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7" r:id="rId4"/>
    <p:sldId id="282" r:id="rId5"/>
    <p:sldId id="288" r:id="rId6"/>
    <p:sldId id="273" r:id="rId7"/>
    <p:sldId id="274" r:id="rId8"/>
    <p:sldId id="267" r:id="rId9"/>
    <p:sldId id="265" r:id="rId10"/>
    <p:sldId id="279" r:id="rId11"/>
    <p:sldId id="286" r:id="rId12"/>
    <p:sldId id="280" r:id="rId13"/>
    <p:sldId id="285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52" y="1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93E67-CE2A-4398-B78B-52551D1DDFAF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872A903D-A371-4FAC-9FF5-22CA94705EA0}">
      <dgm:prSet phldrT="[Text]"/>
      <dgm:spPr/>
      <dgm:t>
        <a:bodyPr/>
        <a:lstStyle/>
        <a:p>
          <a:pPr algn="ctr"/>
          <a:r>
            <a:rPr lang="en-US" i="1" u="sng" dirty="0" err="1">
              <a:latin typeface="Bell MT" panose="02020503060305020303" pitchFamily="18" charset="0"/>
            </a:rPr>
            <a:t>Edis</a:t>
          </a:r>
          <a:r>
            <a:rPr lang="en-US" i="1" u="sng" dirty="0">
              <a:latin typeface="Bell MT" panose="02020503060305020303" pitchFamily="18" charset="0"/>
            </a:rPr>
            <a:t> [1998]</a:t>
          </a:r>
        </a:p>
      </dgm:t>
    </dgm:pt>
    <dgm:pt modelId="{729D7317-F07C-4D66-8063-64B7F087E019}" type="parTrans" cxnId="{E75797AB-3F01-4EBB-BC7B-C00C653426C2}">
      <dgm:prSet/>
      <dgm:spPr/>
      <dgm:t>
        <a:bodyPr/>
        <a:lstStyle/>
        <a:p>
          <a:endParaRPr lang="en-US"/>
        </a:p>
      </dgm:t>
    </dgm:pt>
    <dgm:pt modelId="{3FC23119-1584-450D-AC58-904CFA1D08E7}" type="sibTrans" cxnId="{E75797AB-3F01-4EBB-BC7B-C00C653426C2}">
      <dgm:prSet/>
      <dgm:spPr/>
      <dgm:t>
        <a:bodyPr/>
        <a:lstStyle/>
        <a:p>
          <a:endParaRPr lang="en-US"/>
        </a:p>
      </dgm:t>
    </dgm:pt>
    <dgm:pt modelId="{BCBBAEBC-2E65-4E47-8623-1C3DB2A15178}">
      <dgm:prSet phldrT="[Text]"/>
      <dgm:spPr/>
      <dgm:t>
        <a:bodyPr/>
        <a:lstStyle/>
        <a:p>
          <a:r>
            <a:rPr lang="en-US" dirty="0">
              <a:latin typeface="Bell MT" panose="02020503060305020303" pitchFamily="18" charset="0"/>
            </a:rPr>
            <a:t>Equivalent action was based to be on the national remedies available for refunds from public bodies.</a:t>
          </a:r>
        </a:p>
      </dgm:t>
    </dgm:pt>
    <dgm:pt modelId="{AC8BA98D-3B67-4D18-85D3-2F22FED0719B}" type="parTrans" cxnId="{92028811-86C3-4C3D-BCCE-EB1B6D6AB1DA}">
      <dgm:prSet/>
      <dgm:spPr/>
      <dgm:t>
        <a:bodyPr/>
        <a:lstStyle/>
        <a:p>
          <a:endParaRPr lang="en-US"/>
        </a:p>
      </dgm:t>
    </dgm:pt>
    <dgm:pt modelId="{1DDEDF33-A2DC-472C-8283-C21A78753F71}" type="sibTrans" cxnId="{92028811-86C3-4C3D-BCCE-EB1B6D6AB1DA}">
      <dgm:prSet/>
      <dgm:spPr/>
      <dgm:t>
        <a:bodyPr/>
        <a:lstStyle/>
        <a:p>
          <a:endParaRPr lang="en-US"/>
        </a:p>
      </dgm:t>
    </dgm:pt>
    <dgm:pt modelId="{A75D4A7E-A4CF-473F-905C-399060CC05CE}">
      <dgm:prSet phldrT="[Text]"/>
      <dgm:spPr/>
      <dgm:t>
        <a:bodyPr/>
        <a:lstStyle/>
        <a:p>
          <a:pPr algn="ctr"/>
          <a:r>
            <a:rPr lang="en-US" i="1" u="sng" dirty="0" err="1">
              <a:latin typeface="Bell MT" panose="02020503060305020303" pitchFamily="18" charset="0"/>
            </a:rPr>
            <a:t>Levez</a:t>
          </a:r>
          <a:r>
            <a:rPr lang="en-US" i="1" u="sng" dirty="0">
              <a:latin typeface="Bell MT" panose="02020503060305020303" pitchFamily="18" charset="0"/>
            </a:rPr>
            <a:t> [1998]</a:t>
          </a:r>
        </a:p>
      </dgm:t>
    </dgm:pt>
    <dgm:pt modelId="{35F31965-C1F8-4C7E-ABCF-C5F6A8FBE353}" type="parTrans" cxnId="{FED98870-756C-46F6-9657-E3A33BEEBF5A}">
      <dgm:prSet/>
      <dgm:spPr/>
      <dgm:t>
        <a:bodyPr/>
        <a:lstStyle/>
        <a:p>
          <a:endParaRPr lang="en-US"/>
        </a:p>
      </dgm:t>
    </dgm:pt>
    <dgm:pt modelId="{68668001-0D15-4AC9-98FB-47B7EC4E1735}" type="sibTrans" cxnId="{FED98870-756C-46F6-9657-E3A33BEEBF5A}">
      <dgm:prSet/>
      <dgm:spPr/>
      <dgm:t>
        <a:bodyPr/>
        <a:lstStyle/>
        <a:p>
          <a:endParaRPr lang="en-US"/>
        </a:p>
      </dgm:t>
    </dgm:pt>
    <dgm:pt modelId="{FBB74A8E-8027-43FF-95C0-B0ECAABAFB6E}">
      <dgm:prSet phldrT="[Text]"/>
      <dgm:spPr/>
      <dgm:t>
        <a:bodyPr/>
        <a:lstStyle/>
        <a:p>
          <a:r>
            <a:rPr lang="en-US" dirty="0">
              <a:latin typeface="Bell MT" panose="02020503060305020303" pitchFamily="18" charset="0"/>
            </a:rPr>
            <a:t>National law cannot provide an appropriate ground of comparison against which to measure compliance with the principle of equivalence.</a:t>
          </a:r>
        </a:p>
      </dgm:t>
    </dgm:pt>
    <dgm:pt modelId="{928B25FF-3893-425E-9F65-3880BF740465}" type="parTrans" cxnId="{42BA0397-E481-4D7A-BBD3-C0AF1E3D38F6}">
      <dgm:prSet/>
      <dgm:spPr/>
      <dgm:t>
        <a:bodyPr/>
        <a:lstStyle/>
        <a:p>
          <a:endParaRPr lang="en-US"/>
        </a:p>
      </dgm:t>
    </dgm:pt>
    <dgm:pt modelId="{EF545950-C2CA-4913-AA81-60E9BFD29D8C}" type="sibTrans" cxnId="{42BA0397-E481-4D7A-BBD3-C0AF1E3D38F6}">
      <dgm:prSet/>
      <dgm:spPr/>
      <dgm:t>
        <a:bodyPr/>
        <a:lstStyle/>
        <a:p>
          <a:endParaRPr lang="en-US"/>
        </a:p>
      </dgm:t>
    </dgm:pt>
    <dgm:pt modelId="{3CEC8D9D-5C64-4D27-960C-0140D7A6307A}">
      <dgm:prSet phldrT="[Text]"/>
      <dgm:spPr/>
      <dgm:t>
        <a:bodyPr/>
        <a:lstStyle/>
        <a:p>
          <a:r>
            <a:rPr lang="en-US" dirty="0">
              <a:latin typeface="Bell MT" panose="02020503060305020303" pitchFamily="18" charset="0"/>
            </a:rPr>
            <a:t>The existence of a more </a:t>
          </a:r>
          <a:r>
            <a:rPr lang="en-US" dirty="0" err="1">
              <a:latin typeface="Bell MT" panose="02020503060305020303" pitchFamily="18" charset="0"/>
            </a:rPr>
            <a:t>favourable</a:t>
          </a:r>
          <a:r>
            <a:rPr lang="en-US" dirty="0">
              <a:latin typeface="Bell MT" panose="02020503060305020303" pitchFamily="18" charset="0"/>
            </a:rPr>
            <a:t> limitation period for private parties was irrelevant since the equivalent principle only requires treating like actions alike. </a:t>
          </a:r>
        </a:p>
      </dgm:t>
    </dgm:pt>
    <dgm:pt modelId="{1EA3A864-C020-404B-83A9-A5BD5F32F3EC}" type="parTrans" cxnId="{45E28542-F157-427A-9F15-986184E79741}">
      <dgm:prSet/>
      <dgm:spPr/>
      <dgm:t>
        <a:bodyPr/>
        <a:lstStyle/>
        <a:p>
          <a:endParaRPr lang="en-US"/>
        </a:p>
      </dgm:t>
    </dgm:pt>
    <dgm:pt modelId="{A02101EA-9281-4991-A72B-8E4511A6489D}" type="sibTrans" cxnId="{45E28542-F157-427A-9F15-986184E79741}">
      <dgm:prSet/>
      <dgm:spPr/>
      <dgm:t>
        <a:bodyPr/>
        <a:lstStyle/>
        <a:p>
          <a:endParaRPr lang="en-US"/>
        </a:p>
      </dgm:t>
    </dgm:pt>
    <dgm:pt modelId="{4CC435BE-AF5E-4283-B623-4FBE41595E21}">
      <dgm:prSet phldrT="[Text]"/>
      <dgm:spPr/>
      <dgm:t>
        <a:bodyPr/>
        <a:lstStyle/>
        <a:p>
          <a:r>
            <a:rPr lang="en-US" dirty="0">
              <a:latin typeface="Bell MT" panose="02020503060305020303" pitchFamily="18" charset="0"/>
            </a:rPr>
            <a:t>Remedies for equal pay rights needed to be compared with national remedies for claims similar to those based on the Act.</a:t>
          </a:r>
        </a:p>
      </dgm:t>
    </dgm:pt>
    <dgm:pt modelId="{E0B5979F-7A2C-4AD5-A652-3C82BF794FCD}" type="parTrans" cxnId="{F7FE3F94-7F0E-470F-8B92-D484655C3AF6}">
      <dgm:prSet/>
      <dgm:spPr/>
      <dgm:t>
        <a:bodyPr/>
        <a:lstStyle/>
        <a:p>
          <a:endParaRPr lang="en-US"/>
        </a:p>
      </dgm:t>
    </dgm:pt>
    <dgm:pt modelId="{7F600B31-42B0-4A14-8E4E-C5883A339896}" type="sibTrans" cxnId="{F7FE3F94-7F0E-470F-8B92-D484655C3AF6}">
      <dgm:prSet/>
      <dgm:spPr/>
      <dgm:t>
        <a:bodyPr/>
        <a:lstStyle/>
        <a:p>
          <a:endParaRPr lang="en-US"/>
        </a:p>
      </dgm:t>
    </dgm:pt>
    <dgm:pt modelId="{A6ADC54F-8E0E-4AF8-9A6F-A39F3C653EB8}">
      <dgm:prSet phldrT="[Text]"/>
      <dgm:spPr/>
      <dgm:t>
        <a:bodyPr/>
        <a:lstStyle/>
        <a:p>
          <a:pPr algn="ctr"/>
          <a:r>
            <a:rPr lang="en-US" i="1" u="sng" dirty="0">
              <a:latin typeface="Bell MT" panose="02020503060305020303" pitchFamily="18" charset="0"/>
            </a:rPr>
            <a:t>Wolverhampton Healthcare Trust [2000]</a:t>
          </a:r>
        </a:p>
      </dgm:t>
    </dgm:pt>
    <dgm:pt modelId="{E3A916BA-648D-46B5-9444-DCDCFA229AAF}" type="parTrans" cxnId="{2DF2DDA3-23BC-4D22-9E07-5E3DC58C42B0}">
      <dgm:prSet/>
      <dgm:spPr/>
      <dgm:t>
        <a:bodyPr/>
        <a:lstStyle/>
        <a:p>
          <a:endParaRPr lang="en-US"/>
        </a:p>
      </dgm:t>
    </dgm:pt>
    <dgm:pt modelId="{0FAE823F-7A93-4D48-AB44-8FA227F9301B}" type="sibTrans" cxnId="{2DF2DDA3-23BC-4D22-9E07-5E3DC58C42B0}">
      <dgm:prSet/>
      <dgm:spPr/>
      <dgm:t>
        <a:bodyPr/>
        <a:lstStyle/>
        <a:p>
          <a:endParaRPr lang="en-US"/>
        </a:p>
      </dgm:t>
    </dgm:pt>
    <dgm:pt modelId="{96A28508-435A-42E4-B0B4-FC0FF3294B0C}">
      <dgm:prSet phldrT="[Text]"/>
      <dgm:spPr/>
      <dgm:t>
        <a:bodyPr/>
        <a:lstStyle/>
        <a:p>
          <a:r>
            <a:rPr lang="en-US" dirty="0">
              <a:latin typeface="Bell MT" panose="02020503060305020303" pitchFamily="18" charset="0"/>
            </a:rPr>
            <a:t>National courts are required to ask, “whether the actions concerned are similar as regards their purpose, cause of action and essential characteristics.”</a:t>
          </a:r>
        </a:p>
      </dgm:t>
    </dgm:pt>
    <dgm:pt modelId="{C2333E2B-F82D-4AC3-B101-6AE727DF24FE}" type="parTrans" cxnId="{312011E9-9EC8-4378-84A5-EB179C04C5D0}">
      <dgm:prSet/>
      <dgm:spPr/>
      <dgm:t>
        <a:bodyPr/>
        <a:lstStyle/>
        <a:p>
          <a:endParaRPr lang="en-US"/>
        </a:p>
      </dgm:t>
    </dgm:pt>
    <dgm:pt modelId="{AE9E7812-8AEC-4F04-8599-80E48C5348C7}" type="sibTrans" cxnId="{312011E9-9EC8-4378-84A5-EB179C04C5D0}">
      <dgm:prSet/>
      <dgm:spPr/>
      <dgm:t>
        <a:bodyPr/>
        <a:lstStyle/>
        <a:p>
          <a:endParaRPr lang="en-US"/>
        </a:p>
      </dgm:t>
    </dgm:pt>
    <dgm:pt modelId="{900B8487-9779-4121-BE82-D9B632DE61AE}" type="pres">
      <dgm:prSet presAssocID="{28793E67-CE2A-4398-B78B-52551D1DDFAF}" presName="linear" presStyleCnt="0">
        <dgm:presLayoutVars>
          <dgm:animLvl val="lvl"/>
          <dgm:resizeHandles val="exact"/>
        </dgm:presLayoutVars>
      </dgm:prSet>
      <dgm:spPr/>
    </dgm:pt>
    <dgm:pt modelId="{426A951C-937E-4741-8205-DA6B32F9A487}" type="pres">
      <dgm:prSet presAssocID="{872A903D-A371-4FAC-9FF5-22CA94705E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F73E5C-0510-4D70-A81C-ADFE510316BE}" type="pres">
      <dgm:prSet presAssocID="{872A903D-A371-4FAC-9FF5-22CA94705EA0}" presName="childText" presStyleLbl="revTx" presStyleIdx="0" presStyleCnt="3" custScaleY="98334">
        <dgm:presLayoutVars>
          <dgm:bulletEnabled val="1"/>
        </dgm:presLayoutVars>
      </dgm:prSet>
      <dgm:spPr/>
    </dgm:pt>
    <dgm:pt modelId="{137117B3-2F7B-43E6-BF2D-2B4127F8ADFF}" type="pres">
      <dgm:prSet presAssocID="{A75D4A7E-A4CF-473F-905C-399060CC05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7ED0160-6F91-4FFA-A118-92DAB131055A}" type="pres">
      <dgm:prSet presAssocID="{A75D4A7E-A4CF-473F-905C-399060CC05CE}" presName="childText" presStyleLbl="revTx" presStyleIdx="1" presStyleCnt="3">
        <dgm:presLayoutVars>
          <dgm:bulletEnabled val="1"/>
        </dgm:presLayoutVars>
      </dgm:prSet>
      <dgm:spPr/>
    </dgm:pt>
    <dgm:pt modelId="{1F0D7FD5-996E-4DCD-B9EC-2B1F3ECB6D0D}" type="pres">
      <dgm:prSet presAssocID="{A6ADC54F-8E0E-4AF8-9A6F-A39F3C653EB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E720E5-54B1-4145-B3B1-CB810FE6AE4F}" type="pres">
      <dgm:prSet presAssocID="{A6ADC54F-8E0E-4AF8-9A6F-A39F3C653EB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2028811-86C3-4C3D-BCCE-EB1B6D6AB1DA}" srcId="{872A903D-A371-4FAC-9FF5-22CA94705EA0}" destId="{BCBBAEBC-2E65-4E47-8623-1C3DB2A15178}" srcOrd="0" destOrd="0" parTransId="{AC8BA98D-3B67-4D18-85D3-2F22FED0719B}" sibTransId="{1DDEDF33-A2DC-472C-8283-C21A78753F71}"/>
    <dgm:cxn modelId="{6A2EAA11-3537-409F-BDB9-E45014F1B7CB}" type="presOf" srcId="{A75D4A7E-A4CF-473F-905C-399060CC05CE}" destId="{137117B3-2F7B-43E6-BF2D-2B4127F8ADFF}" srcOrd="0" destOrd="0" presId="urn:microsoft.com/office/officeart/2005/8/layout/vList2"/>
    <dgm:cxn modelId="{9969F135-331F-427B-B8D3-EA5D2C0354A5}" type="presOf" srcId="{872A903D-A371-4FAC-9FF5-22CA94705EA0}" destId="{426A951C-937E-4741-8205-DA6B32F9A487}" srcOrd="0" destOrd="0" presId="urn:microsoft.com/office/officeart/2005/8/layout/vList2"/>
    <dgm:cxn modelId="{45E28542-F157-427A-9F15-986184E79741}" srcId="{872A903D-A371-4FAC-9FF5-22CA94705EA0}" destId="{3CEC8D9D-5C64-4D27-960C-0140D7A6307A}" srcOrd="1" destOrd="0" parTransId="{1EA3A864-C020-404B-83A9-A5BD5F32F3EC}" sibTransId="{A02101EA-9281-4991-A72B-8E4511A6489D}"/>
    <dgm:cxn modelId="{8D32FB44-7A26-4585-A978-9E99911C234B}" type="presOf" srcId="{BCBBAEBC-2E65-4E47-8623-1C3DB2A15178}" destId="{22F73E5C-0510-4D70-A81C-ADFE510316BE}" srcOrd="0" destOrd="0" presId="urn:microsoft.com/office/officeart/2005/8/layout/vList2"/>
    <dgm:cxn modelId="{433EE645-53CB-4BE1-862E-D696DC585B27}" type="presOf" srcId="{28793E67-CE2A-4398-B78B-52551D1DDFAF}" destId="{900B8487-9779-4121-BE82-D9B632DE61AE}" srcOrd="0" destOrd="0" presId="urn:microsoft.com/office/officeart/2005/8/layout/vList2"/>
    <dgm:cxn modelId="{FED98870-756C-46F6-9657-E3A33BEEBF5A}" srcId="{28793E67-CE2A-4398-B78B-52551D1DDFAF}" destId="{A75D4A7E-A4CF-473F-905C-399060CC05CE}" srcOrd="1" destOrd="0" parTransId="{35F31965-C1F8-4C7E-ABCF-C5F6A8FBE353}" sibTransId="{68668001-0D15-4AC9-98FB-47B7EC4E1735}"/>
    <dgm:cxn modelId="{5F5F4E8C-F4E5-47C1-BD82-946F2BB8AD6A}" type="presOf" srcId="{3CEC8D9D-5C64-4D27-960C-0140D7A6307A}" destId="{22F73E5C-0510-4D70-A81C-ADFE510316BE}" srcOrd="0" destOrd="1" presId="urn:microsoft.com/office/officeart/2005/8/layout/vList2"/>
    <dgm:cxn modelId="{F7FE3F94-7F0E-470F-8B92-D484655C3AF6}" srcId="{A75D4A7E-A4CF-473F-905C-399060CC05CE}" destId="{4CC435BE-AF5E-4283-B623-4FBE41595E21}" srcOrd="1" destOrd="0" parTransId="{E0B5979F-7A2C-4AD5-A652-3C82BF794FCD}" sibTransId="{7F600B31-42B0-4A14-8E4E-C5883A339896}"/>
    <dgm:cxn modelId="{42BA0397-E481-4D7A-BBD3-C0AF1E3D38F6}" srcId="{A75D4A7E-A4CF-473F-905C-399060CC05CE}" destId="{FBB74A8E-8027-43FF-95C0-B0ECAABAFB6E}" srcOrd="0" destOrd="0" parTransId="{928B25FF-3893-425E-9F65-3880BF740465}" sibTransId="{EF545950-C2CA-4913-AA81-60E9BFD29D8C}"/>
    <dgm:cxn modelId="{6A51639A-B1DE-4B5C-8A06-707A5EC6E0D7}" type="presOf" srcId="{4CC435BE-AF5E-4283-B623-4FBE41595E21}" destId="{57ED0160-6F91-4FFA-A118-92DAB131055A}" srcOrd="0" destOrd="1" presId="urn:microsoft.com/office/officeart/2005/8/layout/vList2"/>
    <dgm:cxn modelId="{DD39F1A1-A7B6-45BB-BEA3-8829BAFDAE65}" type="presOf" srcId="{96A28508-435A-42E4-B0B4-FC0FF3294B0C}" destId="{FDE720E5-54B1-4145-B3B1-CB810FE6AE4F}" srcOrd="0" destOrd="0" presId="urn:microsoft.com/office/officeart/2005/8/layout/vList2"/>
    <dgm:cxn modelId="{2DF2DDA3-23BC-4D22-9E07-5E3DC58C42B0}" srcId="{28793E67-CE2A-4398-B78B-52551D1DDFAF}" destId="{A6ADC54F-8E0E-4AF8-9A6F-A39F3C653EB8}" srcOrd="2" destOrd="0" parTransId="{E3A916BA-648D-46B5-9444-DCDCFA229AAF}" sibTransId="{0FAE823F-7A93-4D48-AB44-8FA227F9301B}"/>
    <dgm:cxn modelId="{12021EAA-BDB6-48B3-8063-88E4F4860E15}" type="presOf" srcId="{FBB74A8E-8027-43FF-95C0-B0ECAABAFB6E}" destId="{57ED0160-6F91-4FFA-A118-92DAB131055A}" srcOrd="0" destOrd="0" presId="urn:microsoft.com/office/officeart/2005/8/layout/vList2"/>
    <dgm:cxn modelId="{E75797AB-3F01-4EBB-BC7B-C00C653426C2}" srcId="{28793E67-CE2A-4398-B78B-52551D1DDFAF}" destId="{872A903D-A371-4FAC-9FF5-22CA94705EA0}" srcOrd="0" destOrd="0" parTransId="{729D7317-F07C-4D66-8063-64B7F087E019}" sibTransId="{3FC23119-1584-450D-AC58-904CFA1D08E7}"/>
    <dgm:cxn modelId="{B53014D2-85F2-4166-B825-661F667FB8F1}" type="presOf" srcId="{A6ADC54F-8E0E-4AF8-9A6F-A39F3C653EB8}" destId="{1F0D7FD5-996E-4DCD-B9EC-2B1F3ECB6D0D}" srcOrd="0" destOrd="0" presId="urn:microsoft.com/office/officeart/2005/8/layout/vList2"/>
    <dgm:cxn modelId="{312011E9-9EC8-4378-84A5-EB179C04C5D0}" srcId="{A6ADC54F-8E0E-4AF8-9A6F-A39F3C653EB8}" destId="{96A28508-435A-42E4-B0B4-FC0FF3294B0C}" srcOrd="0" destOrd="0" parTransId="{C2333E2B-F82D-4AC3-B101-6AE727DF24FE}" sibTransId="{AE9E7812-8AEC-4F04-8599-80E48C5348C7}"/>
    <dgm:cxn modelId="{86D287EE-6750-4EF5-BB20-85EDCD7D3F1C}" type="presParOf" srcId="{900B8487-9779-4121-BE82-D9B632DE61AE}" destId="{426A951C-937E-4741-8205-DA6B32F9A487}" srcOrd="0" destOrd="0" presId="urn:microsoft.com/office/officeart/2005/8/layout/vList2"/>
    <dgm:cxn modelId="{30C40DD0-2353-486A-908B-F7357A527DD3}" type="presParOf" srcId="{900B8487-9779-4121-BE82-D9B632DE61AE}" destId="{22F73E5C-0510-4D70-A81C-ADFE510316BE}" srcOrd="1" destOrd="0" presId="urn:microsoft.com/office/officeart/2005/8/layout/vList2"/>
    <dgm:cxn modelId="{94EB1E0E-C11E-4846-95FF-5E9E9D386370}" type="presParOf" srcId="{900B8487-9779-4121-BE82-D9B632DE61AE}" destId="{137117B3-2F7B-43E6-BF2D-2B4127F8ADFF}" srcOrd="2" destOrd="0" presId="urn:microsoft.com/office/officeart/2005/8/layout/vList2"/>
    <dgm:cxn modelId="{6CCCBDF5-6DF6-425F-963B-2232428D550F}" type="presParOf" srcId="{900B8487-9779-4121-BE82-D9B632DE61AE}" destId="{57ED0160-6F91-4FFA-A118-92DAB131055A}" srcOrd="3" destOrd="0" presId="urn:microsoft.com/office/officeart/2005/8/layout/vList2"/>
    <dgm:cxn modelId="{3F42D116-B1FE-4309-BB39-46027B262885}" type="presParOf" srcId="{900B8487-9779-4121-BE82-D9B632DE61AE}" destId="{1F0D7FD5-996E-4DCD-B9EC-2B1F3ECB6D0D}" srcOrd="4" destOrd="0" presId="urn:microsoft.com/office/officeart/2005/8/layout/vList2"/>
    <dgm:cxn modelId="{12B22FC5-4F00-493E-AB16-6BBA082EDF81}" type="presParOf" srcId="{900B8487-9779-4121-BE82-D9B632DE61AE}" destId="{FDE720E5-54B1-4145-B3B1-CB810FE6AE4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BA302-2CBA-4E60-BE71-8C8EF519FFA5}" type="doc">
      <dgm:prSet loTypeId="urn:microsoft.com/office/officeart/2005/8/layout/hProcess9" loCatId="process" qsTypeId="urn:microsoft.com/office/officeart/2005/8/quickstyle/simple1" qsCatId="simple" csTypeId="urn:microsoft.com/office/officeart/2005/8/colors/accent6_5" csCatId="accent6" phldr="1"/>
      <dgm:spPr/>
    </dgm:pt>
    <dgm:pt modelId="{F9E44FFB-EBD8-4B2D-BD62-8DCC6D26D392}">
      <dgm:prSet phldrT="[Text]" custT="1"/>
      <dgm:spPr/>
      <dgm:t>
        <a:bodyPr/>
        <a:lstStyle/>
        <a:p>
          <a:pPr algn="ctr"/>
          <a:r>
            <a:rPr lang="en-US" sz="2400" u="sng" dirty="0">
              <a:latin typeface="Bell MT" panose="02020503060305020303" pitchFamily="18" charset="0"/>
            </a:rPr>
            <a:t>Judicial Restraint</a:t>
          </a:r>
        </a:p>
      </dgm:t>
    </dgm:pt>
    <dgm:pt modelId="{2E701EFF-07A7-41ED-93CF-B11779DABC2F}" type="parTrans" cxnId="{7D86E1C9-F52C-41C7-8990-6B0E972784BE}">
      <dgm:prSet/>
      <dgm:spPr/>
      <dgm:t>
        <a:bodyPr/>
        <a:lstStyle/>
        <a:p>
          <a:endParaRPr lang="en-US"/>
        </a:p>
      </dgm:t>
    </dgm:pt>
    <dgm:pt modelId="{7A0EEE40-D1C9-49CF-94A6-B5B1BF7226AF}" type="sibTrans" cxnId="{7D86E1C9-F52C-41C7-8990-6B0E972784BE}">
      <dgm:prSet/>
      <dgm:spPr/>
      <dgm:t>
        <a:bodyPr/>
        <a:lstStyle/>
        <a:p>
          <a:endParaRPr lang="en-US"/>
        </a:p>
      </dgm:t>
    </dgm:pt>
    <dgm:pt modelId="{ABF9AE9B-1071-40AD-809E-D7A54CD5CEF2}">
      <dgm:prSet phldrT="[Text]" custT="1"/>
      <dgm:spPr/>
      <dgm:t>
        <a:bodyPr/>
        <a:lstStyle/>
        <a:p>
          <a:pPr algn="ctr"/>
          <a:r>
            <a:rPr lang="en-US" sz="2400" u="sng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Judicial Intervention</a:t>
          </a:r>
        </a:p>
      </dgm:t>
    </dgm:pt>
    <dgm:pt modelId="{E1E8EB9C-5121-4A26-92FD-576D8F512241}" type="parTrans" cxnId="{921DAC91-EDA6-46A0-8690-0E61FAB9D0A4}">
      <dgm:prSet/>
      <dgm:spPr/>
      <dgm:t>
        <a:bodyPr/>
        <a:lstStyle/>
        <a:p>
          <a:endParaRPr lang="en-US"/>
        </a:p>
      </dgm:t>
    </dgm:pt>
    <dgm:pt modelId="{858E78E2-4241-4D00-B6B6-4171966CF456}" type="sibTrans" cxnId="{921DAC91-EDA6-46A0-8690-0E61FAB9D0A4}">
      <dgm:prSet/>
      <dgm:spPr/>
      <dgm:t>
        <a:bodyPr/>
        <a:lstStyle/>
        <a:p>
          <a:endParaRPr lang="en-US"/>
        </a:p>
      </dgm:t>
    </dgm:pt>
    <dgm:pt modelId="{67E8C114-AD63-40FC-8DFA-DA5BCFF93592}">
      <dgm:prSet phldrT="[Text]" custT="1"/>
      <dgm:spPr/>
      <dgm:t>
        <a:bodyPr/>
        <a:lstStyle/>
        <a:p>
          <a:pPr algn="ctr"/>
          <a:r>
            <a:rPr lang="en-US" sz="2400" u="sng" dirty="0">
              <a:solidFill>
                <a:schemeClr val="tx1"/>
              </a:solidFill>
              <a:latin typeface="Bell MT" panose="02020503060305020303" pitchFamily="18" charset="0"/>
            </a:rPr>
            <a:t>Judicial Balance</a:t>
          </a:r>
        </a:p>
      </dgm:t>
    </dgm:pt>
    <dgm:pt modelId="{6F064C56-2BD8-4597-9639-58FE08FA1C42}" type="parTrans" cxnId="{896811F7-ACAC-4157-864E-673F2711E7AD}">
      <dgm:prSet/>
      <dgm:spPr/>
      <dgm:t>
        <a:bodyPr/>
        <a:lstStyle/>
        <a:p>
          <a:endParaRPr lang="en-US"/>
        </a:p>
      </dgm:t>
    </dgm:pt>
    <dgm:pt modelId="{B67E5CB4-EBCE-4460-B47C-7EDA762F912C}" type="sibTrans" cxnId="{896811F7-ACAC-4157-864E-673F2711E7AD}">
      <dgm:prSet/>
      <dgm:spPr/>
      <dgm:t>
        <a:bodyPr/>
        <a:lstStyle/>
        <a:p>
          <a:endParaRPr lang="en-US"/>
        </a:p>
      </dgm:t>
    </dgm:pt>
    <dgm:pt modelId="{B2EC83A0-A44F-4604-8752-229281B6AFB8}">
      <dgm:prSet phldrT="[Text]" custT="1"/>
      <dgm:spPr/>
      <dgm:t>
        <a:bodyPr/>
        <a:lstStyle/>
        <a:p>
          <a:pPr algn="l"/>
          <a:r>
            <a:rPr lang="en-US" sz="1400" dirty="0">
              <a:latin typeface="Bell MT" panose="02020503060305020303" pitchFamily="18" charset="0"/>
            </a:rPr>
            <a:t>Judicial minimalism</a:t>
          </a:r>
        </a:p>
      </dgm:t>
    </dgm:pt>
    <dgm:pt modelId="{8611B40D-75DF-45F6-84D7-0B6F509DA6A0}" type="parTrans" cxnId="{775F5D4C-4741-408A-B9AB-2295C4F64773}">
      <dgm:prSet/>
      <dgm:spPr/>
      <dgm:t>
        <a:bodyPr/>
        <a:lstStyle/>
        <a:p>
          <a:endParaRPr lang="en-US"/>
        </a:p>
      </dgm:t>
    </dgm:pt>
    <dgm:pt modelId="{6D3C32A0-9EB2-42F3-87C1-EFC76FE59B69}" type="sibTrans" cxnId="{775F5D4C-4741-408A-B9AB-2295C4F64773}">
      <dgm:prSet/>
      <dgm:spPr/>
      <dgm:t>
        <a:bodyPr/>
        <a:lstStyle/>
        <a:p>
          <a:endParaRPr lang="en-US"/>
        </a:p>
      </dgm:t>
    </dgm:pt>
    <dgm:pt modelId="{955A452E-AE5B-4355-BCC8-2874D8FD5EDF}">
      <dgm:prSet phldrT="[Text]" custT="1"/>
      <dgm:spPr/>
      <dgm:t>
        <a:bodyPr/>
        <a:lstStyle/>
        <a:p>
          <a:pPr algn="l"/>
          <a:r>
            <a:rPr lang="en-US" sz="1400" dirty="0" err="1">
              <a:latin typeface="Bell MT" panose="02020503060305020303" pitchFamily="18" charset="0"/>
            </a:rPr>
            <a:t>Rewe</a:t>
          </a:r>
          <a:r>
            <a:rPr lang="en-US" sz="1400" dirty="0">
              <a:latin typeface="Bell MT" panose="02020503060305020303" pitchFamily="18" charset="0"/>
            </a:rPr>
            <a:t> [1989]</a:t>
          </a:r>
        </a:p>
      </dgm:t>
    </dgm:pt>
    <dgm:pt modelId="{D1DD01CE-39B2-4A2E-80E1-D95B3865C8BC}" type="parTrans" cxnId="{AA1E4435-19EC-4E58-80D2-24677381983B}">
      <dgm:prSet/>
      <dgm:spPr/>
      <dgm:t>
        <a:bodyPr/>
        <a:lstStyle/>
        <a:p>
          <a:endParaRPr lang="en-US"/>
        </a:p>
      </dgm:t>
    </dgm:pt>
    <dgm:pt modelId="{D1D9F8C7-27F3-4BAC-A5DC-3FFB9B508714}" type="sibTrans" cxnId="{AA1E4435-19EC-4E58-80D2-24677381983B}">
      <dgm:prSet/>
      <dgm:spPr/>
      <dgm:t>
        <a:bodyPr/>
        <a:lstStyle/>
        <a:p>
          <a:endParaRPr lang="en-US"/>
        </a:p>
      </dgm:t>
    </dgm:pt>
    <dgm:pt modelId="{70316B89-6969-48B0-BE4F-7B39351F2939}">
      <dgm:prSet phldrT="[Text]" custT="1"/>
      <dgm:spPr/>
      <dgm:t>
        <a:bodyPr/>
        <a:lstStyle/>
        <a:p>
          <a:pPr algn="l"/>
          <a:r>
            <a:rPr lang="en-US" sz="1400" dirty="0">
              <a:latin typeface="Bell MT" panose="02020503060305020303" pitchFamily="18" charset="0"/>
            </a:rPr>
            <a:t>Position was premised on the hope of future legislative </a:t>
          </a:r>
          <a:r>
            <a:rPr lang="en-US" sz="1400" dirty="0" err="1">
              <a:latin typeface="Bell MT" panose="02020503060305020303" pitchFamily="18" charset="0"/>
            </a:rPr>
            <a:t>harmonisation</a:t>
          </a:r>
          <a:r>
            <a:rPr lang="en-US" sz="1400" dirty="0">
              <a:latin typeface="Bell MT" panose="02020503060305020303" pitchFamily="18" charset="0"/>
            </a:rPr>
            <a:t> by the Union.</a:t>
          </a:r>
        </a:p>
      </dgm:t>
    </dgm:pt>
    <dgm:pt modelId="{1B1A421D-89E5-4517-BBA2-C723279AE7F5}" type="parTrans" cxnId="{755759CA-02DF-4FD6-81E3-A2DBE18EEDD4}">
      <dgm:prSet/>
      <dgm:spPr/>
      <dgm:t>
        <a:bodyPr/>
        <a:lstStyle/>
        <a:p>
          <a:endParaRPr lang="en-US"/>
        </a:p>
      </dgm:t>
    </dgm:pt>
    <dgm:pt modelId="{F3A00E39-7B2E-4A88-8E7B-C398317BFF59}" type="sibTrans" cxnId="{755759CA-02DF-4FD6-81E3-A2DBE18EEDD4}">
      <dgm:prSet/>
      <dgm:spPr/>
      <dgm:t>
        <a:bodyPr/>
        <a:lstStyle/>
        <a:p>
          <a:endParaRPr lang="en-US"/>
        </a:p>
      </dgm:t>
    </dgm:pt>
    <dgm:pt modelId="{F9671C19-CC06-484B-AC7F-6973419315B5}">
      <dgm:prSet phldrT="[Text]" custT="1"/>
      <dgm:spPr/>
      <dgm:t>
        <a:bodyPr/>
        <a:lstStyle/>
        <a:p>
          <a:pPr algn="l"/>
          <a:r>
            <a:rPr lang="en-US" sz="1500" u="none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More demanding standard of effectiveness.</a:t>
          </a:r>
        </a:p>
      </dgm:t>
    </dgm:pt>
    <dgm:pt modelId="{AB9ED146-B345-4157-A53D-0FF68718033E}" type="parTrans" cxnId="{7C727524-EBB8-4D44-94C3-B1C68DAA0747}">
      <dgm:prSet/>
      <dgm:spPr/>
      <dgm:t>
        <a:bodyPr/>
        <a:lstStyle/>
        <a:p>
          <a:endParaRPr lang="en-US"/>
        </a:p>
      </dgm:t>
    </dgm:pt>
    <dgm:pt modelId="{E9056915-6DE5-4981-AB35-96074A06BF92}" type="sibTrans" cxnId="{7C727524-EBB8-4D44-94C3-B1C68DAA0747}">
      <dgm:prSet/>
      <dgm:spPr/>
      <dgm:t>
        <a:bodyPr/>
        <a:lstStyle/>
        <a:p>
          <a:endParaRPr lang="en-US"/>
        </a:p>
      </dgm:t>
    </dgm:pt>
    <dgm:pt modelId="{4D8D8585-C308-42CC-B56C-84CDEFD0E7A3}">
      <dgm:prSet phldrT="[Text]" custT="1"/>
      <dgm:spPr/>
      <dgm:t>
        <a:bodyPr/>
        <a:lstStyle/>
        <a:p>
          <a:pPr algn="l"/>
          <a:r>
            <a:rPr lang="en-US" sz="1500" i="1" u="none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Von Colson [1984] </a:t>
          </a:r>
        </a:p>
      </dgm:t>
    </dgm:pt>
    <dgm:pt modelId="{EEEF0CFB-C73D-42EF-A6A3-7EE19C519F21}" type="parTrans" cxnId="{0182CDA2-BD94-40FD-AFA0-87BA1C82A0FB}">
      <dgm:prSet/>
      <dgm:spPr/>
      <dgm:t>
        <a:bodyPr/>
        <a:lstStyle/>
        <a:p>
          <a:endParaRPr lang="en-US"/>
        </a:p>
      </dgm:t>
    </dgm:pt>
    <dgm:pt modelId="{A7F26AB9-ED40-4DD2-A6F3-D69162329A24}" type="sibTrans" cxnId="{0182CDA2-BD94-40FD-AFA0-87BA1C82A0FB}">
      <dgm:prSet/>
      <dgm:spPr/>
      <dgm:t>
        <a:bodyPr/>
        <a:lstStyle/>
        <a:p>
          <a:endParaRPr lang="en-US"/>
        </a:p>
      </dgm:t>
    </dgm:pt>
    <dgm:pt modelId="{B66181A4-9A6B-42BA-BA8F-C86595A816BD}">
      <dgm:prSet phldrT="[Text]" custT="1"/>
      <dgm:spPr/>
      <dgm:t>
        <a:bodyPr/>
        <a:lstStyle/>
        <a:p>
          <a:pPr algn="l"/>
          <a:r>
            <a:rPr lang="en-US" sz="1500" u="none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Instead of a minimum standard the Court moved towards an aspirational standard towards full effectiveness of EU law. </a:t>
          </a:r>
        </a:p>
      </dgm:t>
    </dgm:pt>
    <dgm:pt modelId="{A32EFDCB-A215-4970-BE1A-A90B442A2220}" type="parTrans" cxnId="{5EB1BDBE-2512-419C-93AB-DC0A21330E36}">
      <dgm:prSet/>
      <dgm:spPr/>
      <dgm:t>
        <a:bodyPr/>
        <a:lstStyle/>
        <a:p>
          <a:endParaRPr lang="en-US"/>
        </a:p>
      </dgm:t>
    </dgm:pt>
    <dgm:pt modelId="{4D761060-9A66-4DC4-89BA-3BF49F94CD46}" type="sibTrans" cxnId="{5EB1BDBE-2512-419C-93AB-DC0A21330E36}">
      <dgm:prSet/>
      <dgm:spPr/>
      <dgm:t>
        <a:bodyPr/>
        <a:lstStyle/>
        <a:p>
          <a:endParaRPr lang="en-US"/>
        </a:p>
      </dgm:t>
    </dgm:pt>
    <dgm:pt modelId="{38A9F0CB-59F4-4E6D-8D9F-3955834A1297}">
      <dgm:prSet phldrT="[Text]" custT="1"/>
      <dgm:spPr/>
      <dgm:t>
        <a:bodyPr/>
        <a:lstStyle/>
        <a:p>
          <a:pPr algn="l"/>
          <a:r>
            <a:rPr lang="en-US" sz="1500" i="1" u="none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Dekker [1990]</a:t>
          </a:r>
        </a:p>
      </dgm:t>
    </dgm:pt>
    <dgm:pt modelId="{F7722111-036F-4A09-92AD-D89665D80092}" type="parTrans" cxnId="{910EB9C1-A5E8-47F4-986D-D717AD8239BF}">
      <dgm:prSet/>
      <dgm:spPr/>
      <dgm:t>
        <a:bodyPr/>
        <a:lstStyle/>
        <a:p>
          <a:endParaRPr lang="en-US"/>
        </a:p>
      </dgm:t>
    </dgm:pt>
    <dgm:pt modelId="{B30C2F98-D7E1-49CF-9497-3B30814E2AE3}" type="sibTrans" cxnId="{910EB9C1-A5E8-47F4-986D-D717AD8239BF}">
      <dgm:prSet/>
      <dgm:spPr/>
      <dgm:t>
        <a:bodyPr/>
        <a:lstStyle/>
        <a:p>
          <a:endParaRPr lang="en-US"/>
        </a:p>
      </dgm:t>
    </dgm:pt>
    <dgm:pt modelId="{516965BE-D8C4-4539-B6DC-35CB8959A71D}">
      <dgm:prSet phldrT="[Text]" custT="1"/>
      <dgm:spPr/>
      <dgm:t>
        <a:bodyPr/>
        <a:lstStyle/>
        <a:p>
          <a:pPr algn="l"/>
          <a:r>
            <a:rPr lang="en-US" sz="1500" i="1" u="none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Factortame [1990] </a:t>
          </a:r>
          <a:r>
            <a:rPr lang="en-US" sz="1500" i="0" u="none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came close to demanding the maximum standard of effectiveness.</a:t>
          </a:r>
          <a:endParaRPr lang="en-US" sz="1500" i="1" u="none" dirty="0">
            <a:solidFill>
              <a:schemeClr val="bg2">
                <a:lumMod val="20000"/>
                <a:lumOff val="80000"/>
              </a:schemeClr>
            </a:solidFill>
            <a:latin typeface="Bell MT" panose="02020503060305020303" pitchFamily="18" charset="0"/>
          </a:endParaRPr>
        </a:p>
      </dgm:t>
    </dgm:pt>
    <dgm:pt modelId="{D0B79BDB-2B7A-4F0E-BE9F-86FDCE8C5062}" type="parTrans" cxnId="{64641D3B-65E1-439A-9C9A-947BB2C1F17E}">
      <dgm:prSet/>
      <dgm:spPr/>
      <dgm:t>
        <a:bodyPr/>
        <a:lstStyle/>
        <a:p>
          <a:endParaRPr lang="en-US"/>
        </a:p>
      </dgm:t>
    </dgm:pt>
    <dgm:pt modelId="{452A6C86-3680-4D26-A387-AC00F8F7B878}" type="sibTrans" cxnId="{64641D3B-65E1-439A-9C9A-947BB2C1F17E}">
      <dgm:prSet/>
      <dgm:spPr/>
      <dgm:t>
        <a:bodyPr/>
        <a:lstStyle/>
        <a:p>
          <a:endParaRPr lang="en-US"/>
        </a:p>
      </dgm:t>
    </dgm:pt>
    <dgm:pt modelId="{A1BDCEB5-D2C8-4E14-8367-9D83B2505D8F}">
      <dgm:prSet phldrT="[Text]" custT="1"/>
      <dgm:spPr/>
      <dgm:t>
        <a:bodyPr/>
        <a:lstStyle/>
        <a:p>
          <a:pPr algn="l"/>
          <a:r>
            <a:rPr lang="en-US" sz="1500" u="none" dirty="0">
              <a:solidFill>
                <a:schemeClr val="tx1"/>
              </a:solidFill>
              <a:latin typeface="Bell MT" panose="02020503060305020303" pitchFamily="18" charset="0"/>
            </a:rPr>
            <a:t>Court tried to find balance between the minimum standard and maximum standard.</a:t>
          </a:r>
          <a:endParaRPr lang="en-US" sz="1500" u="sng" dirty="0">
            <a:solidFill>
              <a:schemeClr val="tx1"/>
            </a:solidFill>
            <a:latin typeface="Bell MT" panose="02020503060305020303" pitchFamily="18" charset="0"/>
          </a:endParaRPr>
        </a:p>
      </dgm:t>
    </dgm:pt>
    <dgm:pt modelId="{E3B59275-16EF-4165-98D8-538D4ACE2AD4}" type="parTrans" cxnId="{A9B01D16-FA13-4AC5-B4D5-03FA7EC43144}">
      <dgm:prSet/>
      <dgm:spPr/>
      <dgm:t>
        <a:bodyPr/>
        <a:lstStyle/>
        <a:p>
          <a:endParaRPr lang="en-US"/>
        </a:p>
      </dgm:t>
    </dgm:pt>
    <dgm:pt modelId="{303347AD-32F7-4887-BBC5-36EA65B1F772}" type="sibTrans" cxnId="{A9B01D16-FA13-4AC5-B4D5-03FA7EC43144}">
      <dgm:prSet/>
      <dgm:spPr/>
      <dgm:t>
        <a:bodyPr/>
        <a:lstStyle/>
        <a:p>
          <a:endParaRPr lang="en-US"/>
        </a:p>
      </dgm:t>
    </dgm:pt>
    <dgm:pt modelId="{FB6E9DE7-7BFE-4AF6-85E1-DA0113B4E1C2}">
      <dgm:prSet phldrT="[Text]" custT="1"/>
      <dgm:spPr/>
      <dgm:t>
        <a:bodyPr/>
        <a:lstStyle/>
        <a:p>
          <a:pPr algn="l"/>
          <a:r>
            <a:rPr lang="en-US" sz="1500" i="1" u="none" dirty="0" err="1">
              <a:solidFill>
                <a:schemeClr val="tx1"/>
              </a:solidFill>
              <a:latin typeface="Bell MT" panose="02020503060305020303" pitchFamily="18" charset="0"/>
            </a:rPr>
            <a:t>Steenhorst-Neerings</a:t>
          </a:r>
          <a:r>
            <a:rPr lang="en-US" sz="1500" i="1" u="none" dirty="0">
              <a:solidFill>
                <a:schemeClr val="tx1"/>
              </a:solidFill>
              <a:latin typeface="Bell MT" panose="02020503060305020303" pitchFamily="18" charset="0"/>
            </a:rPr>
            <a:t> [1993] </a:t>
          </a:r>
          <a:r>
            <a:rPr lang="en-US" sz="1500" i="0" u="none" dirty="0">
              <a:solidFill>
                <a:schemeClr val="tx1"/>
              </a:solidFill>
              <a:latin typeface="Bell MT" panose="02020503060305020303" pitchFamily="18" charset="0"/>
            </a:rPr>
            <a:t>developed a distinction between rules that preclude and rules that restrict.</a:t>
          </a:r>
          <a:endParaRPr lang="en-US" sz="1500" i="1" u="none" dirty="0">
            <a:solidFill>
              <a:schemeClr val="tx1"/>
            </a:solidFill>
            <a:latin typeface="Bell MT" panose="02020503060305020303" pitchFamily="18" charset="0"/>
          </a:endParaRPr>
        </a:p>
      </dgm:t>
    </dgm:pt>
    <dgm:pt modelId="{EAF5B2A8-9ACB-4066-AF55-38679E281E9F}" type="parTrans" cxnId="{3E65773D-A3E6-46EA-8156-9FB452CEC6ED}">
      <dgm:prSet/>
      <dgm:spPr/>
      <dgm:t>
        <a:bodyPr/>
        <a:lstStyle/>
        <a:p>
          <a:endParaRPr lang="en-US"/>
        </a:p>
      </dgm:t>
    </dgm:pt>
    <dgm:pt modelId="{A079CA3A-A0FB-4CB0-BFBF-210E4AB30D5E}" type="sibTrans" cxnId="{3E65773D-A3E6-46EA-8156-9FB452CEC6ED}">
      <dgm:prSet/>
      <dgm:spPr/>
      <dgm:t>
        <a:bodyPr/>
        <a:lstStyle/>
        <a:p>
          <a:endParaRPr lang="en-US"/>
        </a:p>
      </dgm:t>
    </dgm:pt>
    <dgm:pt modelId="{5412D8BF-EFE3-4906-93EB-715F7E50D6C2}">
      <dgm:prSet phldrT="[Text]" custT="1"/>
      <dgm:spPr/>
      <dgm:t>
        <a:bodyPr/>
        <a:lstStyle/>
        <a:p>
          <a:pPr algn="l"/>
          <a:r>
            <a:rPr lang="en-US" sz="1500" i="1" u="none" dirty="0">
              <a:solidFill>
                <a:schemeClr val="tx1"/>
              </a:solidFill>
              <a:latin typeface="Bell MT" panose="02020503060305020303" pitchFamily="18" charset="0"/>
            </a:rPr>
            <a:t>Preston [2000]</a:t>
          </a:r>
          <a:r>
            <a:rPr lang="en-US" sz="1500" i="0" u="none" dirty="0">
              <a:solidFill>
                <a:schemeClr val="tx1"/>
              </a:solidFill>
              <a:latin typeface="Bell MT" panose="02020503060305020303" pitchFamily="18" charset="0"/>
            </a:rPr>
            <a:t> making European rights excessively difficult would breach the effectiveness principle. </a:t>
          </a:r>
          <a:endParaRPr lang="en-US" sz="1500" i="1" u="none" dirty="0">
            <a:solidFill>
              <a:schemeClr val="tx1"/>
            </a:solidFill>
            <a:latin typeface="Bell MT" panose="02020503060305020303" pitchFamily="18" charset="0"/>
          </a:endParaRPr>
        </a:p>
      </dgm:t>
    </dgm:pt>
    <dgm:pt modelId="{6DEAF776-CEB3-476D-ADEB-DDDF8FB176BB}" type="parTrans" cxnId="{076D605C-7A3B-4898-804B-D3C273F4ED3E}">
      <dgm:prSet/>
      <dgm:spPr/>
      <dgm:t>
        <a:bodyPr/>
        <a:lstStyle/>
        <a:p>
          <a:endParaRPr lang="en-US"/>
        </a:p>
      </dgm:t>
    </dgm:pt>
    <dgm:pt modelId="{BBABBFF4-E1F8-4D0F-91E7-2B0BB8A9FDD7}" type="sibTrans" cxnId="{076D605C-7A3B-4898-804B-D3C273F4ED3E}">
      <dgm:prSet/>
      <dgm:spPr/>
      <dgm:t>
        <a:bodyPr/>
        <a:lstStyle/>
        <a:p>
          <a:endParaRPr lang="en-US"/>
        </a:p>
      </dgm:t>
    </dgm:pt>
    <dgm:pt modelId="{61F71D5C-9782-432F-9AA4-199DCF045808}">
      <dgm:prSet phldrT="[Text]" custT="1"/>
      <dgm:spPr/>
      <dgm:t>
        <a:bodyPr/>
        <a:lstStyle/>
        <a:p>
          <a:pPr algn="l"/>
          <a:r>
            <a:rPr lang="en-US" sz="1500" i="0" u="none" dirty="0">
              <a:solidFill>
                <a:schemeClr val="tx1"/>
              </a:solidFill>
              <a:latin typeface="Bell MT" panose="02020503060305020303" pitchFamily="18" charset="0"/>
            </a:rPr>
            <a:t>Medium standard of effectiveness.</a:t>
          </a:r>
        </a:p>
      </dgm:t>
    </dgm:pt>
    <dgm:pt modelId="{83A96C7B-8E1F-4A49-A005-82EC1C4FB6EC}" type="parTrans" cxnId="{A7B006D7-41AF-4E0C-8CCD-B2FD54C5BBE3}">
      <dgm:prSet/>
      <dgm:spPr/>
      <dgm:t>
        <a:bodyPr/>
        <a:lstStyle/>
        <a:p>
          <a:endParaRPr lang="en-US"/>
        </a:p>
      </dgm:t>
    </dgm:pt>
    <dgm:pt modelId="{B804FD6B-915D-4AAC-AE1A-3C810001A7FD}" type="sibTrans" cxnId="{A7B006D7-41AF-4E0C-8CCD-B2FD54C5BBE3}">
      <dgm:prSet/>
      <dgm:spPr/>
      <dgm:t>
        <a:bodyPr/>
        <a:lstStyle/>
        <a:p>
          <a:endParaRPr lang="en-US"/>
        </a:p>
      </dgm:t>
    </dgm:pt>
    <dgm:pt modelId="{D1826A5D-99E4-4B7C-8E53-43567C9BB157}">
      <dgm:prSet phldrT="[Text]" custT="1"/>
      <dgm:spPr/>
      <dgm:t>
        <a:bodyPr/>
        <a:lstStyle/>
        <a:p>
          <a:pPr algn="l"/>
          <a:r>
            <a:rPr lang="en-US" sz="1500" i="0" u="none" dirty="0" err="1">
              <a:solidFill>
                <a:schemeClr val="tx1"/>
              </a:solidFill>
              <a:latin typeface="Bell MT" panose="02020503060305020303" pitchFamily="18" charset="0"/>
            </a:rPr>
            <a:t>Unibet</a:t>
          </a:r>
          <a:r>
            <a:rPr lang="en-US" sz="1500" i="0" u="none" dirty="0">
              <a:solidFill>
                <a:schemeClr val="tx1"/>
              </a:solidFill>
              <a:latin typeface="Bell MT" panose="02020503060305020303" pitchFamily="18" charset="0"/>
            </a:rPr>
            <a:t> [2007] created new remedies for the enforcement of European Rights. (Article 19(1) TEU)</a:t>
          </a:r>
          <a:endParaRPr lang="en-US" sz="1500" u="none" dirty="0">
            <a:solidFill>
              <a:schemeClr val="tx1"/>
            </a:solidFill>
            <a:latin typeface="Bell MT" panose="02020503060305020303" pitchFamily="18" charset="0"/>
          </a:endParaRPr>
        </a:p>
        <a:p>
          <a:pPr algn="l"/>
          <a:endParaRPr lang="en-US" sz="1400" i="0" u="none" dirty="0">
            <a:solidFill>
              <a:schemeClr val="tx1"/>
            </a:solidFill>
            <a:latin typeface="Bell MT" panose="02020503060305020303" pitchFamily="18" charset="0"/>
          </a:endParaRPr>
        </a:p>
      </dgm:t>
    </dgm:pt>
    <dgm:pt modelId="{63ECBC02-3CD0-4BBC-B96C-770F70527548}" type="parTrans" cxnId="{28C8C5F3-E94B-44D1-9B0F-ED4761EB6995}">
      <dgm:prSet/>
      <dgm:spPr/>
      <dgm:t>
        <a:bodyPr/>
        <a:lstStyle/>
        <a:p>
          <a:endParaRPr lang="en-US"/>
        </a:p>
      </dgm:t>
    </dgm:pt>
    <dgm:pt modelId="{BF016291-844A-466F-8642-A856030FABDF}" type="sibTrans" cxnId="{28C8C5F3-E94B-44D1-9B0F-ED4761EB6995}">
      <dgm:prSet/>
      <dgm:spPr/>
      <dgm:t>
        <a:bodyPr/>
        <a:lstStyle/>
        <a:p>
          <a:endParaRPr lang="en-US"/>
        </a:p>
      </dgm:t>
    </dgm:pt>
    <dgm:pt modelId="{6B2331B3-F851-4384-A0D5-B57ED1F6FB14}" type="pres">
      <dgm:prSet presAssocID="{12CBA302-2CBA-4E60-BE71-8C8EF519FFA5}" presName="CompostProcess" presStyleCnt="0">
        <dgm:presLayoutVars>
          <dgm:dir/>
          <dgm:resizeHandles val="exact"/>
        </dgm:presLayoutVars>
      </dgm:prSet>
      <dgm:spPr/>
    </dgm:pt>
    <dgm:pt modelId="{52C39FF9-AB40-4578-8EA2-E52CF23A215E}" type="pres">
      <dgm:prSet presAssocID="{12CBA302-2CBA-4E60-BE71-8C8EF519FFA5}" presName="arrow" presStyleLbl="bgShp" presStyleIdx="0" presStyleCnt="1"/>
      <dgm:spPr/>
    </dgm:pt>
    <dgm:pt modelId="{3EE662B2-FBD2-48B5-AAF5-CB92BACE042E}" type="pres">
      <dgm:prSet presAssocID="{12CBA302-2CBA-4E60-BE71-8C8EF519FFA5}" presName="linearProcess" presStyleCnt="0"/>
      <dgm:spPr/>
    </dgm:pt>
    <dgm:pt modelId="{CFA57775-B2DC-46F6-8124-1C5DEE3B0E98}" type="pres">
      <dgm:prSet presAssocID="{F9E44FFB-EBD8-4B2D-BD62-8DCC6D26D392}" presName="textNode" presStyleLbl="node1" presStyleIdx="0" presStyleCnt="3" custScaleX="96328" custScaleY="131397">
        <dgm:presLayoutVars>
          <dgm:bulletEnabled val="1"/>
        </dgm:presLayoutVars>
      </dgm:prSet>
      <dgm:spPr/>
    </dgm:pt>
    <dgm:pt modelId="{25F355BF-BE61-4753-8A5C-50CF7D436A38}" type="pres">
      <dgm:prSet presAssocID="{7A0EEE40-D1C9-49CF-94A6-B5B1BF7226AF}" presName="sibTrans" presStyleCnt="0"/>
      <dgm:spPr/>
    </dgm:pt>
    <dgm:pt modelId="{B63B3750-286F-4DC8-9968-E99723AAD824}" type="pres">
      <dgm:prSet presAssocID="{ABF9AE9B-1071-40AD-809E-D7A54CD5CEF2}" presName="textNode" presStyleLbl="node1" presStyleIdx="1" presStyleCnt="3" custScaleY="185587">
        <dgm:presLayoutVars>
          <dgm:bulletEnabled val="1"/>
        </dgm:presLayoutVars>
      </dgm:prSet>
      <dgm:spPr/>
    </dgm:pt>
    <dgm:pt modelId="{F47FA538-67E7-4A6B-9DAC-91C444523C84}" type="pres">
      <dgm:prSet presAssocID="{858E78E2-4241-4D00-B6B6-4171966CF456}" presName="sibTrans" presStyleCnt="0"/>
      <dgm:spPr/>
    </dgm:pt>
    <dgm:pt modelId="{7D81A5B3-7CD6-40B9-BC4F-06528A224207}" type="pres">
      <dgm:prSet presAssocID="{67E8C114-AD63-40FC-8DFA-DA5BCFF93592}" presName="textNode" presStyleLbl="node1" presStyleIdx="2" presStyleCnt="3" custScaleX="104824" custScaleY="221749">
        <dgm:presLayoutVars>
          <dgm:bulletEnabled val="1"/>
        </dgm:presLayoutVars>
      </dgm:prSet>
      <dgm:spPr/>
    </dgm:pt>
  </dgm:ptLst>
  <dgm:cxnLst>
    <dgm:cxn modelId="{3EE4A00A-E374-40FD-B3DC-D5E79CEBF3AF}" type="presOf" srcId="{D1826A5D-99E4-4B7C-8E53-43567C9BB157}" destId="{7D81A5B3-7CD6-40B9-BC4F-06528A224207}" srcOrd="0" destOrd="5" presId="urn:microsoft.com/office/officeart/2005/8/layout/hProcess9"/>
    <dgm:cxn modelId="{DBBA370E-EDBA-4199-B3D5-B78E0A4AA1CA}" type="presOf" srcId="{12CBA302-2CBA-4E60-BE71-8C8EF519FFA5}" destId="{6B2331B3-F851-4384-A0D5-B57ED1F6FB14}" srcOrd="0" destOrd="0" presId="urn:microsoft.com/office/officeart/2005/8/layout/hProcess9"/>
    <dgm:cxn modelId="{A9B01D16-FA13-4AC5-B4D5-03FA7EC43144}" srcId="{67E8C114-AD63-40FC-8DFA-DA5BCFF93592}" destId="{A1BDCEB5-D2C8-4E14-8367-9D83B2505D8F}" srcOrd="0" destOrd="0" parTransId="{E3B59275-16EF-4165-98D8-538D4ACE2AD4}" sibTransId="{303347AD-32F7-4887-BBC5-36EA65B1F772}"/>
    <dgm:cxn modelId="{917FD917-2E8B-425D-9DE8-A942FFC001EC}" type="presOf" srcId="{61F71D5C-9782-432F-9AA4-199DCF045808}" destId="{7D81A5B3-7CD6-40B9-BC4F-06528A224207}" srcOrd="0" destOrd="4" presId="urn:microsoft.com/office/officeart/2005/8/layout/hProcess9"/>
    <dgm:cxn modelId="{7C727524-EBB8-4D44-94C3-B1C68DAA0747}" srcId="{ABF9AE9B-1071-40AD-809E-D7A54CD5CEF2}" destId="{F9671C19-CC06-484B-AC7F-6973419315B5}" srcOrd="0" destOrd="0" parTransId="{AB9ED146-B345-4157-A53D-0FF68718033E}" sibTransId="{E9056915-6DE5-4981-AB35-96074A06BF92}"/>
    <dgm:cxn modelId="{6F623A2C-BC8C-4FD0-B24C-8634783DC5A0}" type="presOf" srcId="{ABF9AE9B-1071-40AD-809E-D7A54CD5CEF2}" destId="{B63B3750-286F-4DC8-9968-E99723AAD824}" srcOrd="0" destOrd="0" presId="urn:microsoft.com/office/officeart/2005/8/layout/hProcess9"/>
    <dgm:cxn modelId="{AA1E4435-19EC-4E58-80D2-24677381983B}" srcId="{F9E44FFB-EBD8-4B2D-BD62-8DCC6D26D392}" destId="{955A452E-AE5B-4355-BCC8-2874D8FD5EDF}" srcOrd="1" destOrd="0" parTransId="{D1DD01CE-39B2-4A2E-80E1-D95B3865C8BC}" sibTransId="{D1D9F8C7-27F3-4BAC-A5DC-3FFB9B508714}"/>
    <dgm:cxn modelId="{5FCE0637-052E-40AC-9504-A911B525BF67}" type="presOf" srcId="{A1BDCEB5-D2C8-4E14-8367-9D83B2505D8F}" destId="{7D81A5B3-7CD6-40B9-BC4F-06528A224207}" srcOrd="0" destOrd="1" presId="urn:microsoft.com/office/officeart/2005/8/layout/hProcess9"/>
    <dgm:cxn modelId="{64641D3B-65E1-439A-9C9A-947BB2C1F17E}" srcId="{ABF9AE9B-1071-40AD-809E-D7A54CD5CEF2}" destId="{516965BE-D8C4-4539-B6DC-35CB8959A71D}" srcOrd="4" destOrd="0" parTransId="{D0B79BDB-2B7A-4F0E-BE9F-86FDCE8C5062}" sibTransId="{452A6C86-3680-4D26-A387-AC00F8F7B878}"/>
    <dgm:cxn modelId="{3E65773D-A3E6-46EA-8156-9FB452CEC6ED}" srcId="{67E8C114-AD63-40FC-8DFA-DA5BCFF93592}" destId="{FB6E9DE7-7BFE-4AF6-85E1-DA0113B4E1C2}" srcOrd="1" destOrd="0" parTransId="{EAF5B2A8-9ACB-4066-AF55-38679E281E9F}" sibTransId="{A079CA3A-A0FB-4CB0-BFBF-210E4AB30D5E}"/>
    <dgm:cxn modelId="{076D605C-7A3B-4898-804B-D3C273F4ED3E}" srcId="{67E8C114-AD63-40FC-8DFA-DA5BCFF93592}" destId="{5412D8BF-EFE3-4906-93EB-715F7E50D6C2}" srcOrd="2" destOrd="0" parTransId="{6DEAF776-CEB3-476D-ADEB-DDDF8FB176BB}" sibTransId="{BBABBFF4-E1F8-4D0F-91E7-2B0BB8A9FDD7}"/>
    <dgm:cxn modelId="{60E58544-6E1F-4DA1-9330-19833135C1B4}" type="presOf" srcId="{FB6E9DE7-7BFE-4AF6-85E1-DA0113B4E1C2}" destId="{7D81A5B3-7CD6-40B9-BC4F-06528A224207}" srcOrd="0" destOrd="2" presId="urn:microsoft.com/office/officeart/2005/8/layout/hProcess9"/>
    <dgm:cxn modelId="{775F5D4C-4741-408A-B9AB-2295C4F64773}" srcId="{F9E44FFB-EBD8-4B2D-BD62-8DCC6D26D392}" destId="{B2EC83A0-A44F-4604-8752-229281B6AFB8}" srcOrd="0" destOrd="0" parTransId="{8611B40D-75DF-45F6-84D7-0B6F509DA6A0}" sibTransId="{6D3C32A0-9EB2-42F3-87C1-EFC76FE59B69}"/>
    <dgm:cxn modelId="{BD4E0452-F146-42E2-B057-429B5203949A}" type="presOf" srcId="{F9E44FFB-EBD8-4B2D-BD62-8DCC6D26D392}" destId="{CFA57775-B2DC-46F6-8124-1C5DEE3B0E98}" srcOrd="0" destOrd="0" presId="urn:microsoft.com/office/officeart/2005/8/layout/hProcess9"/>
    <dgm:cxn modelId="{5FFFE552-D86D-43F3-B984-44B574F08A7E}" type="presOf" srcId="{B66181A4-9A6B-42BA-BA8F-C86595A816BD}" destId="{B63B3750-286F-4DC8-9968-E99723AAD824}" srcOrd="0" destOrd="3" presId="urn:microsoft.com/office/officeart/2005/8/layout/hProcess9"/>
    <dgm:cxn modelId="{C7400A55-2177-467A-B012-EAB4492BB3FF}" type="presOf" srcId="{4D8D8585-C308-42CC-B56C-84CDEFD0E7A3}" destId="{B63B3750-286F-4DC8-9968-E99723AAD824}" srcOrd="0" destOrd="2" presId="urn:microsoft.com/office/officeart/2005/8/layout/hProcess9"/>
    <dgm:cxn modelId="{B2D10876-8062-45F8-9CA8-5A9ED3397ADF}" type="presOf" srcId="{38A9F0CB-59F4-4E6D-8D9F-3955834A1297}" destId="{B63B3750-286F-4DC8-9968-E99723AAD824}" srcOrd="0" destOrd="4" presId="urn:microsoft.com/office/officeart/2005/8/layout/hProcess9"/>
    <dgm:cxn modelId="{9AF17681-82DC-4014-9DC8-F79AA77DFAAC}" type="presOf" srcId="{5412D8BF-EFE3-4906-93EB-715F7E50D6C2}" destId="{7D81A5B3-7CD6-40B9-BC4F-06528A224207}" srcOrd="0" destOrd="3" presId="urn:microsoft.com/office/officeart/2005/8/layout/hProcess9"/>
    <dgm:cxn modelId="{C95F6190-4C83-4DC3-9784-0D9AE8EA48AB}" type="presOf" srcId="{67E8C114-AD63-40FC-8DFA-DA5BCFF93592}" destId="{7D81A5B3-7CD6-40B9-BC4F-06528A224207}" srcOrd="0" destOrd="0" presId="urn:microsoft.com/office/officeart/2005/8/layout/hProcess9"/>
    <dgm:cxn modelId="{921DAC91-EDA6-46A0-8690-0E61FAB9D0A4}" srcId="{12CBA302-2CBA-4E60-BE71-8C8EF519FFA5}" destId="{ABF9AE9B-1071-40AD-809E-D7A54CD5CEF2}" srcOrd="1" destOrd="0" parTransId="{E1E8EB9C-5121-4A26-92FD-576D8F512241}" sibTransId="{858E78E2-4241-4D00-B6B6-4171966CF456}"/>
    <dgm:cxn modelId="{50BAD69B-1FCD-48B8-95FB-A060D86AB10D}" type="presOf" srcId="{70316B89-6969-48B0-BE4F-7B39351F2939}" destId="{CFA57775-B2DC-46F6-8124-1C5DEE3B0E98}" srcOrd="0" destOrd="3" presId="urn:microsoft.com/office/officeart/2005/8/layout/hProcess9"/>
    <dgm:cxn modelId="{0182CDA2-BD94-40FD-AFA0-87BA1C82A0FB}" srcId="{ABF9AE9B-1071-40AD-809E-D7A54CD5CEF2}" destId="{4D8D8585-C308-42CC-B56C-84CDEFD0E7A3}" srcOrd="1" destOrd="0" parTransId="{EEEF0CFB-C73D-42EF-A6A3-7EE19C519F21}" sibTransId="{A7F26AB9-ED40-4DD2-A6F3-D69162329A24}"/>
    <dgm:cxn modelId="{2B9040AB-37D2-43F0-82D6-339BFD96DCDC}" type="presOf" srcId="{955A452E-AE5B-4355-BCC8-2874D8FD5EDF}" destId="{CFA57775-B2DC-46F6-8124-1C5DEE3B0E98}" srcOrd="0" destOrd="2" presId="urn:microsoft.com/office/officeart/2005/8/layout/hProcess9"/>
    <dgm:cxn modelId="{8FB98EAE-A025-4B6E-81B8-FDB94B048958}" type="presOf" srcId="{F9671C19-CC06-484B-AC7F-6973419315B5}" destId="{B63B3750-286F-4DC8-9968-E99723AAD824}" srcOrd="0" destOrd="1" presId="urn:microsoft.com/office/officeart/2005/8/layout/hProcess9"/>
    <dgm:cxn modelId="{5EB1BDBE-2512-419C-93AB-DC0A21330E36}" srcId="{ABF9AE9B-1071-40AD-809E-D7A54CD5CEF2}" destId="{B66181A4-9A6B-42BA-BA8F-C86595A816BD}" srcOrd="2" destOrd="0" parTransId="{A32EFDCB-A215-4970-BE1A-A90B442A2220}" sibTransId="{4D761060-9A66-4DC4-89BA-3BF49F94CD46}"/>
    <dgm:cxn modelId="{910EB9C1-A5E8-47F4-986D-D717AD8239BF}" srcId="{ABF9AE9B-1071-40AD-809E-D7A54CD5CEF2}" destId="{38A9F0CB-59F4-4E6D-8D9F-3955834A1297}" srcOrd="3" destOrd="0" parTransId="{F7722111-036F-4A09-92AD-D89665D80092}" sibTransId="{B30C2F98-D7E1-49CF-9497-3B30814E2AE3}"/>
    <dgm:cxn modelId="{7D86E1C9-F52C-41C7-8990-6B0E972784BE}" srcId="{12CBA302-2CBA-4E60-BE71-8C8EF519FFA5}" destId="{F9E44FFB-EBD8-4B2D-BD62-8DCC6D26D392}" srcOrd="0" destOrd="0" parTransId="{2E701EFF-07A7-41ED-93CF-B11779DABC2F}" sibTransId="{7A0EEE40-D1C9-49CF-94A6-B5B1BF7226AF}"/>
    <dgm:cxn modelId="{755759CA-02DF-4FD6-81E3-A2DBE18EEDD4}" srcId="{F9E44FFB-EBD8-4B2D-BD62-8DCC6D26D392}" destId="{70316B89-6969-48B0-BE4F-7B39351F2939}" srcOrd="2" destOrd="0" parTransId="{1B1A421D-89E5-4517-BBA2-C723279AE7F5}" sibTransId="{F3A00E39-7B2E-4A88-8E7B-C398317BFF59}"/>
    <dgm:cxn modelId="{A7B006D7-41AF-4E0C-8CCD-B2FD54C5BBE3}" srcId="{67E8C114-AD63-40FC-8DFA-DA5BCFF93592}" destId="{61F71D5C-9782-432F-9AA4-199DCF045808}" srcOrd="3" destOrd="0" parTransId="{83A96C7B-8E1F-4A49-A005-82EC1C4FB6EC}" sibTransId="{B804FD6B-915D-4AAC-AE1A-3C810001A7FD}"/>
    <dgm:cxn modelId="{43A0AEE0-8B8E-4588-AE35-CB099A1BA474}" type="presOf" srcId="{516965BE-D8C4-4539-B6DC-35CB8959A71D}" destId="{B63B3750-286F-4DC8-9968-E99723AAD824}" srcOrd="0" destOrd="5" presId="urn:microsoft.com/office/officeart/2005/8/layout/hProcess9"/>
    <dgm:cxn modelId="{79F213E6-B8AC-4D3A-9FB1-170DB30894EA}" type="presOf" srcId="{B2EC83A0-A44F-4604-8752-229281B6AFB8}" destId="{CFA57775-B2DC-46F6-8124-1C5DEE3B0E98}" srcOrd="0" destOrd="1" presId="urn:microsoft.com/office/officeart/2005/8/layout/hProcess9"/>
    <dgm:cxn modelId="{28C8C5F3-E94B-44D1-9B0F-ED4761EB6995}" srcId="{67E8C114-AD63-40FC-8DFA-DA5BCFF93592}" destId="{D1826A5D-99E4-4B7C-8E53-43567C9BB157}" srcOrd="4" destOrd="0" parTransId="{63ECBC02-3CD0-4BBC-B96C-770F70527548}" sibTransId="{BF016291-844A-466F-8642-A856030FABDF}"/>
    <dgm:cxn modelId="{896811F7-ACAC-4157-864E-673F2711E7AD}" srcId="{12CBA302-2CBA-4E60-BE71-8C8EF519FFA5}" destId="{67E8C114-AD63-40FC-8DFA-DA5BCFF93592}" srcOrd="2" destOrd="0" parTransId="{6F064C56-2BD8-4597-9639-58FE08FA1C42}" sibTransId="{B67E5CB4-EBCE-4460-B47C-7EDA762F912C}"/>
    <dgm:cxn modelId="{60C21C92-1CCE-4E61-BC1C-1AF9CFED95BB}" type="presParOf" srcId="{6B2331B3-F851-4384-A0D5-B57ED1F6FB14}" destId="{52C39FF9-AB40-4578-8EA2-E52CF23A215E}" srcOrd="0" destOrd="0" presId="urn:microsoft.com/office/officeart/2005/8/layout/hProcess9"/>
    <dgm:cxn modelId="{D760E0F3-4025-4FFB-A0A8-450A8325F4A2}" type="presParOf" srcId="{6B2331B3-F851-4384-A0D5-B57ED1F6FB14}" destId="{3EE662B2-FBD2-48B5-AAF5-CB92BACE042E}" srcOrd="1" destOrd="0" presId="urn:microsoft.com/office/officeart/2005/8/layout/hProcess9"/>
    <dgm:cxn modelId="{0735B077-897C-4FE6-8898-645D36B313D3}" type="presParOf" srcId="{3EE662B2-FBD2-48B5-AAF5-CB92BACE042E}" destId="{CFA57775-B2DC-46F6-8124-1C5DEE3B0E98}" srcOrd="0" destOrd="0" presId="urn:microsoft.com/office/officeart/2005/8/layout/hProcess9"/>
    <dgm:cxn modelId="{60AB5E9E-57CC-4FBB-B891-5A83D146CE80}" type="presParOf" srcId="{3EE662B2-FBD2-48B5-AAF5-CB92BACE042E}" destId="{25F355BF-BE61-4753-8A5C-50CF7D436A38}" srcOrd="1" destOrd="0" presId="urn:microsoft.com/office/officeart/2005/8/layout/hProcess9"/>
    <dgm:cxn modelId="{62DA68ED-CC41-4D3D-82A5-366237699F85}" type="presParOf" srcId="{3EE662B2-FBD2-48B5-AAF5-CB92BACE042E}" destId="{B63B3750-286F-4DC8-9968-E99723AAD824}" srcOrd="2" destOrd="0" presId="urn:microsoft.com/office/officeart/2005/8/layout/hProcess9"/>
    <dgm:cxn modelId="{74C25FD8-FA5D-460D-B74E-78232A6F4BF0}" type="presParOf" srcId="{3EE662B2-FBD2-48B5-AAF5-CB92BACE042E}" destId="{F47FA538-67E7-4A6B-9DAC-91C444523C84}" srcOrd="3" destOrd="0" presId="urn:microsoft.com/office/officeart/2005/8/layout/hProcess9"/>
    <dgm:cxn modelId="{7958A69F-35B3-435F-BCBF-4ADD73AA6A3A}" type="presParOf" srcId="{3EE662B2-FBD2-48B5-AAF5-CB92BACE042E}" destId="{7D81A5B3-7CD6-40B9-BC4F-06528A2242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A951C-937E-4741-8205-DA6B32F9A487}">
      <dsp:nvSpPr>
        <dsp:cNvPr id="0" name=""/>
        <dsp:cNvSpPr/>
      </dsp:nvSpPr>
      <dsp:spPr>
        <a:xfrm>
          <a:off x="0" y="208259"/>
          <a:ext cx="6120678" cy="561599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u="sng" kern="1200" dirty="0" err="1">
              <a:latin typeface="Bell MT" panose="02020503060305020303" pitchFamily="18" charset="0"/>
            </a:rPr>
            <a:t>Edis</a:t>
          </a:r>
          <a:r>
            <a:rPr lang="en-US" sz="2300" i="1" u="sng" kern="1200" dirty="0">
              <a:latin typeface="Bell MT" panose="02020503060305020303" pitchFamily="18" charset="0"/>
            </a:rPr>
            <a:t> [1998]</a:t>
          </a:r>
        </a:p>
      </dsp:txBody>
      <dsp:txXfrm>
        <a:off x="27415" y="235674"/>
        <a:ext cx="6065848" cy="506769"/>
      </dsp:txXfrm>
    </dsp:sp>
    <dsp:sp modelId="{22F73E5C-0510-4D70-A81C-ADFE510316BE}">
      <dsp:nvSpPr>
        <dsp:cNvPr id="0" name=""/>
        <dsp:cNvSpPr/>
      </dsp:nvSpPr>
      <dsp:spPr>
        <a:xfrm>
          <a:off x="0" y="769859"/>
          <a:ext cx="6120678" cy="1319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3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Bell MT" panose="02020503060305020303" pitchFamily="18" charset="0"/>
            </a:rPr>
            <a:t>Equivalent action was based to be on the national remedies available for refunds from public bodies.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Bell MT" panose="02020503060305020303" pitchFamily="18" charset="0"/>
            </a:rPr>
            <a:t>The existence of a more </a:t>
          </a:r>
          <a:r>
            <a:rPr lang="en-US" sz="1800" kern="1200" dirty="0" err="1">
              <a:latin typeface="Bell MT" panose="02020503060305020303" pitchFamily="18" charset="0"/>
            </a:rPr>
            <a:t>favourable</a:t>
          </a:r>
          <a:r>
            <a:rPr lang="en-US" sz="1800" kern="1200" dirty="0">
              <a:latin typeface="Bell MT" panose="02020503060305020303" pitchFamily="18" charset="0"/>
            </a:rPr>
            <a:t> limitation period for private parties was irrelevant since the equivalent principle only requires treating like actions alike. </a:t>
          </a:r>
        </a:p>
      </dsp:txBody>
      <dsp:txXfrm>
        <a:off x="0" y="769859"/>
        <a:ext cx="6120678" cy="1319012"/>
      </dsp:txXfrm>
    </dsp:sp>
    <dsp:sp modelId="{137117B3-2F7B-43E6-BF2D-2B4127F8ADFF}">
      <dsp:nvSpPr>
        <dsp:cNvPr id="0" name=""/>
        <dsp:cNvSpPr/>
      </dsp:nvSpPr>
      <dsp:spPr>
        <a:xfrm>
          <a:off x="0" y="2088872"/>
          <a:ext cx="6120678" cy="561599"/>
        </a:xfrm>
        <a:prstGeom prst="roundRect">
          <a:avLst/>
        </a:prstGeom>
        <a:solidFill>
          <a:schemeClr val="accent6">
            <a:shade val="80000"/>
            <a:hueOff val="24464"/>
            <a:satOff val="-1278"/>
            <a:lumOff val="13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u="sng" kern="1200" dirty="0" err="1">
              <a:latin typeface="Bell MT" panose="02020503060305020303" pitchFamily="18" charset="0"/>
            </a:rPr>
            <a:t>Levez</a:t>
          </a:r>
          <a:r>
            <a:rPr lang="en-US" sz="2300" i="1" u="sng" kern="1200" dirty="0">
              <a:latin typeface="Bell MT" panose="02020503060305020303" pitchFamily="18" charset="0"/>
            </a:rPr>
            <a:t> [1998]</a:t>
          </a:r>
        </a:p>
      </dsp:txBody>
      <dsp:txXfrm>
        <a:off x="27415" y="2116287"/>
        <a:ext cx="6065848" cy="506769"/>
      </dsp:txXfrm>
    </dsp:sp>
    <dsp:sp modelId="{57ED0160-6F91-4FFA-A118-92DAB131055A}">
      <dsp:nvSpPr>
        <dsp:cNvPr id="0" name=""/>
        <dsp:cNvSpPr/>
      </dsp:nvSpPr>
      <dsp:spPr>
        <a:xfrm>
          <a:off x="0" y="2650472"/>
          <a:ext cx="6120678" cy="15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3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Bell MT" panose="02020503060305020303" pitchFamily="18" charset="0"/>
            </a:rPr>
            <a:t>National law cannot provide an appropriate ground of comparison against which to measure compliance with the principle of equivalence.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Bell MT" panose="02020503060305020303" pitchFamily="18" charset="0"/>
            </a:rPr>
            <a:t>Remedies for equal pay rights needed to be compared with national remedies for claims similar to those based on the Act.</a:t>
          </a:r>
        </a:p>
      </dsp:txBody>
      <dsp:txXfrm>
        <a:off x="0" y="2650472"/>
        <a:ext cx="6120678" cy="1589760"/>
      </dsp:txXfrm>
    </dsp:sp>
    <dsp:sp modelId="{1F0D7FD5-996E-4DCD-B9EC-2B1F3ECB6D0D}">
      <dsp:nvSpPr>
        <dsp:cNvPr id="0" name=""/>
        <dsp:cNvSpPr/>
      </dsp:nvSpPr>
      <dsp:spPr>
        <a:xfrm>
          <a:off x="0" y="4240232"/>
          <a:ext cx="6120678" cy="561599"/>
        </a:xfrm>
        <a:prstGeom prst="roundRect">
          <a:avLst/>
        </a:prstGeom>
        <a:solidFill>
          <a:schemeClr val="accent6">
            <a:shade val="80000"/>
            <a:hueOff val="48928"/>
            <a:satOff val="-2557"/>
            <a:lumOff val="271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u="sng" kern="1200" dirty="0">
              <a:latin typeface="Bell MT" panose="02020503060305020303" pitchFamily="18" charset="0"/>
            </a:rPr>
            <a:t>Wolverhampton Healthcare Trust [2000]</a:t>
          </a:r>
        </a:p>
      </dsp:txBody>
      <dsp:txXfrm>
        <a:off x="27415" y="4267647"/>
        <a:ext cx="6065848" cy="506769"/>
      </dsp:txXfrm>
    </dsp:sp>
    <dsp:sp modelId="{FDE720E5-54B1-4145-B3B1-CB810FE6AE4F}">
      <dsp:nvSpPr>
        <dsp:cNvPr id="0" name=""/>
        <dsp:cNvSpPr/>
      </dsp:nvSpPr>
      <dsp:spPr>
        <a:xfrm>
          <a:off x="0" y="4801832"/>
          <a:ext cx="6120678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3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Bell MT" panose="02020503060305020303" pitchFamily="18" charset="0"/>
            </a:rPr>
            <a:t>National courts are required to ask, “whether the actions concerned are similar as regards their purpose, cause of action and essential characteristics.”</a:t>
          </a:r>
        </a:p>
      </dsp:txBody>
      <dsp:txXfrm>
        <a:off x="0" y="4801832"/>
        <a:ext cx="6120678" cy="794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39FF9-AB40-4578-8EA2-E52CF23A215E}">
      <dsp:nvSpPr>
        <dsp:cNvPr id="0" name=""/>
        <dsp:cNvSpPr/>
      </dsp:nvSpPr>
      <dsp:spPr>
        <a:xfrm>
          <a:off x="896971" y="0"/>
          <a:ext cx="10165678" cy="3982606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57775-B2DC-46F6-8124-1C5DEE3B0E98}">
      <dsp:nvSpPr>
        <dsp:cNvPr id="0" name=""/>
        <dsp:cNvSpPr/>
      </dsp:nvSpPr>
      <dsp:spPr>
        <a:xfrm>
          <a:off x="69507" y="944698"/>
          <a:ext cx="3490353" cy="2093209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latin typeface="Bell MT" panose="02020503060305020303" pitchFamily="18" charset="0"/>
            </a:rPr>
            <a:t>Judicial Restraint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Bell MT" panose="02020503060305020303" pitchFamily="18" charset="0"/>
            </a:rPr>
            <a:t>Judicial minimalism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>
              <a:latin typeface="Bell MT" panose="02020503060305020303" pitchFamily="18" charset="0"/>
            </a:rPr>
            <a:t>Rewe</a:t>
          </a:r>
          <a:r>
            <a:rPr lang="en-US" sz="1400" kern="1200" dirty="0">
              <a:latin typeface="Bell MT" panose="02020503060305020303" pitchFamily="18" charset="0"/>
            </a:rPr>
            <a:t> [1989]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Bell MT" panose="02020503060305020303" pitchFamily="18" charset="0"/>
            </a:rPr>
            <a:t>Position was premised on the hope of future legislative </a:t>
          </a:r>
          <a:r>
            <a:rPr lang="en-US" sz="1400" kern="1200" dirty="0" err="1">
              <a:latin typeface="Bell MT" panose="02020503060305020303" pitchFamily="18" charset="0"/>
            </a:rPr>
            <a:t>harmonisation</a:t>
          </a:r>
          <a:r>
            <a:rPr lang="en-US" sz="1400" kern="1200" dirty="0">
              <a:latin typeface="Bell MT" panose="02020503060305020303" pitchFamily="18" charset="0"/>
            </a:rPr>
            <a:t> by the Union.</a:t>
          </a:r>
        </a:p>
      </dsp:txBody>
      <dsp:txXfrm>
        <a:off x="171689" y="1046880"/>
        <a:ext cx="3285989" cy="1888845"/>
      </dsp:txXfrm>
    </dsp:sp>
    <dsp:sp modelId="{B63B3750-286F-4DC8-9968-E99723AAD824}">
      <dsp:nvSpPr>
        <dsp:cNvPr id="0" name=""/>
        <dsp:cNvSpPr/>
      </dsp:nvSpPr>
      <dsp:spPr>
        <a:xfrm>
          <a:off x="4014186" y="513063"/>
          <a:ext cx="3623404" cy="2956479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Judicial Intervention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More demanding standard of effectiveness.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1" u="none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Von Colson [1984]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Instead of a minimum standard the Court moved towards an aspirational standard towards full effectiveness of EU law.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1" u="none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Dekker [1990]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1" u="none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Factortame [1990] </a:t>
          </a:r>
          <a:r>
            <a:rPr lang="en-US" sz="1500" i="0" u="none" kern="1200" dirty="0">
              <a:solidFill>
                <a:schemeClr val="bg2">
                  <a:lumMod val="20000"/>
                  <a:lumOff val="80000"/>
                </a:schemeClr>
              </a:solidFill>
              <a:latin typeface="Bell MT" panose="02020503060305020303" pitchFamily="18" charset="0"/>
            </a:rPr>
            <a:t>came close to demanding the maximum standard of effectiveness.</a:t>
          </a:r>
          <a:endParaRPr lang="en-US" sz="1500" i="1" u="none" kern="1200" dirty="0">
            <a:solidFill>
              <a:schemeClr val="bg2">
                <a:lumMod val="20000"/>
                <a:lumOff val="80000"/>
              </a:schemeClr>
            </a:solidFill>
            <a:latin typeface="Bell MT" panose="02020503060305020303" pitchFamily="18" charset="0"/>
          </a:endParaRPr>
        </a:p>
      </dsp:txBody>
      <dsp:txXfrm>
        <a:off x="4158509" y="657386"/>
        <a:ext cx="3334758" cy="2667833"/>
      </dsp:txXfrm>
    </dsp:sp>
    <dsp:sp modelId="{7D81A5B3-7CD6-40B9-BC4F-06528A224207}">
      <dsp:nvSpPr>
        <dsp:cNvPr id="0" name=""/>
        <dsp:cNvSpPr/>
      </dsp:nvSpPr>
      <dsp:spPr>
        <a:xfrm>
          <a:off x="8091916" y="225025"/>
          <a:ext cx="3798197" cy="3532555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solidFill>
                <a:schemeClr val="tx1"/>
              </a:solidFill>
              <a:latin typeface="Bell MT" panose="02020503060305020303" pitchFamily="18" charset="0"/>
            </a:rPr>
            <a:t>Judicial Balance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>
              <a:solidFill>
                <a:schemeClr val="tx1"/>
              </a:solidFill>
              <a:latin typeface="Bell MT" panose="02020503060305020303" pitchFamily="18" charset="0"/>
            </a:rPr>
            <a:t>Court tried to find balance between the minimum standard and maximum standard.</a:t>
          </a:r>
          <a:endParaRPr lang="en-US" sz="1500" u="sng" kern="1200" dirty="0">
            <a:solidFill>
              <a:schemeClr val="tx1"/>
            </a:solidFill>
            <a:latin typeface="Bell MT" panose="02020503060305020303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1" u="none" kern="1200" dirty="0" err="1">
              <a:solidFill>
                <a:schemeClr val="tx1"/>
              </a:solidFill>
              <a:latin typeface="Bell MT" panose="02020503060305020303" pitchFamily="18" charset="0"/>
            </a:rPr>
            <a:t>Steenhorst-Neerings</a:t>
          </a:r>
          <a:r>
            <a:rPr lang="en-US" sz="1500" i="1" u="none" kern="1200" dirty="0">
              <a:solidFill>
                <a:schemeClr val="tx1"/>
              </a:solidFill>
              <a:latin typeface="Bell MT" panose="02020503060305020303" pitchFamily="18" charset="0"/>
            </a:rPr>
            <a:t> [1993] </a:t>
          </a:r>
          <a:r>
            <a:rPr lang="en-US" sz="1500" i="0" u="none" kern="1200" dirty="0">
              <a:solidFill>
                <a:schemeClr val="tx1"/>
              </a:solidFill>
              <a:latin typeface="Bell MT" panose="02020503060305020303" pitchFamily="18" charset="0"/>
            </a:rPr>
            <a:t>developed a distinction between rules that preclude and rules that restrict.</a:t>
          </a:r>
          <a:endParaRPr lang="en-US" sz="1500" i="1" u="none" kern="1200" dirty="0">
            <a:solidFill>
              <a:schemeClr val="tx1"/>
            </a:solidFill>
            <a:latin typeface="Bell MT" panose="02020503060305020303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1" u="none" kern="1200" dirty="0">
              <a:solidFill>
                <a:schemeClr val="tx1"/>
              </a:solidFill>
              <a:latin typeface="Bell MT" panose="02020503060305020303" pitchFamily="18" charset="0"/>
            </a:rPr>
            <a:t>Preston [2000]</a:t>
          </a:r>
          <a:r>
            <a:rPr lang="en-US" sz="1500" i="0" u="none" kern="1200" dirty="0">
              <a:solidFill>
                <a:schemeClr val="tx1"/>
              </a:solidFill>
              <a:latin typeface="Bell MT" panose="02020503060305020303" pitchFamily="18" charset="0"/>
            </a:rPr>
            <a:t> making European rights excessively difficult would breach the effectiveness principle. </a:t>
          </a:r>
          <a:endParaRPr lang="en-US" sz="1500" i="1" u="none" kern="1200" dirty="0">
            <a:solidFill>
              <a:schemeClr val="tx1"/>
            </a:solidFill>
            <a:latin typeface="Bell MT" panose="02020503060305020303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0" u="none" kern="1200" dirty="0">
              <a:solidFill>
                <a:schemeClr val="tx1"/>
              </a:solidFill>
              <a:latin typeface="Bell MT" panose="02020503060305020303" pitchFamily="18" charset="0"/>
            </a:rPr>
            <a:t>Medium standard of effectiveness.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i="0" u="none" kern="1200" dirty="0" err="1">
              <a:solidFill>
                <a:schemeClr val="tx1"/>
              </a:solidFill>
              <a:latin typeface="Bell MT" panose="02020503060305020303" pitchFamily="18" charset="0"/>
            </a:rPr>
            <a:t>Unibet</a:t>
          </a:r>
          <a:r>
            <a:rPr lang="en-US" sz="1500" i="0" u="none" kern="1200" dirty="0">
              <a:solidFill>
                <a:schemeClr val="tx1"/>
              </a:solidFill>
              <a:latin typeface="Bell MT" panose="02020503060305020303" pitchFamily="18" charset="0"/>
            </a:rPr>
            <a:t> [2007] created new remedies for the enforcement of European Rights. (Article 19(1) TEU)</a:t>
          </a:r>
          <a:endParaRPr lang="en-US" sz="1500" u="none" kern="1200" dirty="0">
            <a:solidFill>
              <a:schemeClr val="tx1"/>
            </a:solidFill>
            <a:latin typeface="Bell MT" panose="02020503060305020303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i="0" u="none" kern="1200" dirty="0">
            <a:solidFill>
              <a:schemeClr val="tx1"/>
            </a:solidFill>
            <a:latin typeface="Bell MT" panose="02020503060305020303" pitchFamily="18" charset="0"/>
          </a:endParaRPr>
        </a:p>
      </dsp:txBody>
      <dsp:txXfrm>
        <a:off x="8264361" y="397470"/>
        <a:ext cx="3453307" cy="3187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SCHUTZE.EU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Bell MT" panose="02020503060305020303" pitchFamily="18" charset="0"/>
              </a:rPr>
              <a:t>The EUROPEAN UNION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2" y="4846921"/>
            <a:ext cx="7848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Bell MT" panose="02020503060305020303" pitchFamily="18" charset="0"/>
              </a:rPr>
              <a:t>Judicial Powers: </a:t>
            </a:r>
            <a:r>
              <a:rPr lang="en-US" sz="2400" b="1" dirty="0" err="1">
                <a:latin typeface="Bell MT" panose="02020503060305020303" pitchFamily="18" charset="0"/>
              </a:rPr>
              <a:t>Decentralised</a:t>
            </a:r>
            <a:r>
              <a:rPr lang="en-US" sz="2400" b="1" dirty="0">
                <a:latin typeface="Bell MT" panose="02020503060305020303" pitchFamily="18" charset="0"/>
              </a:rPr>
              <a:t> National Procedures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37B882-FF9B-4909-9216-DCBFAAFB5783}"/>
              </a:ext>
            </a:extLst>
          </p:cNvPr>
          <p:cNvSpPr/>
          <p:nvPr/>
        </p:nvSpPr>
        <p:spPr>
          <a:xfrm>
            <a:off x="333772" y="944388"/>
            <a:ext cx="59046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u="sng" dirty="0">
                <a:latin typeface="Bell MT" panose="02020503060305020303" pitchFamily="18" charset="0"/>
              </a:rPr>
              <a:t>Horizontal </a:t>
            </a:r>
            <a:r>
              <a:rPr lang="en-GB" sz="2400" dirty="0">
                <a:latin typeface="Bell MT" panose="02020503060305020303" pitchFamily="18" charset="0"/>
              </a:rPr>
              <a:t>application of liability.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Union legal order has always envisaged that European law could directly impose obligations on individuals.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Courage vs. </a:t>
            </a:r>
            <a:r>
              <a:rPr lang="en-GB" sz="24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Crehan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[2001] </a:t>
            </a:r>
            <a:r>
              <a:rPr lang="en-GB" sz="2400" dirty="0">
                <a:latin typeface="Bell MT" panose="02020503060305020303" pitchFamily="18" charset="0"/>
              </a:rPr>
              <a:t>damages for loss suffered was required for breach of European competition law by the private party.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Manfredi [2006]</a:t>
            </a:r>
            <a:r>
              <a:rPr lang="en-GB" sz="24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400" dirty="0">
                <a:latin typeface="Bell MT" panose="02020503060305020303" pitchFamily="18" charset="0"/>
              </a:rPr>
              <a:t>confirmed the establishment of private liability in Courage.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However the private liability doctrine is </a:t>
            </a:r>
            <a:r>
              <a:rPr lang="en-GB" sz="2400" u="sng" dirty="0">
                <a:latin typeface="Bell MT" panose="02020503060305020303" pitchFamily="18" charset="0"/>
              </a:rPr>
              <a:t>confined to breaches of obligations directly addressed to individuals.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4249F9-B442-45E4-AD73-3A63F4B5220E}"/>
              </a:ext>
            </a:extLst>
          </p:cNvPr>
          <p:cNvSpPr txBox="1"/>
          <p:nvPr/>
        </p:nvSpPr>
        <p:spPr>
          <a:xfrm>
            <a:off x="0" y="286121"/>
            <a:ext cx="12188824" cy="596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3600" b="1" dirty="0">
                <a:solidFill>
                  <a:schemeClr val="tx2"/>
                </a:solidFill>
                <a:latin typeface="Bell MT" panose="02020503060305020303" pitchFamily="18" charset="0"/>
              </a:rPr>
              <a:t>PRIVATE LIABILITY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FA7037-4BA6-4D36-9AF3-6F2BFBA268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0475" y="1196752"/>
            <a:ext cx="5184577" cy="47695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F5DF90-B2CC-4B03-B46D-54947D7C1E2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012" y="4246853"/>
            <a:ext cx="4517528" cy="282878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AC9D3-6ACA-486B-AEC2-A9BA8DF7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92197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" y="306646"/>
            <a:ext cx="12188825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CONCLUSION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780" y="1214064"/>
            <a:ext cx="6575599" cy="1095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National courts are functionally Union courts.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National procedural autonomy is qualified by </a:t>
            </a:r>
            <a:r>
              <a:rPr lang="en-GB" sz="2400" u="sng" dirty="0">
                <a:latin typeface="Bell MT" panose="02020503060305020303" pitchFamily="18" charset="0"/>
              </a:rPr>
              <a:t>four principles.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9796" y="2420888"/>
            <a:ext cx="6120680" cy="3090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National courts are under an obligation to interpret national law as far as possible in light with European law.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National remedies should be provided in order to prevent or discourage breaches of European law.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Equivalence &amp; Effectiveness principles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400" dirty="0">
                <a:latin typeface="Bell MT" panose="02020503060305020303" pitchFamily="18" charset="0"/>
              </a:rPr>
              <a:t>Liability principle (for States &amp; private parties)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4CCBF4-E14A-458E-A530-1F07263D1C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95769" y="1516710"/>
            <a:ext cx="4536504" cy="382457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3A627-C52A-4456-96B8-20DD2735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06A594-142C-4F62-AA95-D9924EEE06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20392" y="840503"/>
            <a:ext cx="4517528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62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199E3-3A8B-4842-BDCC-5AC97A3D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cap="none" dirty="0">
                <a:latin typeface="Bell MT" panose="02020503060305020303" pitchFamily="18" charset="0"/>
              </a:rPr>
              <a:t>In This Section…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3A57D-4F1C-4172-ACE0-B0010EA0E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Bell MT" panose="02020503060305020303" pitchFamily="18" charset="0"/>
              </a:rPr>
              <a:t>The role of national courts</a:t>
            </a:r>
          </a:p>
          <a:p>
            <a:r>
              <a:rPr lang="en-GB" dirty="0">
                <a:latin typeface="Bell MT" panose="02020503060305020303" pitchFamily="18" charset="0"/>
              </a:rPr>
              <a:t>The three principles: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The principle of consistent interpretation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The principle of equivalence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The principle of effectiveness</a:t>
            </a:r>
          </a:p>
          <a:p>
            <a:r>
              <a:rPr lang="en-GB" dirty="0">
                <a:latin typeface="Bell MT" panose="02020503060305020303" pitchFamily="18" charset="0"/>
              </a:rPr>
              <a:t>Procedural limits to </a:t>
            </a:r>
            <a:r>
              <a:rPr lang="en-GB" dirty="0" err="1">
                <a:latin typeface="Bell MT" panose="02020503060305020303" pitchFamily="18" charset="0"/>
              </a:rPr>
              <a:t>invocability</a:t>
            </a:r>
            <a:endParaRPr lang="en-GB" dirty="0">
              <a:latin typeface="Bell MT" panose="02020503060305020303" pitchFamily="18" charset="0"/>
            </a:endParaRPr>
          </a:p>
          <a:p>
            <a:r>
              <a:rPr lang="en-GB" dirty="0">
                <a:latin typeface="Bell MT" panose="02020503060305020303" pitchFamily="18" charset="0"/>
              </a:rPr>
              <a:t>Liabilities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State liability</a:t>
            </a:r>
          </a:p>
          <a:p>
            <a:pPr lvl="1"/>
            <a:r>
              <a:rPr lang="en-GB" dirty="0">
                <a:latin typeface="Bell MT" panose="02020503060305020303" pitchFamily="18" charset="0"/>
              </a:rPr>
              <a:t>Private liability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53F6E-EDE4-4055-A972-FDBDDB8B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346420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12168496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THE ROLE OF THE NATIONAL COURTS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4292" y="1015191"/>
            <a:ext cx="6972409" cy="527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National courts are the principal judicial enforcers of EU law and considered the guardians of EU law.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If EU law is directly effective, national courts must apply it.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Simmenthal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[1978]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held that each national court must be able to disapply national law that doesn’t comply with the European Legal Order.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All national courts are European Courts.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National Courts are </a:t>
            </a:r>
            <a:r>
              <a:rPr lang="en-GB" sz="2200" i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functionally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(not institutionally) European Courts.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National Procedural Autonomy; In the judicial enforcement of EU law, the Union “piggybacks” on the national judicial systems.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Article 4(3) TEU: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duty of sincere co-operation in accordance with Article 19(1) TEU in relation to provision of sufficient remedies.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Procedural autonomy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of Member States is relative.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367480-0B0F-4585-A889-0005EC801D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933" y="1232756"/>
            <a:ext cx="4552221" cy="4392488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D2957-6509-4834-A41D-F0E182DF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256388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D6C8-E1E5-401F-A58E-8E570C5F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80928"/>
            <a:ext cx="10637440" cy="2362199"/>
          </a:xfrm>
        </p:spPr>
        <p:txBody>
          <a:bodyPr>
            <a:normAutofit/>
          </a:bodyPr>
          <a:lstStyle/>
          <a:p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THE THREE PRINCIPLES:</a:t>
            </a:r>
            <a:br>
              <a:rPr lang="en-GB" sz="4000" dirty="0">
                <a:latin typeface="Bell MT" panose="02020503060305020303" pitchFamily="18" charset="0"/>
              </a:rPr>
            </a:br>
            <a:r>
              <a:rPr lang="en-GB" sz="4000" dirty="0">
                <a:latin typeface="Bell MT" panose="02020503060305020303" pitchFamily="18" charset="0"/>
              </a:rPr>
              <a:t>		</a:t>
            </a:r>
            <a:r>
              <a:rPr lang="en-GB" sz="4000" cap="none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consistent interpretation, 								equivalence, &amp; effectiveness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B284A-7115-430F-8452-C7B7ABAC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8836" y="1261865"/>
            <a:ext cx="9993830" cy="151906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Bell MT" panose="02020503060305020303" pitchFamily="18" charset="0"/>
              </a:rPr>
              <a:t>And how do national courts perform this role?</a:t>
            </a:r>
          </a:p>
          <a:p>
            <a:endParaRPr lang="en-GB" sz="2400" dirty="0">
              <a:latin typeface="Bell MT" panose="02020503060305020303" pitchFamily="18" charset="0"/>
            </a:endParaRPr>
          </a:p>
          <a:p>
            <a:r>
              <a:rPr lang="en-GB" sz="2400" dirty="0">
                <a:latin typeface="Bell MT" panose="02020503060305020303" pitchFamily="18" charset="0"/>
              </a:rPr>
              <a:t>What principles guide or ‘govern’ their functional role as European courts?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2EBF8-AC98-4270-A323-FC16737D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77256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70284" y="567616"/>
            <a:ext cx="12188825" cy="783971"/>
          </a:xfrm>
        </p:spPr>
        <p:txBody>
          <a:bodyPr>
            <a:noAutofit/>
          </a:bodyPr>
          <a:lstStyle/>
          <a:p>
            <a:pPr algn="r"/>
            <a:r>
              <a:rPr lang="en-US" u="sng" dirty="0">
                <a:solidFill>
                  <a:schemeClr val="tx2"/>
                </a:solidFill>
                <a:latin typeface="Bell MT" panose="02020503060305020303" pitchFamily="18" charset="0"/>
              </a:rPr>
              <a:t>1. THE PRINCIPLE OF CONSISTENT INTERPRETATION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FBBB3-701E-4545-8417-F91692ABED12}"/>
              </a:ext>
            </a:extLst>
          </p:cNvPr>
          <p:cNvSpPr txBox="1"/>
          <p:nvPr/>
        </p:nvSpPr>
        <p:spPr>
          <a:xfrm>
            <a:off x="261764" y="1233451"/>
            <a:ext cx="7585248" cy="4087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The European Court  has created the general duty upon national courts to </a:t>
            </a:r>
            <a:r>
              <a:rPr lang="en-GB" sz="2400" u="sng" dirty="0">
                <a:latin typeface="Bell MT" panose="02020503060305020303" pitchFamily="18" charset="0"/>
              </a:rPr>
              <a:t>interpret national law as far as possible in light of European Law.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Von Colson [1984])</a:t>
            </a:r>
            <a:endParaRPr lang="en-GB" sz="2400" u="sng" dirty="0">
              <a:solidFill>
                <a:schemeClr val="accent6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This duty applies regardless of when the national provisions in question were adopted. </a:t>
            </a:r>
            <a:r>
              <a:rPr lang="en-GB" sz="24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Marleasing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[1990])</a:t>
            </a:r>
            <a:endParaRPr lang="en-GB" sz="2400" u="sng" dirty="0">
              <a:solidFill>
                <a:schemeClr val="accent6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National court are required to adjust the interpretation “</a:t>
            </a:r>
            <a:r>
              <a:rPr lang="en-GB" sz="2400" i="1" dirty="0">
                <a:latin typeface="Bell MT" panose="02020503060305020303" pitchFamily="18" charset="0"/>
              </a:rPr>
              <a:t>in so far as it is given discretion to do so under national law</a:t>
            </a:r>
            <a:r>
              <a:rPr lang="en-GB" sz="2400" dirty="0">
                <a:latin typeface="Bell MT" panose="02020503060305020303" pitchFamily="18" charset="0"/>
              </a:rPr>
              <a:t>.” </a:t>
            </a:r>
            <a:r>
              <a:rPr lang="en-GB" sz="24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Van Colson [1984])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National limits to interpretative methods are allowed. </a:t>
            </a:r>
            <a:r>
              <a:rPr lang="en-GB" sz="24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Pfeiffer [2004])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Courts are to do whatever lies within its jurisdiction to interpret national law in light with European Law.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5A14CC-0A3D-4A17-BA42-D57E72D75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523" y="1484784"/>
            <a:ext cx="4127327" cy="318237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28239-BAD4-4E4C-82AF-7CD41195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SCHUTZE.EU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4C309E-E348-4809-A728-15570FCEB84B}"/>
              </a:ext>
            </a:extLst>
          </p:cNvPr>
          <p:cNvSpPr/>
          <p:nvPr/>
        </p:nvSpPr>
        <p:spPr>
          <a:xfrm>
            <a:off x="261764" y="5213699"/>
            <a:ext cx="11842102" cy="1095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Duty is limited by the limited by “</a:t>
            </a:r>
            <a:r>
              <a:rPr lang="en-GB" sz="2400" i="1" dirty="0">
                <a:latin typeface="Bell MT" panose="02020503060305020303" pitchFamily="18" charset="0"/>
              </a:rPr>
              <a:t>the general principles of law which form part of law and in particular the principles of legal certainty and non-retroactivity.”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4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Kolpinghuis</a:t>
            </a:r>
            <a:r>
              <a:rPr lang="en-GB" sz="24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[1987])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But, remember, </a:t>
            </a:r>
            <a:r>
              <a:rPr lang="en-GB" sz="2400" u="sng" dirty="0">
                <a:latin typeface="Bell MT" panose="02020503060305020303" pitchFamily="18" charset="0"/>
              </a:rPr>
              <a:t>national courts are only required to interpret… not amend!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0584142" y="-603448"/>
            <a:ext cx="2829853" cy="4520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214"/>
            <a:ext cx="12188825" cy="669540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tx2"/>
                </a:solidFill>
                <a:latin typeface="Bell MT" panose="02020503060305020303" pitchFamily="18" charset="0"/>
              </a:rPr>
              <a:t>2. The PRINCIPLE OF EQUIVALENCE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0" y="2828836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0EADA-2BFC-44DD-BB54-4A5955BC1F3F}"/>
              </a:ext>
            </a:extLst>
          </p:cNvPr>
          <p:cNvSpPr txBox="1"/>
          <p:nvPr/>
        </p:nvSpPr>
        <p:spPr>
          <a:xfrm>
            <a:off x="262079" y="1037820"/>
            <a:ext cx="5040559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National procedures and remedies for the enforcement of European Rights </a:t>
            </a:r>
            <a:r>
              <a:rPr lang="en-GB" sz="2200" u="sng" dirty="0">
                <a:latin typeface="Bell MT" panose="02020503060305020303" pitchFamily="18" charset="0"/>
              </a:rPr>
              <a:t>cannot be less favourable </a:t>
            </a:r>
            <a:r>
              <a:rPr lang="en-GB" sz="2200" dirty="0">
                <a:latin typeface="Bell MT" panose="02020503060305020303" pitchFamily="18" charset="0"/>
              </a:rPr>
              <a:t>than those of similar domestic actions. 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Rewe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[1989])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Formal extension to similar actions- not all actions.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Non-discrimination logic behind the principle;  See 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i-21 Germany &amp; 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Arcor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vs. Germany [2006]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u="sng" dirty="0">
                <a:latin typeface="Bell MT" panose="02020503060305020303" pitchFamily="18" charset="0"/>
              </a:rPr>
              <a:t>High national threshold</a:t>
            </a:r>
            <a:r>
              <a:rPr lang="en-GB" sz="2200" dirty="0">
                <a:latin typeface="Bell MT" panose="02020503060305020303" pitchFamily="18" charset="0"/>
              </a:rPr>
              <a:t> for judicial challenges are allowed so long as they are applied without discrimination to European actions in national courts.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How similar does the equivalent action need to be?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200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89D10EF-E5D3-4C25-8C3E-11BB118F83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664182"/>
              </p:ext>
            </p:extLst>
          </p:nvPr>
        </p:nvGraphicFramePr>
        <p:xfrm>
          <a:off x="5733745" y="706202"/>
          <a:ext cx="6120678" cy="5804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03E68-5F14-4727-A3A6-3314273E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0F8C34-5AA9-473F-882A-2E26E272703E}"/>
              </a:ext>
            </a:extLst>
          </p:cNvPr>
          <p:cNvCxnSpPr/>
          <p:nvPr/>
        </p:nvCxnSpPr>
        <p:spPr>
          <a:xfrm>
            <a:off x="5446340" y="980728"/>
            <a:ext cx="0" cy="50405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881796"/>
            <a:ext cx="12188823" cy="49762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3147" y="153147"/>
            <a:ext cx="12188824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u="sng" dirty="0">
                <a:solidFill>
                  <a:schemeClr val="tx2"/>
                </a:solidFill>
                <a:latin typeface="Bell MT" panose="02020503060305020303" pitchFamily="18" charset="0"/>
              </a:rPr>
              <a:t>3. THE PRINCIPLE OF EFFECTIVENESS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9625AF-928E-45A5-BBB3-C719D76322E1}"/>
              </a:ext>
            </a:extLst>
          </p:cNvPr>
          <p:cNvSpPr txBox="1"/>
          <p:nvPr/>
        </p:nvSpPr>
        <p:spPr>
          <a:xfrm>
            <a:off x="189756" y="954215"/>
            <a:ext cx="11881320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This principle appears to ask national legal systems to provide for </a:t>
            </a:r>
            <a:r>
              <a:rPr lang="en-GB" sz="2200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a substantive minimum content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that would </a:t>
            </a:r>
            <a:r>
              <a:rPr lang="en-GB" sz="2200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guarantee the enforcement of European rights in national courts.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Does this mean that there is a </a:t>
            </a:r>
            <a:r>
              <a:rPr lang="en-GB" sz="2200" i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positive discriminatory situation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in favour of European law?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National remedies would only be found inefficient where </a:t>
            </a:r>
            <a:r>
              <a:rPr lang="en-GB" sz="22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“they made it </a:t>
            </a:r>
            <a:r>
              <a:rPr lang="en-GB" sz="2200" i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impossible in practice </a:t>
            </a:r>
            <a:r>
              <a:rPr lang="en-GB" sz="22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to exercise the rights which the national courts are obliged to protect.” </a:t>
            </a:r>
            <a:r>
              <a:rPr lang="en-GB" sz="2200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200" i="1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Rewe</a:t>
            </a:r>
            <a:r>
              <a:rPr lang="en-GB" sz="2200" i="1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[1989])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  <a:sym typeface="Wingdings" panose="05000000000000000000" pitchFamily="2" charset="2"/>
              </a:rPr>
              <a:t> there are 3 different standards!</a:t>
            </a:r>
            <a:endParaRPr lang="en-GB" sz="2200" i="1" dirty="0">
              <a:solidFill>
                <a:schemeClr val="accent6">
                  <a:lumMod val="75000"/>
                </a:schemeClr>
              </a:solidFill>
              <a:latin typeface="Bell MT" panose="02020503060305020303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And so, this remains a confusing area!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39CC9-D98A-4A3D-88EC-756BC2435619}"/>
              </a:ext>
            </a:extLst>
          </p:cNvPr>
          <p:cNvSpPr txBox="1"/>
          <p:nvPr/>
        </p:nvSpPr>
        <p:spPr>
          <a:xfrm>
            <a:off x="189756" y="3211741"/>
            <a:ext cx="3580426" cy="76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b="1" dirty="0">
                <a:latin typeface="Bell MT" panose="02020503060305020303" pitchFamily="18" charset="0"/>
              </a:rPr>
              <a:t>From Judicial Restraint to Judicial Balance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6FCE95E-EB36-4572-A210-EAB02457C8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47153"/>
              </p:ext>
            </p:extLst>
          </p:nvPr>
        </p:nvGraphicFramePr>
        <p:xfrm>
          <a:off x="111454" y="3046321"/>
          <a:ext cx="11959622" cy="398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33D624-842F-4214-B755-0BFFD2AD782D}"/>
              </a:ext>
            </a:extLst>
          </p:cNvPr>
          <p:cNvCxnSpPr/>
          <p:nvPr/>
        </p:nvCxnSpPr>
        <p:spPr>
          <a:xfrm>
            <a:off x="3718148" y="4960321"/>
            <a:ext cx="432048" cy="0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BE4DA5F-B4CB-4861-A793-5BD6D7DDBDD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890" y="4834008"/>
            <a:ext cx="585267" cy="30482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22D47-6EFC-452C-B457-D10D84A0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DCB376-6A77-4627-ACA4-8F4CCDE5EE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9812" y="1043226"/>
            <a:ext cx="4095240" cy="469003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" y="156370"/>
            <a:ext cx="12188825" cy="69148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tx2"/>
                </a:solidFill>
                <a:latin typeface="Bell MT" panose="02020503060305020303" pitchFamily="18" charset="0"/>
              </a:rPr>
              <a:t>Procedural limits to </a:t>
            </a:r>
            <a:r>
              <a:rPr lang="en-US" b="1" u="sng" dirty="0" err="1">
                <a:solidFill>
                  <a:schemeClr val="tx2"/>
                </a:solidFill>
                <a:latin typeface="Bell MT" panose="02020503060305020303" pitchFamily="18" charset="0"/>
              </a:rPr>
              <a:t>invocability</a:t>
            </a:r>
            <a:endParaRPr lang="en-US" b="1" u="sng" dirty="0">
              <a:solidFill>
                <a:schemeClr val="tx2"/>
              </a:solidFill>
              <a:latin typeface="Bell MT" panose="02020503060305020303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500000">
            <a:off x="8783007" y="3409079"/>
            <a:ext cx="2828789" cy="45175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B0226-244B-4C02-8E5D-2EAC5CF5A61E}"/>
              </a:ext>
            </a:extLst>
          </p:cNvPr>
          <p:cNvSpPr txBox="1"/>
          <p:nvPr/>
        </p:nvSpPr>
        <p:spPr>
          <a:xfrm>
            <a:off x="303115" y="910609"/>
            <a:ext cx="7346416" cy="527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Procedural problem with this concept in regards of application to the invocation of European Law.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Peterbroeck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[1995]</a:t>
            </a:r>
            <a:r>
              <a:rPr lang="en-GB" sz="22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examined this issue; developed a contextual test to discover whether the application of a national procedure rendered the application of European Law excessively difficult.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Van 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Schijndel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[1995]</a:t>
            </a:r>
            <a:r>
              <a:rPr lang="en-GB" sz="22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established that national courts were not required to invoke European law </a:t>
            </a:r>
            <a:r>
              <a:rPr lang="en-GB" sz="22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ex officio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The Court will only challenge national procedural rules that meet the excessively difficult criteria.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Van der 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Weerd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[2007]  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identified </a:t>
            </a:r>
            <a:r>
              <a:rPr lang="en-GB" sz="2200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two key factors</a:t>
            </a: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 in determining whether it considers the effectiveness principle to demand the ex officio application of European law: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National courts generally not to be asked to forsake their passive role in private law actions.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Bell MT" panose="02020503060305020303" pitchFamily="18" charset="0"/>
              </a:rPr>
              <a:t>The more important the European Law is the more likely an ex officio application of EU law is needed.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B93FB8-A338-44BB-98F2-721538C3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1470" y="1736002"/>
            <a:ext cx="5266321" cy="51864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155" y="143996"/>
            <a:ext cx="12189980" cy="656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4000" b="1" u="sng" dirty="0">
                <a:solidFill>
                  <a:schemeClr val="tx2"/>
                </a:solidFill>
                <a:latin typeface="Bell MT" panose="02020503060305020303" pitchFamily="18" charset="0"/>
              </a:rPr>
              <a:t>THE LIABILITY PRINCIPLE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35F55-2D69-49A0-AB4C-317EB7269DD4}"/>
              </a:ext>
            </a:extLst>
          </p:cNvPr>
          <p:cNvSpPr txBox="1"/>
          <p:nvPr/>
        </p:nvSpPr>
        <p:spPr>
          <a:xfrm>
            <a:off x="1413892" y="837630"/>
            <a:ext cx="9129834" cy="4305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dirty="0">
                <a:latin typeface="Bell MT" panose="02020503060305020303" pitchFamily="18" charset="0"/>
              </a:rPr>
              <a:t>A European remedy exists for breaches of EU law. (</a:t>
            </a:r>
            <a:r>
              <a:rPr lang="en-GB" sz="2400" i="1" dirty="0" err="1">
                <a:latin typeface="Bell MT" panose="02020503060305020303" pitchFamily="18" charset="0"/>
              </a:rPr>
              <a:t>Francovich</a:t>
            </a:r>
            <a:r>
              <a:rPr lang="en-GB" sz="2400" i="1" dirty="0">
                <a:latin typeface="Bell MT" panose="02020503060305020303" pitchFamily="18" charset="0"/>
              </a:rPr>
              <a:t> [1991])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4C3D2E-07A3-4DF5-A6AE-CA9EB3954D99}"/>
              </a:ext>
            </a:extLst>
          </p:cNvPr>
          <p:cNvSpPr/>
          <p:nvPr/>
        </p:nvSpPr>
        <p:spPr>
          <a:xfrm>
            <a:off x="261763" y="1442266"/>
            <a:ext cx="1159328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tx2"/>
                </a:solidFill>
                <a:latin typeface="Bell MT" panose="02020503060305020303" pitchFamily="18" charset="0"/>
              </a:rPr>
              <a:t>STATE LIABILITY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Francovich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[1991</a:t>
            </a:r>
            <a:r>
              <a:rPr lang="en-GB" sz="2200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] </a:t>
            </a:r>
            <a:r>
              <a:rPr lang="en-GB" sz="2200" dirty="0">
                <a:latin typeface="Bell MT" panose="02020503060305020303" pitchFamily="18" charset="0"/>
              </a:rPr>
              <a:t>found that the right to reparation for the violations that had occurred was “</a:t>
            </a:r>
            <a:r>
              <a:rPr lang="en-GB" sz="2200" i="1" dirty="0">
                <a:latin typeface="Bell MT" panose="02020503060305020303" pitchFamily="18" charset="0"/>
              </a:rPr>
              <a:t>a right founded directly on European law.</a:t>
            </a:r>
            <a:r>
              <a:rPr lang="en-GB" sz="2200" dirty="0">
                <a:latin typeface="Bell MT" panose="02020503060305020303" pitchFamily="18" charset="0"/>
              </a:rPr>
              <a:t>” This can be said to stem from </a:t>
            </a:r>
            <a:r>
              <a:rPr lang="en-GB" sz="2200" i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Article 4(3) TEU.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Brasserie du 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Pecheur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[1996] </a:t>
            </a:r>
            <a:r>
              <a:rPr lang="en-GB" sz="2200" dirty="0">
                <a:latin typeface="Bell MT" panose="02020503060305020303" pitchFamily="18" charset="0"/>
              </a:rPr>
              <a:t>Confirmed that the principle of state liability was rooted in the constitutional traditions common to Member States.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State liability is dependent on three criteria: </a:t>
            </a:r>
            <a:r>
              <a:rPr lang="en-GB" sz="2200" u="sng" dirty="0">
                <a:latin typeface="Bell MT" panose="02020503060305020303" pitchFamily="18" charset="0"/>
              </a:rPr>
              <a:t>A </a:t>
            </a:r>
            <a:r>
              <a:rPr lang="en-GB" sz="2200" b="1" u="sng" dirty="0">
                <a:latin typeface="Bell MT" panose="02020503060305020303" pitchFamily="18" charset="0"/>
              </a:rPr>
              <a:t>European Act </a:t>
            </a:r>
            <a:r>
              <a:rPr lang="en-GB" sz="2200" u="sng" dirty="0">
                <a:latin typeface="Bell MT" panose="02020503060305020303" pitchFamily="18" charset="0"/>
              </a:rPr>
              <a:t>must have been </a:t>
            </a:r>
            <a:r>
              <a:rPr lang="en-GB" sz="2200" b="1" u="sng" dirty="0">
                <a:latin typeface="Bell MT" panose="02020503060305020303" pitchFamily="18" charset="0"/>
              </a:rPr>
              <a:t>intended to grant individuals rights</a:t>
            </a:r>
            <a:r>
              <a:rPr lang="en-GB" sz="2200" u="sng" dirty="0">
                <a:latin typeface="Bell MT" panose="02020503060305020303" pitchFamily="18" charset="0"/>
              </a:rPr>
              <a:t>, and these rights despite having no direct effect are </a:t>
            </a:r>
            <a:r>
              <a:rPr lang="en-GB" sz="2200" b="1" u="sng" dirty="0">
                <a:latin typeface="Bell MT" panose="02020503060305020303" pitchFamily="18" charset="0"/>
              </a:rPr>
              <a:t>identifiable.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Brasserie du 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Pecheur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[1996] </a:t>
            </a:r>
            <a:r>
              <a:rPr lang="en-GB" sz="2200" dirty="0">
                <a:latin typeface="Bell MT" panose="02020503060305020303" pitchFamily="18" charset="0"/>
              </a:rPr>
              <a:t>restricted state liability to sufficiently serious breaches.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Hedley Lomas [1996] </a:t>
            </a:r>
            <a:r>
              <a:rPr lang="en-GB" sz="2200" dirty="0">
                <a:latin typeface="Bell MT" panose="02020503060305020303" pitchFamily="18" charset="0"/>
              </a:rPr>
              <a:t>The less discretion, the less limited liability the state will have.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For executive breaches, the threshold for establishing a breach is much lower.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200" dirty="0">
                <a:latin typeface="Bell MT" panose="02020503060305020303" pitchFamily="18" charset="0"/>
              </a:rPr>
              <a:t>The  national judiciary can theoretically be liable for a violation of EU law that triggers state liability.  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(</a:t>
            </a:r>
            <a:r>
              <a:rPr lang="en-GB" sz="2200" i="1" u="sng" dirty="0" err="1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Kobler</a:t>
            </a:r>
            <a:r>
              <a:rPr lang="en-GB" sz="2200" i="1" u="sng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 [2003]) </a:t>
            </a:r>
            <a:r>
              <a:rPr lang="en-GB" sz="2200" dirty="0">
                <a:latin typeface="Bell MT" panose="02020503060305020303" pitchFamily="18" charset="0"/>
              </a:rPr>
              <a:t>Liability for damages does not undermine the independence of the judiciary as it does not concern personal liability of the judges.</a:t>
            </a:r>
          </a:p>
          <a:p>
            <a:endParaRPr lang="en-GB" sz="2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026D9-4365-4FBF-86B4-648B030B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SCHUTZE.EU</a:t>
            </a:r>
          </a:p>
        </p:txBody>
      </p:sp>
    </p:spTree>
    <p:extLst>
      <p:ext uri="{BB962C8B-B14F-4D97-AF65-F5344CB8AC3E}">
        <p14:creationId xmlns:p14="http://schemas.microsoft.com/office/powerpoint/2010/main" val="1084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DB7D7-727B-44D4-8100-B4DA40A1A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1361</Words>
  <Application>Microsoft Office PowerPoint</Application>
  <PresentationFormat>Custom</PresentationFormat>
  <Paragraphs>114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Bell MT</vt:lpstr>
      <vt:lpstr>Century Gothic</vt:lpstr>
      <vt:lpstr>Wingdings</vt:lpstr>
      <vt:lpstr>Continental Europe 16x9</vt:lpstr>
      <vt:lpstr>The EUROPEAN UNION</vt:lpstr>
      <vt:lpstr>In This Section…</vt:lpstr>
      <vt:lpstr>PowerPoint Presentation</vt:lpstr>
      <vt:lpstr>THE THREE PRINCIPLES:   consistent interpretation,         equivalence, &amp; effectiveness</vt:lpstr>
      <vt:lpstr>1. THE PRINCIPLE OF CONSISTENT INTERPRETATION</vt:lpstr>
      <vt:lpstr>2. The PRINCIPLE OF EQUIVALENCE</vt:lpstr>
      <vt:lpstr>PowerPoint Presentation</vt:lpstr>
      <vt:lpstr>Procedural limits to invocability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Union; A constitutional History</dc:title>
  <dc:creator/>
  <cp:keywords>EU Law, Revision, Constitutional Law</cp:keywords>
  <cp:lastModifiedBy/>
  <cp:revision>1</cp:revision>
  <dcterms:created xsi:type="dcterms:W3CDTF">2017-06-04T09:04:58Z</dcterms:created>
  <dcterms:modified xsi:type="dcterms:W3CDTF">2018-09-10T09:15:46Z</dcterms:modified>
  <cp:category>Law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