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6" r:id="rId3"/>
    <p:sldId id="288" r:id="rId4"/>
    <p:sldId id="279" r:id="rId5"/>
    <p:sldId id="267" r:id="rId6"/>
    <p:sldId id="286" r:id="rId7"/>
    <p:sldId id="274" r:id="rId8"/>
    <p:sldId id="265" r:id="rId9"/>
    <p:sldId id="282" r:id="rId10"/>
    <p:sldId id="263" r:id="rId11"/>
    <p:sldId id="280" r:id="rId12"/>
    <p:sldId id="284" r:id="rId13"/>
    <p:sldId id="278" r:id="rId14"/>
    <p:sldId id="277" r:id="rId15"/>
    <p:sldId id="273" r:id="rId16"/>
    <p:sldId id="287" r:id="rId17"/>
    <p:sldId id="28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52" y="1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A8011-1711-4268-8FEB-8E83C3EA1FD6}" type="doc">
      <dgm:prSet loTypeId="urn:microsoft.com/office/officeart/2008/layout/AlternatingHexagons" loCatId="list" qsTypeId="urn:microsoft.com/office/officeart/2005/8/quickstyle/simple1" qsCatId="simple" csTypeId="urn:microsoft.com/office/officeart/2005/8/colors/accent6_3" csCatId="accent6" phldr="1"/>
      <dgm:spPr/>
      <dgm:t>
        <a:bodyPr/>
        <a:lstStyle/>
        <a:p>
          <a:endParaRPr lang="en-US"/>
        </a:p>
      </dgm:t>
    </dgm:pt>
    <dgm:pt modelId="{97637E4C-ABCF-4D3A-A653-8F08D5B17883}">
      <dgm:prSet phldrT="[Text]" custT="1"/>
      <dgm:spPr/>
      <dgm:t>
        <a:bodyPr/>
        <a:lstStyle/>
        <a:p>
          <a:r>
            <a:rPr lang="en-US" sz="1600" dirty="0">
              <a:latin typeface="Bell MT" panose="02020503060305020303" pitchFamily="18" charset="0"/>
            </a:rPr>
            <a:t>Provided for by Law</a:t>
          </a:r>
        </a:p>
      </dgm:t>
    </dgm:pt>
    <dgm:pt modelId="{FAE1C1B7-1DBE-478F-A54B-8108FA824F64}" type="parTrans" cxnId="{4BA2C081-BD1F-47C1-B3A5-7D0762C23A1D}">
      <dgm:prSet/>
      <dgm:spPr/>
      <dgm:t>
        <a:bodyPr/>
        <a:lstStyle/>
        <a:p>
          <a:endParaRPr lang="en-US"/>
        </a:p>
      </dgm:t>
    </dgm:pt>
    <dgm:pt modelId="{CB7465B7-4141-471F-AF05-277764A29036}" type="sibTrans" cxnId="{4BA2C081-BD1F-47C1-B3A5-7D0762C23A1D}">
      <dgm:prSet/>
      <dgm:spPr/>
      <dgm:t>
        <a:bodyPr/>
        <a:lstStyle/>
        <a:p>
          <a:endParaRPr lang="en-US"/>
        </a:p>
      </dgm:t>
    </dgm:pt>
    <dgm:pt modelId="{8597BB7C-1BCA-4597-B72C-9D2C2FFE61F4}">
      <dgm:prSet phldrT="[Text]" custT="1"/>
      <dgm:spPr/>
      <dgm:t>
        <a:bodyPr/>
        <a:lstStyle/>
        <a:p>
          <a:r>
            <a:rPr lang="en-US" sz="1600" dirty="0">
              <a:latin typeface="Bell MT" panose="02020503060305020303" pitchFamily="18" charset="0"/>
            </a:rPr>
            <a:t>Rooted in a generally applicable norm.</a:t>
          </a:r>
        </a:p>
      </dgm:t>
    </dgm:pt>
    <dgm:pt modelId="{E97DAFFB-600A-4E6D-AB26-77D74B586350}" type="parTrans" cxnId="{2BBE012B-E66D-4ED9-8BEF-42B0F92D72A4}">
      <dgm:prSet/>
      <dgm:spPr/>
      <dgm:t>
        <a:bodyPr/>
        <a:lstStyle/>
        <a:p>
          <a:endParaRPr lang="en-US"/>
        </a:p>
      </dgm:t>
    </dgm:pt>
    <dgm:pt modelId="{D71DB2C8-2D3C-4ED7-A89D-D87DE6BA4B9E}" type="sibTrans" cxnId="{2BBE012B-E66D-4ED9-8BEF-42B0F92D72A4}">
      <dgm:prSet/>
      <dgm:spPr/>
      <dgm:t>
        <a:bodyPr/>
        <a:lstStyle/>
        <a:p>
          <a:endParaRPr lang="en-US"/>
        </a:p>
      </dgm:t>
    </dgm:pt>
    <dgm:pt modelId="{7F9C592C-FDF9-490E-8FBE-8F6DA0152F3B}">
      <dgm:prSet phldrT="[Text]" custT="1"/>
      <dgm:spPr/>
      <dgm:t>
        <a:bodyPr/>
        <a:lstStyle/>
        <a:p>
          <a:r>
            <a:rPr lang="en-US" sz="1400" dirty="0">
              <a:latin typeface="Bell MT" panose="02020503060305020303" pitchFamily="18" charset="0"/>
            </a:rPr>
            <a:t>Proportionality Principle</a:t>
          </a:r>
        </a:p>
      </dgm:t>
    </dgm:pt>
    <dgm:pt modelId="{BC1B87F1-84DC-481E-AF0D-FC0C29144AF4}" type="parTrans" cxnId="{2A400D95-3083-4CA7-AD32-6AA3CC63123C}">
      <dgm:prSet/>
      <dgm:spPr/>
      <dgm:t>
        <a:bodyPr/>
        <a:lstStyle/>
        <a:p>
          <a:endParaRPr lang="en-US"/>
        </a:p>
      </dgm:t>
    </dgm:pt>
    <dgm:pt modelId="{B91B6373-7580-4450-A48A-04D89C5F21BE}" type="sibTrans" cxnId="{2A400D95-3083-4CA7-AD32-6AA3CC63123C}">
      <dgm:prSet/>
      <dgm:spPr/>
      <dgm:t>
        <a:bodyPr/>
        <a:lstStyle/>
        <a:p>
          <a:endParaRPr lang="en-US"/>
        </a:p>
      </dgm:t>
    </dgm:pt>
    <dgm:pt modelId="{CE984C2A-E1A3-4E97-9FE9-44C0435B855E}">
      <dgm:prSet phldrT="[Text]" custT="1"/>
      <dgm:spPr/>
      <dgm:t>
        <a:bodyPr/>
        <a:lstStyle/>
        <a:p>
          <a:r>
            <a:rPr lang="en-US" sz="1600" dirty="0">
              <a:latin typeface="Bell MT" panose="02020503060305020303" pitchFamily="18" charset="0"/>
            </a:rPr>
            <a:t>Essential Core Doctrine</a:t>
          </a:r>
        </a:p>
      </dgm:t>
    </dgm:pt>
    <dgm:pt modelId="{3E5503E1-3C5F-4FB5-ACF9-D274B59F1CAF}" type="parTrans" cxnId="{D27AAF10-1188-48C4-9705-9FA86694BAA3}">
      <dgm:prSet/>
      <dgm:spPr/>
      <dgm:t>
        <a:bodyPr/>
        <a:lstStyle/>
        <a:p>
          <a:endParaRPr lang="en-US"/>
        </a:p>
      </dgm:t>
    </dgm:pt>
    <dgm:pt modelId="{EAB0E6AA-2EB9-426B-BED3-4F2A229E139B}" type="sibTrans" cxnId="{D27AAF10-1188-48C4-9705-9FA86694BAA3}">
      <dgm:prSet/>
      <dgm:spPr/>
      <dgm:t>
        <a:bodyPr/>
        <a:lstStyle/>
        <a:p>
          <a:endParaRPr lang="en-US"/>
        </a:p>
      </dgm:t>
    </dgm:pt>
    <dgm:pt modelId="{D9068EC6-B9E5-4A91-9556-539F7C687810}">
      <dgm:prSet phldrT="[Text]" custT="1"/>
      <dgm:spPr/>
      <dgm:t>
        <a:bodyPr/>
        <a:lstStyle/>
        <a:p>
          <a:r>
            <a:rPr lang="en-US" sz="1600" dirty="0">
              <a:latin typeface="Bell MT" panose="02020503060305020303" pitchFamily="18" charset="0"/>
            </a:rPr>
            <a:t>Cannot limit the core purpose. </a:t>
          </a:r>
        </a:p>
      </dgm:t>
    </dgm:pt>
    <dgm:pt modelId="{32D8BFE5-2A69-4E4A-845B-8A7251285F4D}" type="parTrans" cxnId="{D7606735-6B35-4A02-B6F6-5EF5FAD313BD}">
      <dgm:prSet/>
      <dgm:spPr/>
      <dgm:t>
        <a:bodyPr/>
        <a:lstStyle/>
        <a:p>
          <a:endParaRPr lang="en-US"/>
        </a:p>
      </dgm:t>
    </dgm:pt>
    <dgm:pt modelId="{804A31E1-A94D-4DEB-B5AE-1F3FA8BF3184}" type="sibTrans" cxnId="{D7606735-6B35-4A02-B6F6-5EF5FAD313BD}">
      <dgm:prSet/>
      <dgm:spPr/>
      <dgm:t>
        <a:bodyPr/>
        <a:lstStyle/>
        <a:p>
          <a:endParaRPr lang="en-US"/>
        </a:p>
      </dgm:t>
    </dgm:pt>
    <dgm:pt modelId="{67EC4BA4-C5EA-4D06-AFE7-6C3318126372}" type="pres">
      <dgm:prSet presAssocID="{6C2A8011-1711-4268-8FEB-8E83C3EA1FD6}" presName="Name0" presStyleCnt="0">
        <dgm:presLayoutVars>
          <dgm:chMax/>
          <dgm:chPref/>
          <dgm:dir/>
          <dgm:animLvl val="lvl"/>
        </dgm:presLayoutVars>
      </dgm:prSet>
      <dgm:spPr/>
    </dgm:pt>
    <dgm:pt modelId="{7CDAD2EC-E5A0-4E27-B634-3D72FCF90092}" type="pres">
      <dgm:prSet presAssocID="{97637E4C-ABCF-4D3A-A653-8F08D5B17883}" presName="composite" presStyleCnt="0"/>
      <dgm:spPr/>
    </dgm:pt>
    <dgm:pt modelId="{DD14AA19-7C6F-4A3B-AD35-858026D8A42B}" type="pres">
      <dgm:prSet presAssocID="{97637E4C-ABCF-4D3A-A653-8F08D5B17883}" presName="Parent1" presStyleLbl="node1" presStyleIdx="0" presStyleCnt="6">
        <dgm:presLayoutVars>
          <dgm:chMax val="1"/>
          <dgm:chPref val="1"/>
          <dgm:bulletEnabled val="1"/>
        </dgm:presLayoutVars>
      </dgm:prSet>
      <dgm:spPr/>
    </dgm:pt>
    <dgm:pt modelId="{2B932933-BDD5-4F2E-BA88-E277DD4E2C94}" type="pres">
      <dgm:prSet presAssocID="{97637E4C-ABCF-4D3A-A653-8F08D5B17883}" presName="Childtext1" presStyleLbl="revTx" presStyleIdx="0" presStyleCnt="3">
        <dgm:presLayoutVars>
          <dgm:chMax val="0"/>
          <dgm:chPref val="0"/>
          <dgm:bulletEnabled val="1"/>
        </dgm:presLayoutVars>
      </dgm:prSet>
      <dgm:spPr/>
    </dgm:pt>
    <dgm:pt modelId="{6C80F947-BEB2-4907-B54F-00DE9FFF5402}" type="pres">
      <dgm:prSet presAssocID="{97637E4C-ABCF-4D3A-A653-8F08D5B17883}" presName="BalanceSpacing" presStyleCnt="0"/>
      <dgm:spPr/>
    </dgm:pt>
    <dgm:pt modelId="{ACF773E9-4ACC-48CB-BAEA-AF2DB9390DF9}" type="pres">
      <dgm:prSet presAssocID="{97637E4C-ABCF-4D3A-A653-8F08D5B17883}" presName="BalanceSpacing1" presStyleCnt="0"/>
      <dgm:spPr/>
    </dgm:pt>
    <dgm:pt modelId="{76434B61-CCB2-40AE-86FA-4F92BB47FDAD}" type="pres">
      <dgm:prSet presAssocID="{CB7465B7-4141-471F-AF05-277764A29036}" presName="Accent1Text" presStyleLbl="node1" presStyleIdx="1" presStyleCnt="6"/>
      <dgm:spPr/>
    </dgm:pt>
    <dgm:pt modelId="{FF59CE37-C2D6-4FA8-8157-0BCEAE464218}" type="pres">
      <dgm:prSet presAssocID="{CB7465B7-4141-471F-AF05-277764A29036}" presName="spaceBetweenRectangles" presStyleCnt="0"/>
      <dgm:spPr/>
    </dgm:pt>
    <dgm:pt modelId="{6C04CCA6-E1E0-420D-B860-5144EC478038}" type="pres">
      <dgm:prSet presAssocID="{7F9C592C-FDF9-490E-8FBE-8F6DA0152F3B}" presName="composite" presStyleCnt="0"/>
      <dgm:spPr/>
    </dgm:pt>
    <dgm:pt modelId="{4077D343-B0C5-4166-8E80-A9933D0599C0}" type="pres">
      <dgm:prSet presAssocID="{7F9C592C-FDF9-490E-8FBE-8F6DA0152F3B}" presName="Parent1" presStyleLbl="node1" presStyleIdx="2" presStyleCnt="6" custScaleX="116714" custScaleY="124458" custLinFactNeighborX="-499" custLinFactNeighborY="-573">
        <dgm:presLayoutVars>
          <dgm:chMax val="1"/>
          <dgm:chPref val="1"/>
          <dgm:bulletEnabled val="1"/>
        </dgm:presLayoutVars>
      </dgm:prSet>
      <dgm:spPr/>
    </dgm:pt>
    <dgm:pt modelId="{3DBCDAF2-F4B7-4D71-BB36-30DC5CCFB50F}" type="pres">
      <dgm:prSet presAssocID="{7F9C592C-FDF9-490E-8FBE-8F6DA0152F3B}" presName="Childtext1" presStyleLbl="revTx" presStyleIdx="1" presStyleCnt="3">
        <dgm:presLayoutVars>
          <dgm:chMax val="0"/>
          <dgm:chPref val="0"/>
          <dgm:bulletEnabled val="1"/>
        </dgm:presLayoutVars>
      </dgm:prSet>
      <dgm:spPr/>
    </dgm:pt>
    <dgm:pt modelId="{1FE2B942-DDEB-4D2D-8419-2BE27F1327CE}" type="pres">
      <dgm:prSet presAssocID="{7F9C592C-FDF9-490E-8FBE-8F6DA0152F3B}" presName="BalanceSpacing" presStyleCnt="0"/>
      <dgm:spPr/>
    </dgm:pt>
    <dgm:pt modelId="{80D327F9-6621-4DBE-9017-3C6DF5E456F8}" type="pres">
      <dgm:prSet presAssocID="{7F9C592C-FDF9-490E-8FBE-8F6DA0152F3B}" presName="BalanceSpacing1" presStyleCnt="0"/>
      <dgm:spPr/>
    </dgm:pt>
    <dgm:pt modelId="{13532A5D-9EA3-4E71-AE1D-1D4F075A82EA}" type="pres">
      <dgm:prSet presAssocID="{B91B6373-7580-4450-A48A-04D89C5F21BE}" presName="Accent1Text" presStyleLbl="node1" presStyleIdx="3" presStyleCnt="6" custLinFactNeighborX="5879" custLinFactNeighborY="-1713"/>
      <dgm:spPr/>
    </dgm:pt>
    <dgm:pt modelId="{93AB5E1D-099F-4885-B7A1-0851A58343D4}" type="pres">
      <dgm:prSet presAssocID="{B91B6373-7580-4450-A48A-04D89C5F21BE}" presName="spaceBetweenRectangles" presStyleCnt="0"/>
      <dgm:spPr/>
    </dgm:pt>
    <dgm:pt modelId="{B147EA5B-BF1F-4D4E-8799-0C8440B96249}" type="pres">
      <dgm:prSet presAssocID="{CE984C2A-E1A3-4E97-9FE9-44C0435B855E}" presName="composite" presStyleCnt="0"/>
      <dgm:spPr/>
    </dgm:pt>
    <dgm:pt modelId="{6A2840D4-EA30-41C0-9402-0AC99108D038}" type="pres">
      <dgm:prSet presAssocID="{CE984C2A-E1A3-4E97-9FE9-44C0435B855E}" presName="Parent1" presStyleLbl="node1" presStyleIdx="4" presStyleCnt="6">
        <dgm:presLayoutVars>
          <dgm:chMax val="1"/>
          <dgm:chPref val="1"/>
          <dgm:bulletEnabled val="1"/>
        </dgm:presLayoutVars>
      </dgm:prSet>
      <dgm:spPr/>
    </dgm:pt>
    <dgm:pt modelId="{9A362841-BC9F-435A-8010-4FAC2285DA60}" type="pres">
      <dgm:prSet presAssocID="{CE984C2A-E1A3-4E97-9FE9-44C0435B855E}" presName="Childtext1" presStyleLbl="revTx" presStyleIdx="2" presStyleCnt="3">
        <dgm:presLayoutVars>
          <dgm:chMax val="0"/>
          <dgm:chPref val="0"/>
          <dgm:bulletEnabled val="1"/>
        </dgm:presLayoutVars>
      </dgm:prSet>
      <dgm:spPr/>
    </dgm:pt>
    <dgm:pt modelId="{A67CB536-F354-4440-96D8-1DA67634167B}" type="pres">
      <dgm:prSet presAssocID="{CE984C2A-E1A3-4E97-9FE9-44C0435B855E}" presName="BalanceSpacing" presStyleCnt="0"/>
      <dgm:spPr/>
    </dgm:pt>
    <dgm:pt modelId="{D5AC5FED-C4F1-48F0-B690-2B3ACCD88B17}" type="pres">
      <dgm:prSet presAssocID="{CE984C2A-E1A3-4E97-9FE9-44C0435B855E}" presName="BalanceSpacing1" presStyleCnt="0"/>
      <dgm:spPr/>
    </dgm:pt>
    <dgm:pt modelId="{657A659F-DD88-44FF-BF7E-5753BB3C609D}" type="pres">
      <dgm:prSet presAssocID="{EAB0E6AA-2EB9-426B-BED3-4F2A229E139B}" presName="Accent1Text" presStyleLbl="node1" presStyleIdx="5" presStyleCnt="6"/>
      <dgm:spPr/>
    </dgm:pt>
  </dgm:ptLst>
  <dgm:cxnLst>
    <dgm:cxn modelId="{D27AAF10-1188-48C4-9705-9FA86694BAA3}" srcId="{6C2A8011-1711-4268-8FEB-8E83C3EA1FD6}" destId="{CE984C2A-E1A3-4E97-9FE9-44C0435B855E}" srcOrd="2" destOrd="0" parTransId="{3E5503E1-3C5F-4FB5-ACF9-D274B59F1CAF}" sibTransId="{EAB0E6AA-2EB9-426B-BED3-4F2A229E139B}"/>
    <dgm:cxn modelId="{5CCD571A-BFF1-4B23-A630-1FBA218B9B97}" type="presOf" srcId="{CB7465B7-4141-471F-AF05-277764A29036}" destId="{76434B61-CCB2-40AE-86FA-4F92BB47FDAD}" srcOrd="0" destOrd="0" presId="urn:microsoft.com/office/officeart/2008/layout/AlternatingHexagons"/>
    <dgm:cxn modelId="{73CCFE23-95CE-4656-B787-2D1885A7A1F8}" type="presOf" srcId="{6C2A8011-1711-4268-8FEB-8E83C3EA1FD6}" destId="{67EC4BA4-C5EA-4D06-AFE7-6C3318126372}" srcOrd="0" destOrd="0" presId="urn:microsoft.com/office/officeart/2008/layout/AlternatingHexagons"/>
    <dgm:cxn modelId="{2BBE012B-E66D-4ED9-8BEF-42B0F92D72A4}" srcId="{97637E4C-ABCF-4D3A-A653-8F08D5B17883}" destId="{8597BB7C-1BCA-4597-B72C-9D2C2FFE61F4}" srcOrd="0" destOrd="0" parTransId="{E97DAFFB-600A-4E6D-AB26-77D74B586350}" sibTransId="{D71DB2C8-2D3C-4ED7-A89D-D87DE6BA4B9E}"/>
    <dgm:cxn modelId="{D7606735-6B35-4A02-B6F6-5EF5FAD313BD}" srcId="{CE984C2A-E1A3-4E97-9FE9-44C0435B855E}" destId="{D9068EC6-B9E5-4A91-9556-539F7C687810}" srcOrd="0" destOrd="0" parTransId="{32D8BFE5-2A69-4E4A-845B-8A7251285F4D}" sibTransId="{804A31E1-A94D-4DEB-B5AE-1F3FA8BF3184}"/>
    <dgm:cxn modelId="{A9D6C976-5733-4BFB-9752-2CC1C9D45D0A}" type="presOf" srcId="{CE984C2A-E1A3-4E97-9FE9-44C0435B855E}" destId="{6A2840D4-EA30-41C0-9402-0AC99108D038}" srcOrd="0" destOrd="0" presId="urn:microsoft.com/office/officeart/2008/layout/AlternatingHexagons"/>
    <dgm:cxn modelId="{85790778-D92C-4EAE-B76F-58629EBB9945}" type="presOf" srcId="{B91B6373-7580-4450-A48A-04D89C5F21BE}" destId="{13532A5D-9EA3-4E71-AE1D-1D4F075A82EA}" srcOrd="0" destOrd="0" presId="urn:microsoft.com/office/officeart/2008/layout/AlternatingHexagons"/>
    <dgm:cxn modelId="{55E2E57A-C24E-4505-A8CF-76B633CD52C9}" type="presOf" srcId="{97637E4C-ABCF-4D3A-A653-8F08D5B17883}" destId="{DD14AA19-7C6F-4A3B-AD35-858026D8A42B}" srcOrd="0" destOrd="0" presId="urn:microsoft.com/office/officeart/2008/layout/AlternatingHexagons"/>
    <dgm:cxn modelId="{4BA2C081-BD1F-47C1-B3A5-7D0762C23A1D}" srcId="{6C2A8011-1711-4268-8FEB-8E83C3EA1FD6}" destId="{97637E4C-ABCF-4D3A-A653-8F08D5B17883}" srcOrd="0" destOrd="0" parTransId="{FAE1C1B7-1DBE-478F-A54B-8108FA824F64}" sibTransId="{CB7465B7-4141-471F-AF05-277764A29036}"/>
    <dgm:cxn modelId="{2A400D95-3083-4CA7-AD32-6AA3CC63123C}" srcId="{6C2A8011-1711-4268-8FEB-8E83C3EA1FD6}" destId="{7F9C592C-FDF9-490E-8FBE-8F6DA0152F3B}" srcOrd="1" destOrd="0" parTransId="{BC1B87F1-84DC-481E-AF0D-FC0C29144AF4}" sibTransId="{B91B6373-7580-4450-A48A-04D89C5F21BE}"/>
    <dgm:cxn modelId="{74B7659F-5BD6-4798-8F93-4F77A1ACB817}" type="presOf" srcId="{EAB0E6AA-2EB9-426B-BED3-4F2A229E139B}" destId="{657A659F-DD88-44FF-BF7E-5753BB3C609D}" srcOrd="0" destOrd="0" presId="urn:microsoft.com/office/officeart/2008/layout/AlternatingHexagons"/>
    <dgm:cxn modelId="{223726B3-B251-48DD-9AB9-DAC7C2004571}" type="presOf" srcId="{7F9C592C-FDF9-490E-8FBE-8F6DA0152F3B}" destId="{4077D343-B0C5-4166-8E80-A9933D0599C0}" srcOrd="0" destOrd="0" presId="urn:microsoft.com/office/officeart/2008/layout/AlternatingHexagons"/>
    <dgm:cxn modelId="{F2A730C2-79E0-414E-9919-A3003A084B55}" type="presOf" srcId="{D9068EC6-B9E5-4A91-9556-539F7C687810}" destId="{9A362841-BC9F-435A-8010-4FAC2285DA60}" srcOrd="0" destOrd="0" presId="urn:microsoft.com/office/officeart/2008/layout/AlternatingHexagons"/>
    <dgm:cxn modelId="{FB36FBE5-E535-4F4E-AA34-1492556520FF}" type="presOf" srcId="{8597BB7C-1BCA-4597-B72C-9D2C2FFE61F4}" destId="{2B932933-BDD5-4F2E-BA88-E277DD4E2C94}" srcOrd="0" destOrd="0" presId="urn:microsoft.com/office/officeart/2008/layout/AlternatingHexagons"/>
    <dgm:cxn modelId="{23061F27-6D0A-4103-BF36-AA2B183F2F9E}" type="presParOf" srcId="{67EC4BA4-C5EA-4D06-AFE7-6C3318126372}" destId="{7CDAD2EC-E5A0-4E27-B634-3D72FCF90092}" srcOrd="0" destOrd="0" presId="urn:microsoft.com/office/officeart/2008/layout/AlternatingHexagons"/>
    <dgm:cxn modelId="{7199D9AA-1503-4F4D-9731-3D177C87881C}" type="presParOf" srcId="{7CDAD2EC-E5A0-4E27-B634-3D72FCF90092}" destId="{DD14AA19-7C6F-4A3B-AD35-858026D8A42B}" srcOrd="0" destOrd="0" presId="urn:microsoft.com/office/officeart/2008/layout/AlternatingHexagons"/>
    <dgm:cxn modelId="{86A4BFF0-1A05-4A24-81D6-64480CAD8944}" type="presParOf" srcId="{7CDAD2EC-E5A0-4E27-B634-3D72FCF90092}" destId="{2B932933-BDD5-4F2E-BA88-E277DD4E2C94}" srcOrd="1" destOrd="0" presId="urn:microsoft.com/office/officeart/2008/layout/AlternatingHexagons"/>
    <dgm:cxn modelId="{66E241E8-2299-4844-B1E7-70465D967BC7}" type="presParOf" srcId="{7CDAD2EC-E5A0-4E27-B634-3D72FCF90092}" destId="{6C80F947-BEB2-4907-B54F-00DE9FFF5402}" srcOrd="2" destOrd="0" presId="urn:microsoft.com/office/officeart/2008/layout/AlternatingHexagons"/>
    <dgm:cxn modelId="{F7614455-574B-4A0A-8F7C-78105AB5FAC6}" type="presParOf" srcId="{7CDAD2EC-E5A0-4E27-B634-3D72FCF90092}" destId="{ACF773E9-4ACC-48CB-BAEA-AF2DB9390DF9}" srcOrd="3" destOrd="0" presId="urn:microsoft.com/office/officeart/2008/layout/AlternatingHexagons"/>
    <dgm:cxn modelId="{54C1CFB7-28E9-4B9A-9F2C-2D3697CD7E53}" type="presParOf" srcId="{7CDAD2EC-E5A0-4E27-B634-3D72FCF90092}" destId="{76434B61-CCB2-40AE-86FA-4F92BB47FDAD}" srcOrd="4" destOrd="0" presId="urn:microsoft.com/office/officeart/2008/layout/AlternatingHexagons"/>
    <dgm:cxn modelId="{B6BC0CA4-093F-4A73-A3B4-7C03CB686F15}" type="presParOf" srcId="{67EC4BA4-C5EA-4D06-AFE7-6C3318126372}" destId="{FF59CE37-C2D6-4FA8-8157-0BCEAE464218}" srcOrd="1" destOrd="0" presId="urn:microsoft.com/office/officeart/2008/layout/AlternatingHexagons"/>
    <dgm:cxn modelId="{C938881D-FCF8-45D4-9B0C-3E53061D088C}" type="presParOf" srcId="{67EC4BA4-C5EA-4D06-AFE7-6C3318126372}" destId="{6C04CCA6-E1E0-420D-B860-5144EC478038}" srcOrd="2" destOrd="0" presId="urn:microsoft.com/office/officeart/2008/layout/AlternatingHexagons"/>
    <dgm:cxn modelId="{9B01A0D1-71C1-48BE-B3B9-98343E876B13}" type="presParOf" srcId="{6C04CCA6-E1E0-420D-B860-5144EC478038}" destId="{4077D343-B0C5-4166-8E80-A9933D0599C0}" srcOrd="0" destOrd="0" presId="urn:microsoft.com/office/officeart/2008/layout/AlternatingHexagons"/>
    <dgm:cxn modelId="{EB956CFC-0E99-4D58-BACA-93FA90A3FE82}" type="presParOf" srcId="{6C04CCA6-E1E0-420D-B860-5144EC478038}" destId="{3DBCDAF2-F4B7-4D71-BB36-30DC5CCFB50F}" srcOrd="1" destOrd="0" presId="urn:microsoft.com/office/officeart/2008/layout/AlternatingHexagons"/>
    <dgm:cxn modelId="{482CB79B-2B8A-4F67-B1B9-B71B1AF39BFE}" type="presParOf" srcId="{6C04CCA6-E1E0-420D-B860-5144EC478038}" destId="{1FE2B942-DDEB-4D2D-8419-2BE27F1327CE}" srcOrd="2" destOrd="0" presId="urn:microsoft.com/office/officeart/2008/layout/AlternatingHexagons"/>
    <dgm:cxn modelId="{4E104899-0601-4A5C-A8C4-24872CCEAD95}" type="presParOf" srcId="{6C04CCA6-E1E0-420D-B860-5144EC478038}" destId="{80D327F9-6621-4DBE-9017-3C6DF5E456F8}" srcOrd="3" destOrd="0" presId="urn:microsoft.com/office/officeart/2008/layout/AlternatingHexagons"/>
    <dgm:cxn modelId="{2E5C82F9-85D6-405A-AC06-409187F0DA95}" type="presParOf" srcId="{6C04CCA6-E1E0-420D-B860-5144EC478038}" destId="{13532A5D-9EA3-4E71-AE1D-1D4F075A82EA}" srcOrd="4" destOrd="0" presId="urn:microsoft.com/office/officeart/2008/layout/AlternatingHexagons"/>
    <dgm:cxn modelId="{BCE21D58-795E-467B-B387-BAEB90C4B308}" type="presParOf" srcId="{67EC4BA4-C5EA-4D06-AFE7-6C3318126372}" destId="{93AB5E1D-099F-4885-B7A1-0851A58343D4}" srcOrd="3" destOrd="0" presId="urn:microsoft.com/office/officeart/2008/layout/AlternatingHexagons"/>
    <dgm:cxn modelId="{BB4EA9C4-3A7C-4127-BF9F-60BDF83D9E83}" type="presParOf" srcId="{67EC4BA4-C5EA-4D06-AFE7-6C3318126372}" destId="{B147EA5B-BF1F-4D4E-8799-0C8440B96249}" srcOrd="4" destOrd="0" presId="urn:microsoft.com/office/officeart/2008/layout/AlternatingHexagons"/>
    <dgm:cxn modelId="{D2F95953-CAC4-4FFF-97F9-EE4F6A93D8A9}" type="presParOf" srcId="{B147EA5B-BF1F-4D4E-8799-0C8440B96249}" destId="{6A2840D4-EA30-41C0-9402-0AC99108D038}" srcOrd="0" destOrd="0" presId="urn:microsoft.com/office/officeart/2008/layout/AlternatingHexagons"/>
    <dgm:cxn modelId="{6CB040A2-ED3F-4B40-9D79-D3B4399739A5}" type="presParOf" srcId="{B147EA5B-BF1F-4D4E-8799-0C8440B96249}" destId="{9A362841-BC9F-435A-8010-4FAC2285DA60}" srcOrd="1" destOrd="0" presId="urn:microsoft.com/office/officeart/2008/layout/AlternatingHexagons"/>
    <dgm:cxn modelId="{A274B70A-F0DA-478A-B6EE-5B580853986B}" type="presParOf" srcId="{B147EA5B-BF1F-4D4E-8799-0C8440B96249}" destId="{A67CB536-F354-4440-96D8-1DA67634167B}" srcOrd="2" destOrd="0" presId="urn:microsoft.com/office/officeart/2008/layout/AlternatingHexagons"/>
    <dgm:cxn modelId="{7C65A4EE-AFB1-478F-A015-18BC382A8CAD}" type="presParOf" srcId="{B147EA5B-BF1F-4D4E-8799-0C8440B96249}" destId="{D5AC5FED-C4F1-48F0-B690-2B3ACCD88B17}" srcOrd="3" destOrd="0" presId="urn:microsoft.com/office/officeart/2008/layout/AlternatingHexagons"/>
    <dgm:cxn modelId="{3F2DD910-B05B-49B6-83E3-DAA432CCBAD5}" type="presParOf" srcId="{B147EA5B-BF1F-4D4E-8799-0C8440B96249}" destId="{657A659F-DD88-44FF-BF7E-5753BB3C609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4AA19-7C6F-4A3B-AD35-858026D8A42B}">
      <dsp:nvSpPr>
        <dsp:cNvPr id="0" name=""/>
        <dsp:cNvSpPr/>
      </dsp:nvSpPr>
      <dsp:spPr>
        <a:xfrm rot="5400000">
          <a:off x="3170219" y="119047"/>
          <a:ext cx="1790477" cy="1557715"/>
        </a:xfrm>
        <a:prstGeom prst="hexagon">
          <a:avLst>
            <a:gd name="adj" fmla="val 25000"/>
            <a:gd name="vf" fmla="val 1154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Provided for by Law</a:t>
          </a:r>
        </a:p>
      </dsp:txBody>
      <dsp:txXfrm rot="-5400000">
        <a:off x="3529344" y="281682"/>
        <a:ext cx="1072227" cy="1232445"/>
      </dsp:txXfrm>
    </dsp:sp>
    <dsp:sp modelId="{2B932933-BDD5-4F2E-BA88-E277DD4E2C94}">
      <dsp:nvSpPr>
        <dsp:cNvPr id="0" name=""/>
        <dsp:cNvSpPr/>
      </dsp:nvSpPr>
      <dsp:spPr>
        <a:xfrm>
          <a:off x="4891583" y="360762"/>
          <a:ext cx="1998172" cy="107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Bell MT" panose="02020503060305020303" pitchFamily="18" charset="0"/>
            </a:rPr>
            <a:t>Rooted in a generally applicable norm.</a:t>
          </a:r>
        </a:p>
      </dsp:txBody>
      <dsp:txXfrm>
        <a:off x="4891583" y="360762"/>
        <a:ext cx="1998172" cy="1074286"/>
      </dsp:txXfrm>
    </dsp:sp>
    <dsp:sp modelId="{76434B61-CCB2-40AE-86FA-4F92BB47FDAD}">
      <dsp:nvSpPr>
        <dsp:cNvPr id="0" name=""/>
        <dsp:cNvSpPr/>
      </dsp:nvSpPr>
      <dsp:spPr>
        <a:xfrm rot="5400000">
          <a:off x="1487886" y="119047"/>
          <a:ext cx="1790477" cy="1557715"/>
        </a:xfrm>
        <a:prstGeom prst="hexagon">
          <a:avLst>
            <a:gd name="adj" fmla="val 25000"/>
            <a:gd name="vf" fmla="val 115470"/>
          </a:avLst>
        </a:prstGeom>
        <a:solidFill>
          <a:schemeClr val="accent6">
            <a:shade val="80000"/>
            <a:hueOff val="9786"/>
            <a:satOff val="-511"/>
            <a:lumOff val="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47011" y="281682"/>
        <a:ext cx="1072227" cy="1232445"/>
      </dsp:txXfrm>
    </dsp:sp>
    <dsp:sp modelId="{4077D343-B0C5-4166-8E80-A9933D0599C0}">
      <dsp:nvSpPr>
        <dsp:cNvPr id="0" name=""/>
        <dsp:cNvSpPr/>
      </dsp:nvSpPr>
      <dsp:spPr>
        <a:xfrm rot="5400000">
          <a:off x="2099099" y="1717324"/>
          <a:ext cx="2228392" cy="1818071"/>
        </a:xfrm>
        <a:prstGeom prst="hexagon">
          <a:avLst>
            <a:gd name="adj" fmla="val 25000"/>
            <a:gd name="vf" fmla="val 115470"/>
          </a:avLst>
        </a:prstGeom>
        <a:solidFill>
          <a:schemeClr val="accent6">
            <a:shade val="80000"/>
            <a:hueOff val="19571"/>
            <a:satOff val="-1023"/>
            <a:lumOff val="10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Proportionality Principle</a:t>
          </a:r>
        </a:p>
      </dsp:txBody>
      <dsp:txXfrm rot="-5400000">
        <a:off x="2579374" y="1849369"/>
        <a:ext cx="1267841" cy="1553982"/>
      </dsp:txXfrm>
    </dsp:sp>
    <dsp:sp modelId="{3DBCDAF2-F4B7-4D71-BB36-30DC5CCFB50F}">
      <dsp:nvSpPr>
        <dsp:cNvPr id="0" name=""/>
        <dsp:cNvSpPr/>
      </dsp:nvSpPr>
      <dsp:spPr>
        <a:xfrm>
          <a:off x="444038" y="2099476"/>
          <a:ext cx="1933715" cy="1074286"/>
        </a:xfrm>
        <a:prstGeom prst="rect">
          <a:avLst/>
        </a:prstGeom>
        <a:noFill/>
        <a:ln>
          <a:noFill/>
        </a:ln>
        <a:effectLst/>
      </dsp:spPr>
      <dsp:style>
        <a:lnRef idx="0">
          <a:scrgbClr r="0" g="0" b="0"/>
        </a:lnRef>
        <a:fillRef idx="0">
          <a:scrgbClr r="0" g="0" b="0"/>
        </a:fillRef>
        <a:effectRef idx="0">
          <a:scrgbClr r="0" g="0" b="0"/>
        </a:effectRef>
        <a:fontRef idx="minor"/>
      </dsp:style>
    </dsp:sp>
    <dsp:sp modelId="{13532A5D-9EA3-4E71-AE1D-1D4F075A82EA}">
      <dsp:nvSpPr>
        <dsp:cNvPr id="0" name=""/>
        <dsp:cNvSpPr/>
      </dsp:nvSpPr>
      <dsp:spPr>
        <a:xfrm rot="5400000">
          <a:off x="4099740" y="1827091"/>
          <a:ext cx="1790477" cy="1557715"/>
        </a:xfrm>
        <a:prstGeom prst="hexagon">
          <a:avLst>
            <a:gd name="adj" fmla="val 25000"/>
            <a:gd name="vf" fmla="val 115470"/>
          </a:avLst>
        </a:prstGeom>
        <a:solidFill>
          <a:schemeClr val="accent6">
            <a:shade val="80000"/>
            <a:hueOff val="29357"/>
            <a:satOff val="-1534"/>
            <a:lumOff val="1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458865" y="1989726"/>
        <a:ext cx="1072227" cy="1232445"/>
      </dsp:txXfrm>
    </dsp:sp>
    <dsp:sp modelId="{6A2840D4-EA30-41C0-9402-0AC99108D038}">
      <dsp:nvSpPr>
        <dsp:cNvPr id="0" name=""/>
        <dsp:cNvSpPr/>
      </dsp:nvSpPr>
      <dsp:spPr>
        <a:xfrm rot="5400000">
          <a:off x="3170219" y="3596476"/>
          <a:ext cx="1790477" cy="1557715"/>
        </a:xfrm>
        <a:prstGeom prst="hexagon">
          <a:avLst>
            <a:gd name="adj" fmla="val 25000"/>
            <a:gd name="vf" fmla="val 115470"/>
          </a:avLst>
        </a:prstGeom>
        <a:solidFill>
          <a:schemeClr val="accent6">
            <a:shade val="80000"/>
            <a:hueOff val="39142"/>
            <a:satOff val="-2046"/>
            <a:lumOff val="21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Essential Core Doctrine</a:t>
          </a:r>
        </a:p>
      </dsp:txBody>
      <dsp:txXfrm rot="-5400000">
        <a:off x="3529344" y="3759111"/>
        <a:ext cx="1072227" cy="1232445"/>
      </dsp:txXfrm>
    </dsp:sp>
    <dsp:sp modelId="{9A362841-BC9F-435A-8010-4FAC2285DA60}">
      <dsp:nvSpPr>
        <dsp:cNvPr id="0" name=""/>
        <dsp:cNvSpPr/>
      </dsp:nvSpPr>
      <dsp:spPr>
        <a:xfrm>
          <a:off x="4891583" y="3838191"/>
          <a:ext cx="1998172" cy="107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Bell MT" panose="02020503060305020303" pitchFamily="18" charset="0"/>
            </a:rPr>
            <a:t>Cannot limit the core purpose. </a:t>
          </a:r>
        </a:p>
      </dsp:txBody>
      <dsp:txXfrm>
        <a:off x="4891583" y="3838191"/>
        <a:ext cx="1998172" cy="1074286"/>
      </dsp:txXfrm>
    </dsp:sp>
    <dsp:sp modelId="{657A659F-DD88-44FF-BF7E-5753BB3C609D}">
      <dsp:nvSpPr>
        <dsp:cNvPr id="0" name=""/>
        <dsp:cNvSpPr/>
      </dsp:nvSpPr>
      <dsp:spPr>
        <a:xfrm rot="5400000">
          <a:off x="1487886" y="3596476"/>
          <a:ext cx="1790477" cy="1557715"/>
        </a:xfrm>
        <a:prstGeom prst="hexagon">
          <a:avLst>
            <a:gd name="adj" fmla="val 25000"/>
            <a:gd name="vf" fmla="val 115470"/>
          </a:avLst>
        </a:prstGeom>
        <a:solidFill>
          <a:schemeClr val="accent6">
            <a:shade val="80000"/>
            <a:hueOff val="48928"/>
            <a:satOff val="-2557"/>
            <a:lumOff val="27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47011" y="3759111"/>
        <a:ext cx="1072227" cy="123244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9/10/2018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151602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3C54506-E32C-4111-94EA-3F4C5057D35D}"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B77852-413D-4C8B-8231-B68EA1FDA885}"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5CE036-D808-4B8B-B1A4-A40F8A010E14}"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43A61-BEE3-4E71-A434-94F2C094CEB1}"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9587DB5-B98C-4A3A-BBB7-FD064AEE3E70}" type="datetime1">
              <a:rPr lang="en-US" smtClean="0"/>
              <a:t>9/10/2018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A14A695-5E8C-4B3D-820B-D4B0AB1F05E0}" type="datetime1">
              <a:rPr lang="en-US" smtClean="0"/>
              <a:t>9/10/2018</a:t>
            </a:fld>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B96F7FE-5E99-496E-88AD-A27B2FF573C4}" type="datetime1">
              <a:rPr lang="en-US" smtClean="0"/>
              <a:t>9/10/2018</a:t>
            </a:fld>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5E56-99D4-43D9-A634-341FE349297E}" type="datetime1">
              <a:rPr lang="en-US" smtClean="0"/>
              <a:t>9/10/2018</a:t>
            </a:fld>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11AD3F-0AC1-4146-951B-36276402919C}" type="datetime1">
              <a:rPr lang="en-US" smtClean="0"/>
              <a:t>9/10/2018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FF15E5-0E79-4D3C-8118-53F73609289A}" type="datetime1">
              <a:rPr lang="en-US" smtClean="0"/>
              <a:t>9/10/2018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AFAB4F63-817C-4958-9083-D29E8D744D7E}" type="datetime1">
              <a:rPr lang="en-US" smtClean="0"/>
              <a:t>9/10/2018</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0.jpeg"/><Relationship Id="rId7" Type="http://schemas.openxmlformats.org/officeDocument/2006/relationships/hyperlink" Target="http://undevicesimus.deviantart.com/art/European-Union-Grunge-Flag-1955-410093847"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European_Union_law#Judicia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chemeClr val="tx2"/>
                </a:solidFill>
                <a:latin typeface="Bell MT" panose="02020503060305020303" pitchFamily="18" charset="0"/>
              </a:rPr>
              <a:t>The EUROPEAN UNION</a:t>
            </a:r>
          </a:p>
        </p:txBody>
      </p:sp>
      <p:sp>
        <p:nvSpPr>
          <p:cNvPr id="3" name="Subtitle 2"/>
          <p:cNvSpPr>
            <a:spLocks noGrp="1"/>
          </p:cNvSpPr>
          <p:nvPr>
            <p:ph type="subTitle" idx="1"/>
          </p:nvPr>
        </p:nvSpPr>
        <p:spPr>
          <a:xfrm>
            <a:off x="1217613" y="4893103"/>
            <a:ext cx="7848600" cy="1143000"/>
          </a:xfrm>
        </p:spPr>
        <p:txBody>
          <a:bodyPr>
            <a:normAutofit/>
          </a:bodyPr>
          <a:lstStyle/>
          <a:p>
            <a:r>
              <a:rPr lang="en-US" sz="2400" b="1" dirty="0">
                <a:latin typeface="Bell MT" panose="02020503060305020303" pitchFamily="18" charset="0"/>
              </a:rPr>
              <a:t>Judicial Powers: EU Fundamental Rights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3E867-E207-4A14-861D-3A2591CE9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5518581">
            <a:off x="7245151" y="2340721"/>
            <a:ext cx="5261304" cy="5188146"/>
          </a:xfrm>
          <a:prstGeom prst="rect">
            <a:avLst/>
          </a:prstGeom>
        </p:spPr>
      </p:pic>
      <p:sp>
        <p:nvSpPr>
          <p:cNvPr id="2" name="TextBox 1"/>
          <p:cNvSpPr txBox="1"/>
          <p:nvPr/>
        </p:nvSpPr>
        <p:spPr>
          <a:xfrm>
            <a:off x="1" y="188640"/>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CHARTER &amp; EUROPEAN RELATIONS</a:t>
            </a:r>
          </a:p>
        </p:txBody>
      </p:sp>
      <p:sp>
        <p:nvSpPr>
          <p:cNvPr id="3" name="TextBox 2">
            <a:extLst>
              <a:ext uri="{FF2B5EF4-FFF2-40B4-BE49-F238E27FC236}">
                <a16:creationId xmlns:a16="http://schemas.microsoft.com/office/drawing/2014/main" id="{60168B7F-824C-4D80-A64D-6628095E1CF1}"/>
              </a:ext>
            </a:extLst>
          </p:cNvPr>
          <p:cNvSpPr txBox="1"/>
          <p:nvPr/>
        </p:nvSpPr>
        <p:spPr>
          <a:xfrm>
            <a:off x="273117" y="1055261"/>
            <a:ext cx="11576918" cy="1581651"/>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Charter exists out-with the EU Treaties.</a:t>
            </a:r>
          </a:p>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6(1) TEU; </a:t>
            </a:r>
            <a:r>
              <a:rPr lang="en-GB" sz="2400" dirty="0">
                <a:latin typeface="Bell MT" panose="02020503060305020303" pitchFamily="18" charset="0"/>
              </a:rPr>
              <a:t>Charter has the same legal value as the treaties.</a:t>
            </a:r>
          </a:p>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52(2) of the Charter </a:t>
            </a:r>
            <a:r>
              <a:rPr lang="en-GB" sz="2400" dirty="0">
                <a:latin typeface="Bell MT" panose="02020503060305020303" pitchFamily="18" charset="0"/>
              </a:rPr>
              <a:t>governs the relationship between the Charter and the Treaties. (</a:t>
            </a:r>
            <a:r>
              <a:rPr lang="en-GB" sz="2400" i="1" dirty="0" err="1">
                <a:latin typeface="Bell MT" panose="02020503060305020303" pitchFamily="18" charset="0"/>
              </a:rPr>
              <a:t>lex</a:t>
            </a:r>
            <a:r>
              <a:rPr lang="en-GB" sz="2400" i="1" dirty="0">
                <a:latin typeface="Bell MT" panose="02020503060305020303" pitchFamily="18" charset="0"/>
              </a:rPr>
              <a:t> </a:t>
            </a:r>
            <a:r>
              <a:rPr lang="en-GB" sz="2400" i="1" dirty="0" err="1">
                <a:latin typeface="Bell MT" panose="02020503060305020303" pitchFamily="18" charset="0"/>
              </a:rPr>
              <a:t>specialis</a:t>
            </a:r>
            <a:r>
              <a:rPr lang="en-GB" sz="2400" i="1" dirty="0">
                <a:latin typeface="Bell MT" panose="02020503060305020303" pitchFamily="18" charset="0"/>
              </a:rPr>
              <a:t> derogate </a:t>
            </a:r>
            <a:r>
              <a:rPr lang="en-GB" sz="2400" i="1" dirty="0" err="1">
                <a:latin typeface="Bell MT" panose="02020503060305020303" pitchFamily="18" charset="0"/>
              </a:rPr>
              <a:t>lex</a:t>
            </a:r>
            <a:r>
              <a:rPr lang="en-GB" sz="2400" i="1" dirty="0">
                <a:latin typeface="Bell MT" panose="02020503060305020303" pitchFamily="18" charset="0"/>
              </a:rPr>
              <a:t> </a:t>
            </a:r>
            <a:r>
              <a:rPr lang="en-GB" sz="2400" i="1" dirty="0" err="1">
                <a:latin typeface="Bell MT" panose="02020503060305020303" pitchFamily="18" charset="0"/>
              </a:rPr>
              <a:t>generalis</a:t>
            </a:r>
            <a:r>
              <a:rPr lang="en-GB" sz="2400" dirty="0">
                <a:latin typeface="Bell MT" panose="02020503060305020303" pitchFamily="18" charset="0"/>
              </a:rPr>
              <a:t>)</a:t>
            </a:r>
          </a:p>
        </p:txBody>
      </p:sp>
      <p:sp>
        <p:nvSpPr>
          <p:cNvPr id="8" name="TextBox 7">
            <a:extLst>
              <a:ext uri="{FF2B5EF4-FFF2-40B4-BE49-F238E27FC236}">
                <a16:creationId xmlns:a16="http://schemas.microsoft.com/office/drawing/2014/main" id="{551BD3FE-6984-4C1A-87DE-06F30E08B5A3}"/>
              </a:ext>
            </a:extLst>
          </p:cNvPr>
          <p:cNvSpPr txBox="1"/>
          <p:nvPr/>
        </p:nvSpPr>
        <p:spPr>
          <a:xfrm>
            <a:off x="250328" y="2600793"/>
            <a:ext cx="6852196" cy="2988447"/>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52(3) of the Charter </a:t>
            </a:r>
            <a:r>
              <a:rPr lang="en-GB" sz="2400" dirty="0">
                <a:latin typeface="Bell MT" panose="02020503060305020303" pitchFamily="18" charset="0"/>
              </a:rPr>
              <a:t>appears to materially incorporate the ECHR into the Charter.</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Ambivalent wording of this provision.</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Simple interpretation is that the level of protection afforded by the Charter may never be lower than that guaranteed by the ECHR.</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ECHR establishes a minimum standard for Charter rights. </a:t>
            </a:r>
          </a:p>
        </p:txBody>
      </p:sp>
      <p:sp>
        <p:nvSpPr>
          <p:cNvPr id="4" name="Footer Placeholder 3">
            <a:extLst>
              <a:ext uri="{FF2B5EF4-FFF2-40B4-BE49-F238E27FC236}">
                <a16:creationId xmlns:a16="http://schemas.microsoft.com/office/drawing/2014/main" id="{B5D8BBA4-50E5-4FD1-85B1-1B69E8E57240}"/>
              </a:ext>
            </a:extLst>
          </p:cNvPr>
          <p:cNvSpPr>
            <a:spLocks noGrp="1"/>
          </p:cNvSpPr>
          <p:nvPr>
            <p:ph type="ftr" sz="quarter" idx="11"/>
          </p:nvPr>
        </p:nvSpPr>
        <p:spPr/>
        <p:txBody>
          <a:bodyPr/>
          <a:lstStyle/>
          <a:p>
            <a:r>
              <a:rPr lang="en-GB"/>
              <a:t>SCHUTZE.EU</a:t>
            </a:r>
          </a:p>
        </p:txBody>
      </p:sp>
      <p:pic>
        <p:nvPicPr>
          <p:cNvPr id="9" name="Picture 8" descr="A group of people standing in front of a large crowd of people&#10;&#10;Description generated with very high confidence">
            <a:extLst>
              <a:ext uri="{FF2B5EF4-FFF2-40B4-BE49-F238E27FC236}">
                <a16:creationId xmlns:a16="http://schemas.microsoft.com/office/drawing/2014/main" id="{CD7C9FB5-47E6-466F-AAFD-B16CA016C43F}"/>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515580" y="2511640"/>
            <a:ext cx="3573971" cy="1700887"/>
          </a:xfrm>
          <a:prstGeom prst="rect">
            <a:avLst/>
          </a:prstGeom>
        </p:spPr>
      </p:pic>
      <p:sp>
        <p:nvSpPr>
          <p:cNvPr id="10" name="TextBox 9">
            <a:extLst>
              <a:ext uri="{FF2B5EF4-FFF2-40B4-BE49-F238E27FC236}">
                <a16:creationId xmlns:a16="http://schemas.microsoft.com/office/drawing/2014/main" id="{9080CEC0-56C0-4C37-A4F7-69D1204FEE1E}"/>
              </a:ext>
            </a:extLst>
          </p:cNvPr>
          <p:cNvSpPr txBox="1"/>
          <p:nvPr/>
        </p:nvSpPr>
        <p:spPr>
          <a:xfrm>
            <a:off x="8542684" y="2348880"/>
            <a:ext cx="3600400" cy="200055"/>
          </a:xfrm>
          <a:prstGeom prst="rect">
            <a:avLst/>
          </a:prstGeom>
          <a:noFill/>
        </p:spPr>
        <p:txBody>
          <a:bodyPr wrap="square" rtlCol="0">
            <a:spAutoFit/>
          </a:bodyPr>
          <a:lstStyle/>
          <a:p>
            <a:r>
              <a:rPr lang="en-GB" sz="700" dirty="0">
                <a:hlinkClick r:id="rId4" tooltip="https://en.wikipedia.org/wiki/European_Union_law#Judiciary"/>
              </a:rPr>
              <a:t>This Photo</a:t>
            </a:r>
            <a:r>
              <a:rPr lang="en-GB" sz="700" dirty="0"/>
              <a:t> by Unknown Author is licensed under </a:t>
            </a:r>
            <a:r>
              <a:rPr lang="en-GB" sz="700" dirty="0">
                <a:hlinkClick r:id="rId5" tooltip="https://creativecommons.org/licenses/by-sa/3.0/"/>
              </a:rPr>
              <a:t>CC BY-SA</a:t>
            </a:r>
            <a:endParaRPr lang="en-GB" sz="700" dirty="0"/>
          </a:p>
        </p:txBody>
      </p:sp>
      <p:pic>
        <p:nvPicPr>
          <p:cNvPr id="12" name="Picture 11" descr="A close up of a logo&#10;&#10;Description generated with high confidence">
            <a:extLst>
              <a:ext uri="{FF2B5EF4-FFF2-40B4-BE49-F238E27FC236}">
                <a16:creationId xmlns:a16="http://schemas.microsoft.com/office/drawing/2014/main" id="{028B37AF-64A3-4EF7-A4AB-106856DEAB87}"/>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7515579" y="4212527"/>
            <a:ext cx="3573971" cy="2384825"/>
          </a:xfrm>
          <a:prstGeom prst="rect">
            <a:avLst/>
          </a:prstGeom>
        </p:spPr>
      </p:pic>
      <p:sp>
        <p:nvSpPr>
          <p:cNvPr id="13" name="TextBox 12">
            <a:extLst>
              <a:ext uri="{FF2B5EF4-FFF2-40B4-BE49-F238E27FC236}">
                <a16:creationId xmlns:a16="http://schemas.microsoft.com/office/drawing/2014/main" id="{898097AB-8F99-4711-836D-25487F9D3C76}"/>
              </a:ext>
            </a:extLst>
          </p:cNvPr>
          <p:cNvSpPr txBox="1"/>
          <p:nvPr/>
        </p:nvSpPr>
        <p:spPr>
          <a:xfrm>
            <a:off x="5878387" y="7140590"/>
            <a:ext cx="5504827" cy="230832"/>
          </a:xfrm>
          <a:prstGeom prst="rect">
            <a:avLst/>
          </a:prstGeom>
          <a:noFill/>
        </p:spPr>
        <p:txBody>
          <a:bodyPr wrap="square" rtlCol="0">
            <a:spAutoFit/>
          </a:bodyPr>
          <a:lstStyle/>
          <a:p>
            <a:r>
              <a:rPr lang="en-GB" sz="900">
                <a:hlinkClick r:id="rId7" tooltip="http://undevicesimus.deviantart.com/art/European-Union-Grunge-Flag-1955-410093847"/>
              </a:rPr>
              <a:t>This Photo</a:t>
            </a:r>
            <a:r>
              <a:rPr lang="en-GB" sz="900"/>
              <a:t> by Unknown Author is licensed under </a:t>
            </a:r>
            <a:r>
              <a:rPr lang="en-GB" sz="900">
                <a:hlinkClick r:id="rId8" tooltip="https://creativecommons.org/licenses/by-nd/3.0/"/>
              </a:rPr>
              <a:t>CC BY-ND</a:t>
            </a:r>
            <a:endParaRPr lang="en-GB" sz="900"/>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EU AND THE ECHR</a:t>
            </a:r>
          </a:p>
        </p:txBody>
      </p:sp>
      <p:sp>
        <p:nvSpPr>
          <p:cNvPr id="3" name="TextBox 2">
            <a:extLst>
              <a:ext uri="{FF2B5EF4-FFF2-40B4-BE49-F238E27FC236}">
                <a16:creationId xmlns:a16="http://schemas.microsoft.com/office/drawing/2014/main" id="{AEDA3228-C258-4A40-AB85-A6C42F827C49}"/>
              </a:ext>
            </a:extLst>
          </p:cNvPr>
          <p:cNvSpPr txBox="1"/>
          <p:nvPr/>
        </p:nvSpPr>
        <p:spPr>
          <a:xfrm>
            <a:off x="117748" y="803167"/>
            <a:ext cx="11809312" cy="5736955"/>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EU has still not acceded to the ECHR.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ECHR has found that a limited indirect review of Union Acts can occur. </a:t>
            </a:r>
            <a:r>
              <a:rPr lang="en-GB" sz="2200"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M &amp; Co vs. Germany [1990])</a:t>
            </a:r>
          </a:p>
          <a:p>
            <a:pPr marL="342900" indent="-342900">
              <a:lnSpc>
                <a:spcPct val="90000"/>
              </a:lnSpc>
              <a:spcBef>
                <a:spcPts val="600"/>
              </a:spcBef>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Bosphorus</a:t>
            </a:r>
            <a:r>
              <a:rPr lang="en-GB" sz="2200" i="1" u="sng" dirty="0">
                <a:solidFill>
                  <a:schemeClr val="accent6">
                    <a:lumMod val="75000"/>
                  </a:schemeClr>
                </a:solidFill>
                <a:latin typeface="Bell MT" panose="02020503060305020303" pitchFamily="18" charset="0"/>
              </a:rPr>
              <a:t> [2006] </a:t>
            </a:r>
            <a:r>
              <a:rPr lang="en-GB" sz="2200" dirty="0">
                <a:latin typeface="Bell MT" panose="02020503060305020303" pitchFamily="18" charset="0"/>
              </a:rPr>
              <a:t>has established that Member States are not responsible for every EU Act that violates the ECHR</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transfer of power to the EU will be subject to a presumption that the State had not violated the ECHR by doing so </a:t>
            </a:r>
            <a:r>
              <a:rPr lang="en-GB" sz="2200" dirty="0">
                <a:latin typeface="Bell MT" panose="02020503060305020303" pitchFamily="18" charset="0"/>
                <a:sym typeface="Wingdings" panose="05000000000000000000" pitchFamily="2" charset="2"/>
              </a:rPr>
              <a:t> t</a:t>
            </a:r>
            <a:r>
              <a:rPr lang="en-GB" sz="2200" dirty="0">
                <a:latin typeface="Bell MT" panose="02020503060305020303" pitchFamily="18" charset="0"/>
              </a:rPr>
              <a:t>his low standard of review is a form of compromise)</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Once the EU accedes to the ECHR, Strasbourg will be able to directly review Union Acts.</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Accession will widen the scope of application of the ECHR to include direct Union action.</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European Court is halting the accession process to the ECHR via </a:t>
            </a:r>
            <a:r>
              <a:rPr lang="en-GB" sz="2200" i="1" u="sng" dirty="0">
                <a:solidFill>
                  <a:schemeClr val="accent6">
                    <a:lumMod val="75000"/>
                  </a:schemeClr>
                </a:solidFill>
                <a:latin typeface="Bell MT" panose="02020503060305020303" pitchFamily="18" charset="0"/>
              </a:rPr>
              <a:t>Opinion 2/94 [1996]</a:t>
            </a:r>
            <a:r>
              <a:rPr lang="en-GB" sz="2200" u="sng" dirty="0">
                <a:solidFill>
                  <a:schemeClr val="accent6">
                    <a:lumMod val="75000"/>
                  </a:schemeClr>
                </a:solidFill>
                <a:latin typeface="Bell MT" panose="02020503060305020303" pitchFamily="18" charset="0"/>
              </a:rPr>
              <a:t>. </a:t>
            </a:r>
          </a:p>
          <a:p>
            <a:pPr marL="342900" indent="-342900">
              <a:lnSpc>
                <a:spcPct val="90000"/>
              </a:lnSpc>
              <a:spcBef>
                <a:spcPts val="600"/>
              </a:spcBef>
              <a:buFont typeface="Wingdings" panose="05000000000000000000" pitchFamily="2" charset="2"/>
              <a:buChar char="§"/>
            </a:pPr>
            <a:r>
              <a:rPr lang="en-GB" sz="2200" i="1" u="sng" dirty="0">
                <a:solidFill>
                  <a:schemeClr val="accent1">
                    <a:lumMod val="75000"/>
                  </a:schemeClr>
                </a:solidFill>
                <a:latin typeface="Bell MT" panose="02020503060305020303" pitchFamily="18" charset="0"/>
              </a:rPr>
              <a:t>Article 6(2) TEU </a:t>
            </a:r>
            <a:r>
              <a:rPr lang="en-GB" sz="2200" dirty="0">
                <a:latin typeface="Bell MT" panose="02020503060305020303" pitchFamily="18" charset="0"/>
              </a:rPr>
              <a:t>establishes the objective of accession for the Union however Member States are able to still block this from occurring.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Once accession to the ECHR occurs there will still be need for an incorporation doctrine as even though the standards will be the same, the formal legal effects will be different. </a:t>
            </a:r>
          </a:p>
          <a:p>
            <a:pPr marL="342900" indent="-342900">
              <a:lnSpc>
                <a:spcPct val="90000"/>
              </a:lnSpc>
              <a:spcBef>
                <a:spcPts val="600"/>
              </a:spcBef>
              <a:buFont typeface="Wingdings" panose="05000000000000000000" pitchFamily="2" charset="2"/>
              <a:buChar char="§"/>
            </a:pPr>
            <a:r>
              <a:rPr lang="en-GB" sz="2200" i="1" u="sng" dirty="0">
                <a:solidFill>
                  <a:schemeClr val="accent1">
                    <a:lumMod val="75000"/>
                  </a:schemeClr>
                </a:solidFill>
                <a:latin typeface="Bell MT" panose="02020503060305020303" pitchFamily="18" charset="0"/>
              </a:rPr>
              <a:t>Article 216 TFEU </a:t>
            </a:r>
            <a:r>
              <a:rPr lang="en-GB" sz="2200" dirty="0">
                <a:latin typeface="Bell MT" panose="02020503060305020303" pitchFamily="18" charset="0"/>
              </a:rPr>
              <a:t>will make the ECHR binding upon Member States as well as the Union.</a:t>
            </a:r>
          </a:p>
          <a:p>
            <a:pPr marL="342900" indent="-342900">
              <a:lnSpc>
                <a:spcPct val="90000"/>
              </a:lnSpc>
              <a:spcBef>
                <a:spcPts val="600"/>
              </a:spcBef>
              <a:buFont typeface="Wingdings" panose="05000000000000000000" pitchFamily="2" charset="2"/>
              <a:buChar char="§"/>
            </a:pPr>
            <a:endParaRPr lang="en-GB" sz="2200" dirty="0"/>
          </a:p>
        </p:txBody>
      </p:sp>
      <p:sp>
        <p:nvSpPr>
          <p:cNvPr id="4" name="Footer Placeholder 3">
            <a:extLst>
              <a:ext uri="{FF2B5EF4-FFF2-40B4-BE49-F238E27FC236}">
                <a16:creationId xmlns:a16="http://schemas.microsoft.com/office/drawing/2014/main" id="{9E719490-188F-4360-810C-37B4D2670FE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2433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INCORPORATION DOCTRINE</a:t>
            </a:r>
          </a:p>
        </p:txBody>
      </p:sp>
      <p:sp>
        <p:nvSpPr>
          <p:cNvPr id="14" name="TextBox 13">
            <a:extLst>
              <a:ext uri="{FF2B5EF4-FFF2-40B4-BE49-F238E27FC236}">
                <a16:creationId xmlns:a16="http://schemas.microsoft.com/office/drawing/2014/main" id="{97BA91EC-9845-4A56-B18B-F751553C5448}"/>
              </a:ext>
            </a:extLst>
          </p:cNvPr>
          <p:cNvSpPr txBox="1"/>
          <p:nvPr/>
        </p:nvSpPr>
        <p:spPr>
          <a:xfrm>
            <a:off x="333772" y="1196752"/>
            <a:ext cx="11665296" cy="2558777"/>
          </a:xfrm>
          <a:prstGeom prst="rect">
            <a:avLst/>
          </a:prstGeom>
          <a:noFill/>
        </p:spPr>
        <p:txBody>
          <a:bodyPr wrap="square" rtlCol="0">
            <a:spAutoFit/>
          </a:bodyPr>
          <a:lstStyle/>
          <a:p>
            <a:pPr marL="3420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EU fundamental rights in certain circumstances are binding upon the Member States. </a:t>
            </a:r>
          </a:p>
          <a:p>
            <a:pPr marL="3420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Unions autonomous human rights standards may be higher than a national standard.</a:t>
            </a:r>
          </a:p>
          <a:p>
            <a:pPr marL="3420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European incorporation of the EU standard into national law can occur in two situations: </a:t>
            </a:r>
            <a:r>
              <a:rPr lang="en-GB" sz="2300" u="sng" dirty="0">
                <a:latin typeface="Bell MT" panose="02020503060305020303" pitchFamily="18" charset="0"/>
              </a:rPr>
              <a:t>implementation and derogation.</a:t>
            </a:r>
          </a:p>
          <a:p>
            <a:pPr marL="342000" indent="-342900">
              <a:lnSpc>
                <a:spcPct val="90000"/>
              </a:lnSpc>
              <a:spcBef>
                <a:spcPts val="600"/>
              </a:spcBef>
              <a:buFont typeface="Wingdings" panose="05000000000000000000" pitchFamily="2" charset="2"/>
              <a:buChar char="§"/>
            </a:pPr>
            <a:r>
              <a:rPr lang="en-GB" sz="2300" i="1" u="sng" dirty="0" err="1">
                <a:solidFill>
                  <a:schemeClr val="accent6">
                    <a:lumMod val="75000"/>
                  </a:schemeClr>
                </a:solidFill>
                <a:latin typeface="Bell MT" panose="02020503060305020303" pitchFamily="18" charset="0"/>
              </a:rPr>
              <a:t>Wachauf</a:t>
            </a:r>
            <a:r>
              <a:rPr lang="en-GB" sz="2300" i="1" u="sng" dirty="0">
                <a:solidFill>
                  <a:schemeClr val="accent6">
                    <a:lumMod val="75000"/>
                  </a:schemeClr>
                </a:solidFill>
                <a:latin typeface="Bell MT" panose="02020503060305020303" pitchFamily="18" charset="0"/>
              </a:rPr>
              <a:t> [1989] </a:t>
            </a:r>
            <a:r>
              <a:rPr lang="en-GB" sz="2300" dirty="0">
                <a:latin typeface="Bell MT" panose="02020503060305020303" pitchFamily="18" charset="0"/>
              </a:rPr>
              <a:t>confirms that EU human rights bind national authorities when they implement EU rules &amp; that Member States are bound to respect EU fundamental rights in using its national competence.</a:t>
            </a:r>
          </a:p>
        </p:txBody>
      </p:sp>
      <p:pic>
        <p:nvPicPr>
          <p:cNvPr id="3" name="Picture 2">
            <a:extLst>
              <a:ext uri="{FF2B5EF4-FFF2-40B4-BE49-F238E27FC236}">
                <a16:creationId xmlns:a16="http://schemas.microsoft.com/office/drawing/2014/main" id="{A223FD86-41C8-464C-A2D4-FCEDC36317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02524" y="3492528"/>
            <a:ext cx="4399756" cy="2843392"/>
          </a:xfrm>
          <a:prstGeom prst="rect">
            <a:avLst/>
          </a:prstGeom>
        </p:spPr>
      </p:pic>
      <p:sp>
        <p:nvSpPr>
          <p:cNvPr id="4" name="Footer Placeholder 3">
            <a:extLst>
              <a:ext uri="{FF2B5EF4-FFF2-40B4-BE49-F238E27FC236}">
                <a16:creationId xmlns:a16="http://schemas.microsoft.com/office/drawing/2014/main" id="{530F2E46-9A70-4C5F-B389-6B2FEC6B680F}"/>
              </a:ext>
            </a:extLst>
          </p:cNvPr>
          <p:cNvSpPr>
            <a:spLocks noGrp="1"/>
          </p:cNvSpPr>
          <p:nvPr>
            <p:ph type="ftr" sz="quarter" idx="11"/>
          </p:nvPr>
        </p:nvSpPr>
        <p:spPr/>
        <p:txBody>
          <a:bodyPr/>
          <a:lstStyle/>
          <a:p>
            <a:r>
              <a:rPr lang="en-GB"/>
              <a:t>SCHUTZE.EU</a:t>
            </a:r>
          </a:p>
        </p:txBody>
      </p:sp>
      <p:sp>
        <p:nvSpPr>
          <p:cNvPr id="5" name="Rectangle 4">
            <a:extLst>
              <a:ext uri="{FF2B5EF4-FFF2-40B4-BE49-F238E27FC236}">
                <a16:creationId xmlns:a16="http://schemas.microsoft.com/office/drawing/2014/main" id="{0FB25B7F-A489-4442-9655-B6FCD57F663E}"/>
              </a:ext>
            </a:extLst>
          </p:cNvPr>
          <p:cNvSpPr/>
          <p:nvPr/>
        </p:nvSpPr>
        <p:spPr>
          <a:xfrm>
            <a:off x="333772" y="3663144"/>
            <a:ext cx="6768752" cy="2502160"/>
          </a:xfrm>
          <a:prstGeom prst="rect">
            <a:avLst/>
          </a:prstGeom>
        </p:spPr>
        <p:txBody>
          <a:bodyPr wrap="square">
            <a:spAutoFit/>
          </a:bodyPr>
          <a:lstStyle/>
          <a:p>
            <a:pPr marL="3420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Member states act as decentralised executive branches of the Union.</a:t>
            </a:r>
          </a:p>
          <a:p>
            <a:pPr marL="3420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ERT [1991] </a:t>
            </a:r>
            <a:r>
              <a:rPr lang="en-GB" sz="2400" dirty="0">
                <a:latin typeface="Bell MT" panose="02020503060305020303" pitchFamily="18" charset="0"/>
              </a:rPr>
              <a:t>introduced the derogation situation as when a State relied on European Law in order to justify rules that are likely to obstruct the exercise of a freedom, the justification needs to be interpreted in light of the fundamental rights. </a:t>
            </a:r>
          </a:p>
        </p:txBody>
      </p: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2084" y="205714"/>
            <a:ext cx="9000999" cy="1207062"/>
          </a:xfrm>
          <a:prstGeom prst="rect">
            <a:avLst/>
          </a:prstGeom>
          <a:noFill/>
        </p:spPr>
        <p:txBody>
          <a:bodyPr wrap="square" rtlCol="0">
            <a:spAutoFit/>
          </a:bodyPr>
          <a:lstStyle/>
          <a:p>
            <a:pPr algn="r">
              <a:lnSpc>
                <a:spcPct val="90000"/>
              </a:lnSpc>
            </a:pPr>
            <a:r>
              <a:rPr lang="en-GB" sz="4000" b="1" u="sng" dirty="0">
                <a:solidFill>
                  <a:schemeClr val="tx2"/>
                </a:solidFill>
                <a:latin typeface="Bell MT" panose="02020503060305020303" pitchFamily="18" charset="0"/>
              </a:rPr>
              <a:t>THE INCORPORATION DOCTRINE &amp; THE CHARTER</a:t>
            </a:r>
          </a:p>
        </p:txBody>
      </p:sp>
      <p:sp>
        <p:nvSpPr>
          <p:cNvPr id="9" name="TextBox 8">
            <a:extLst>
              <a:ext uri="{FF2B5EF4-FFF2-40B4-BE49-F238E27FC236}">
                <a16:creationId xmlns:a16="http://schemas.microsoft.com/office/drawing/2014/main" id="{00A74209-D31C-4EB5-8A71-24E14FDEDACB}"/>
              </a:ext>
            </a:extLst>
          </p:cNvPr>
          <p:cNvSpPr txBox="1"/>
          <p:nvPr/>
        </p:nvSpPr>
        <p:spPr>
          <a:xfrm>
            <a:off x="141941" y="908720"/>
            <a:ext cx="7248615" cy="4727384"/>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51 of the Charter </a:t>
            </a:r>
            <a:r>
              <a:rPr lang="en-GB" sz="2400" dirty="0">
                <a:latin typeface="Bell MT" panose="02020503060305020303" pitchFamily="18" charset="0"/>
              </a:rPr>
              <a:t>makes it clear that the Charter is only binding on Member States when they are implementing EU law. (Codification of </a:t>
            </a:r>
            <a:r>
              <a:rPr lang="en-GB" sz="2400" i="1" u="sng" dirty="0" err="1">
                <a:solidFill>
                  <a:schemeClr val="accent6">
                    <a:lumMod val="75000"/>
                  </a:schemeClr>
                </a:solidFill>
                <a:latin typeface="Bell MT" panose="02020503060305020303" pitchFamily="18" charset="0"/>
              </a:rPr>
              <a:t>Wachauf</a:t>
            </a:r>
            <a:r>
              <a:rPr lang="en-GB" sz="2400" i="1" u="sng" dirty="0">
                <a:solidFill>
                  <a:schemeClr val="accent6">
                    <a:lumMod val="75000"/>
                  </a:schemeClr>
                </a:solidFill>
                <a:latin typeface="Bell MT" panose="02020503060305020303" pitchFamily="18" charset="0"/>
              </a:rPr>
              <a:t> [1989])</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No codification of derogation situation.</a:t>
            </a:r>
          </a:p>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Fransson</a:t>
            </a:r>
            <a:r>
              <a:rPr lang="en-GB" sz="2400" i="1" u="sng" dirty="0">
                <a:solidFill>
                  <a:schemeClr val="accent6">
                    <a:lumMod val="75000"/>
                  </a:schemeClr>
                </a:solidFill>
                <a:latin typeface="Bell MT" panose="02020503060305020303" pitchFamily="18" charset="0"/>
              </a:rPr>
              <a:t> [2013]</a:t>
            </a:r>
            <a:r>
              <a:rPr lang="en-GB" sz="2400" u="sng" dirty="0">
                <a:solidFill>
                  <a:schemeClr val="accent6">
                    <a:lumMod val="75000"/>
                  </a:schemeClr>
                </a:solidFill>
                <a:latin typeface="Bell MT" panose="02020503060305020303" pitchFamily="18" charset="0"/>
              </a:rPr>
              <a:t> </a:t>
            </a:r>
            <a:r>
              <a:rPr lang="en-GB" sz="2400" dirty="0">
                <a:latin typeface="Bell MT" panose="02020503060305020303" pitchFamily="18" charset="0"/>
              </a:rPr>
              <a:t>establishes that the European Court will give a broad reading to the incorporation situation provided for in Article 51 which will allow the inclusion of the derogation situation.</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Higher national standards will always be protected via </a:t>
            </a:r>
            <a:r>
              <a:rPr lang="en-GB" sz="2400" i="1" u="sng" dirty="0">
                <a:solidFill>
                  <a:schemeClr val="accent1">
                    <a:lumMod val="75000"/>
                  </a:schemeClr>
                </a:solidFill>
                <a:latin typeface="Bell MT" panose="02020503060305020303" pitchFamily="18" charset="0"/>
              </a:rPr>
              <a:t>Article 53 of the Charter.</a:t>
            </a:r>
          </a:p>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Melloni</a:t>
            </a:r>
            <a:r>
              <a:rPr lang="en-GB" sz="2400" i="1" u="sng" dirty="0">
                <a:solidFill>
                  <a:schemeClr val="accent6">
                    <a:lumMod val="75000"/>
                  </a:schemeClr>
                </a:solidFill>
                <a:latin typeface="Bell MT" panose="02020503060305020303" pitchFamily="18" charset="0"/>
              </a:rPr>
              <a:t> [2013] </a:t>
            </a:r>
            <a:r>
              <a:rPr lang="en-GB" sz="2400" dirty="0">
                <a:latin typeface="Bell MT" panose="02020503060305020303" pitchFamily="18" charset="0"/>
              </a:rPr>
              <a:t>rejected that Article 53 challenges the supremacy of EU law.</a:t>
            </a:r>
          </a:p>
        </p:txBody>
      </p:sp>
      <p:pic>
        <p:nvPicPr>
          <p:cNvPr id="4" name="Picture 3">
            <a:extLst>
              <a:ext uri="{FF2B5EF4-FFF2-40B4-BE49-F238E27FC236}">
                <a16:creationId xmlns:a16="http://schemas.microsoft.com/office/drawing/2014/main" id="{0B1165B7-039A-4056-BFC0-4AB4AFAF7A75}"/>
              </a:ext>
            </a:extLst>
          </p:cNvPr>
          <p:cNvPicPr>
            <a:picLocks noChangeAspect="1"/>
          </p:cNvPicPr>
          <p:nvPr/>
        </p:nvPicPr>
        <p:blipFill>
          <a:blip r:embed="rId2"/>
          <a:stretch>
            <a:fillRect/>
          </a:stretch>
        </p:blipFill>
        <p:spPr>
          <a:xfrm>
            <a:off x="7534572" y="1700808"/>
            <a:ext cx="4483371" cy="3662098"/>
          </a:xfrm>
          <a:prstGeom prst="rect">
            <a:avLst/>
          </a:prstGeom>
        </p:spPr>
      </p:pic>
      <p:sp>
        <p:nvSpPr>
          <p:cNvPr id="3" name="Footer Placeholder 2">
            <a:extLst>
              <a:ext uri="{FF2B5EF4-FFF2-40B4-BE49-F238E27FC236}">
                <a16:creationId xmlns:a16="http://schemas.microsoft.com/office/drawing/2014/main" id="{D5BA6F0F-0B6D-4E65-BE49-1992C242D530}"/>
              </a:ext>
            </a:extLst>
          </p:cNvPr>
          <p:cNvSpPr>
            <a:spLocks noGrp="1"/>
          </p:cNvSpPr>
          <p:nvPr>
            <p:ph type="ftr" sz="quarter" idx="11"/>
          </p:nvPr>
        </p:nvSpPr>
        <p:spPr/>
        <p:txBody>
          <a:bodyPr/>
          <a:lstStyle/>
          <a:p>
            <a:r>
              <a:rPr lang="en-GB"/>
              <a:t>SCHUTZE.EU</a:t>
            </a:r>
          </a:p>
        </p:txBody>
      </p:sp>
      <p:sp>
        <p:nvSpPr>
          <p:cNvPr id="5" name="Rectangle 4">
            <a:extLst>
              <a:ext uri="{FF2B5EF4-FFF2-40B4-BE49-F238E27FC236}">
                <a16:creationId xmlns:a16="http://schemas.microsoft.com/office/drawing/2014/main" id="{75431562-D972-4DA1-B059-DEFD1A9C348A}"/>
              </a:ext>
            </a:extLst>
          </p:cNvPr>
          <p:cNvSpPr/>
          <p:nvPr/>
        </p:nvSpPr>
        <p:spPr>
          <a:xfrm>
            <a:off x="146994" y="5526985"/>
            <a:ext cx="11780066" cy="762966"/>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There is a parallel application of EU and national fundamental rights. (See </a:t>
            </a:r>
            <a:r>
              <a:rPr lang="en-GB" sz="2400" i="1" u="sng" dirty="0" err="1">
                <a:solidFill>
                  <a:schemeClr val="accent6">
                    <a:lumMod val="75000"/>
                  </a:schemeClr>
                </a:solidFill>
                <a:latin typeface="Bell MT" panose="02020503060305020303" pitchFamily="18" charset="0"/>
              </a:rPr>
              <a:t>Promusicae</a:t>
            </a:r>
            <a:r>
              <a:rPr lang="en-GB" sz="2400" i="1" u="sng" dirty="0">
                <a:solidFill>
                  <a:schemeClr val="accent6">
                    <a:lumMod val="75000"/>
                  </a:schemeClr>
                </a:solidFill>
                <a:latin typeface="Bell MT" panose="02020503060305020303" pitchFamily="18" charset="0"/>
              </a:rPr>
              <a:t> v. Telefonica de </a:t>
            </a:r>
            <a:r>
              <a:rPr lang="en-GB" sz="2400" i="1" u="sng" dirty="0" err="1">
                <a:solidFill>
                  <a:schemeClr val="accent6">
                    <a:lumMod val="75000"/>
                  </a:schemeClr>
                </a:solidFill>
                <a:latin typeface="Bell MT" panose="02020503060305020303" pitchFamily="18" charset="0"/>
              </a:rPr>
              <a:t>Espana</a:t>
            </a:r>
            <a:r>
              <a:rPr lang="en-GB" sz="2400" i="1" u="sng" dirty="0">
                <a:solidFill>
                  <a:schemeClr val="accent6">
                    <a:lumMod val="75000"/>
                  </a:schemeClr>
                </a:solidFill>
                <a:latin typeface="Bell MT" panose="02020503060305020303" pitchFamily="18" charset="0"/>
              </a:rPr>
              <a:t> [2008])</a:t>
            </a:r>
            <a:endParaRPr lang="en-GB" sz="2400" u="sng" dirty="0">
              <a:solidFill>
                <a:schemeClr val="accent6">
                  <a:lumMod val="75000"/>
                </a:schemeClr>
              </a:solidFill>
              <a:latin typeface="Bell MT" panose="02020503060305020303" pitchFamily="18" charset="0"/>
            </a:endParaRPr>
          </a:p>
        </p:txBody>
      </p:sp>
    </p:spTree>
    <p:extLst>
      <p:ext uri="{BB962C8B-B14F-4D97-AF65-F5344CB8AC3E}">
        <p14:creationId xmlns:p14="http://schemas.microsoft.com/office/powerpoint/2010/main" val="42464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14000"/>
                    </a14:imgEffect>
                    <a14:imgEffect>
                      <a14:brightnessContrast bright="22000" contrast="20000"/>
                    </a14:imgEffect>
                  </a14:imgLayer>
                </a14:imgProps>
              </a:ext>
              <a:ext uri="{28A0092B-C50C-407E-A947-70E740481C1C}">
                <a14:useLocalDpi xmlns:a14="http://schemas.microsoft.com/office/drawing/2010/main"/>
              </a:ext>
            </a:extLst>
          </a:blip>
          <a:srcRect/>
          <a:stretch/>
        </p:blipFill>
        <p:spPr>
          <a:xfrm>
            <a:off x="7246540" y="4961086"/>
            <a:ext cx="6120681" cy="1916832"/>
          </a:xfrm>
        </p:spPr>
      </p:pic>
      <p:sp>
        <p:nvSpPr>
          <p:cNvPr id="4" name="Title 3"/>
          <p:cNvSpPr>
            <a:spLocks noGrp="1"/>
          </p:cNvSpPr>
          <p:nvPr>
            <p:ph type="title"/>
          </p:nvPr>
        </p:nvSpPr>
        <p:spPr>
          <a:xfrm>
            <a:off x="8756" y="202609"/>
            <a:ext cx="12180069" cy="823007"/>
          </a:xfrm>
        </p:spPr>
        <p:txBody>
          <a:bodyPr>
            <a:normAutofit/>
          </a:bodyPr>
          <a:lstStyle/>
          <a:p>
            <a:pPr algn="ctr"/>
            <a:r>
              <a:rPr lang="en-US" b="1" u="sng" dirty="0">
                <a:solidFill>
                  <a:schemeClr val="tx2"/>
                </a:solidFill>
                <a:latin typeface="Bell MT" panose="02020503060305020303" pitchFamily="18" charset="0"/>
              </a:rPr>
              <a:t>Special rules for Poland &amp; the </a:t>
            </a:r>
            <a:r>
              <a:rPr lang="en-US" b="1" u="sng" dirty="0" err="1">
                <a:solidFill>
                  <a:schemeClr val="tx2"/>
                </a:solidFill>
                <a:latin typeface="Bell MT" panose="02020503060305020303" pitchFamily="18" charset="0"/>
              </a:rPr>
              <a:t>uk</a:t>
            </a:r>
            <a:endParaRPr lang="en-US" b="1" u="sng" dirty="0">
              <a:solidFill>
                <a:schemeClr val="tx2"/>
              </a:solidFill>
              <a:latin typeface="Bell MT" panose="02020503060305020303" pitchFamily="18" charset="0"/>
            </a:endParaRPr>
          </a:p>
        </p:txBody>
      </p:sp>
      <p:sp>
        <p:nvSpPr>
          <p:cNvPr id="6" name="TextBox 5">
            <a:extLst>
              <a:ext uri="{FF2B5EF4-FFF2-40B4-BE49-F238E27FC236}">
                <a16:creationId xmlns:a16="http://schemas.microsoft.com/office/drawing/2014/main" id="{F3F0B1DA-209D-4B3E-815A-37C6EF0B0EB3}"/>
              </a:ext>
            </a:extLst>
          </p:cNvPr>
          <p:cNvSpPr txBox="1"/>
          <p:nvPr/>
        </p:nvSpPr>
        <p:spPr>
          <a:xfrm>
            <a:off x="5446340" y="1412776"/>
            <a:ext cx="6418646" cy="4419608"/>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These special rules exist because of </a:t>
            </a:r>
            <a:r>
              <a:rPr lang="en-GB" sz="2400" b="1" i="1" u="sng" dirty="0">
                <a:solidFill>
                  <a:schemeClr val="accent1">
                    <a:lumMod val="75000"/>
                  </a:schemeClr>
                </a:solidFill>
                <a:latin typeface="Bell MT" panose="02020503060305020303" pitchFamily="18" charset="0"/>
              </a:rPr>
              <a:t>Protocol 30</a:t>
            </a:r>
            <a:r>
              <a:rPr lang="en-GB" sz="2400" dirty="0">
                <a:latin typeface="Bell MT" panose="02020503060305020303" pitchFamily="18" charset="0"/>
              </a:rPr>
              <a:t> which is known as a </a:t>
            </a:r>
            <a:r>
              <a:rPr lang="en-GB" sz="2400" u="sng" dirty="0">
                <a:latin typeface="Bell MT" panose="02020503060305020303" pitchFamily="18" charset="0"/>
              </a:rPr>
              <a:t>partial opt-out from the Charter.</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provision doesn’t call into question the applicability of the Charter in the UK or Poland. </a:t>
            </a:r>
          </a:p>
          <a:p>
            <a:pPr marL="342900" indent="-342900">
              <a:lnSpc>
                <a:spcPct val="90000"/>
              </a:lnSpc>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1(1) of the Protocol </a:t>
            </a:r>
            <a:r>
              <a:rPr lang="en-GB" sz="2400" dirty="0">
                <a:latin typeface="Bell MT" panose="02020503060305020303" pitchFamily="18" charset="0"/>
              </a:rPr>
              <a:t>states that the </a:t>
            </a:r>
            <a:r>
              <a:rPr lang="en-GB" sz="2400" u="sng" dirty="0">
                <a:latin typeface="Bell MT" panose="02020503060305020303" pitchFamily="18" charset="0"/>
              </a:rPr>
              <a:t>Charter must not extend the review powers of national courts to find national laws incompatible with EU Rights.</a:t>
            </a:r>
          </a:p>
          <a:p>
            <a:pPr marL="342900" indent="-342900">
              <a:lnSpc>
                <a:spcPct val="90000"/>
              </a:lnSpc>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2 of the Protocol  </a:t>
            </a:r>
            <a:r>
              <a:rPr lang="en-GB" sz="2400" dirty="0">
                <a:latin typeface="Bell MT" panose="02020503060305020303" pitchFamily="18" charset="0"/>
              </a:rPr>
              <a:t>provides that national laws can govern the exercise of a European Right in the UK or Poland</a:t>
            </a:r>
          </a:p>
        </p:txBody>
      </p:sp>
      <p:pic>
        <p:nvPicPr>
          <p:cNvPr id="2" name="Picture 1">
            <a:extLst>
              <a:ext uri="{FF2B5EF4-FFF2-40B4-BE49-F238E27FC236}">
                <a16:creationId xmlns:a16="http://schemas.microsoft.com/office/drawing/2014/main" id="{1A4BC975-E420-479E-8EA7-12496540018A}"/>
              </a:ext>
            </a:extLst>
          </p:cNvPr>
          <p:cNvPicPr>
            <a:picLocks noChangeAspect="1"/>
          </p:cNvPicPr>
          <p:nvPr/>
        </p:nvPicPr>
        <p:blipFill>
          <a:blip r:embed="rId5"/>
          <a:stretch>
            <a:fillRect/>
          </a:stretch>
        </p:blipFill>
        <p:spPr>
          <a:xfrm>
            <a:off x="1053852" y="1412776"/>
            <a:ext cx="4248472" cy="4483125"/>
          </a:xfrm>
          <a:prstGeom prst="rect">
            <a:avLst/>
          </a:prstGeom>
        </p:spPr>
      </p:pic>
      <p:sp>
        <p:nvSpPr>
          <p:cNvPr id="3" name="Footer Placeholder 2">
            <a:extLst>
              <a:ext uri="{FF2B5EF4-FFF2-40B4-BE49-F238E27FC236}">
                <a16:creationId xmlns:a16="http://schemas.microsoft.com/office/drawing/2014/main" id="{33555E78-B69D-4A75-9934-34307F856D16}"/>
              </a:ext>
            </a:extLst>
          </p:cNvPr>
          <p:cNvSpPr>
            <a:spLocks noGrp="1"/>
          </p:cNvSpPr>
          <p:nvPr>
            <p:ph type="ftr" sz="quarter" idx="11"/>
          </p:nvPr>
        </p:nvSpPr>
        <p:spPr/>
        <p:txBody>
          <a:bodyPr/>
          <a:lstStyle/>
          <a:p>
            <a:r>
              <a:rPr lang="en-GB" dirty="0"/>
              <a:t>SCHUTZE.EU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63FC-2A6C-40EF-AE06-4AED273BEEE5}"/>
              </a:ext>
            </a:extLst>
          </p:cNvPr>
          <p:cNvSpPr>
            <a:spLocks noGrp="1"/>
          </p:cNvSpPr>
          <p:nvPr>
            <p:ph type="title"/>
          </p:nvPr>
        </p:nvSpPr>
        <p:spPr>
          <a:xfrm>
            <a:off x="-1" y="154902"/>
            <a:ext cx="12188825" cy="691480"/>
          </a:xfrm>
        </p:spPr>
        <p:txBody>
          <a:bodyPr/>
          <a:lstStyle/>
          <a:p>
            <a:pPr algn="ctr"/>
            <a:r>
              <a:rPr lang="en-GB" b="1" u="sng" dirty="0">
                <a:solidFill>
                  <a:schemeClr val="tx2"/>
                </a:solidFill>
                <a:latin typeface="Bell MT" panose="02020503060305020303" pitchFamily="18" charset="0"/>
              </a:rPr>
              <a:t>conclusion</a:t>
            </a:r>
          </a:p>
        </p:txBody>
      </p:sp>
      <p:sp>
        <p:nvSpPr>
          <p:cNvPr id="5" name="TextBox 4">
            <a:extLst>
              <a:ext uri="{FF2B5EF4-FFF2-40B4-BE49-F238E27FC236}">
                <a16:creationId xmlns:a16="http://schemas.microsoft.com/office/drawing/2014/main" id="{2E0748E1-F7CD-4400-B767-9E84BD4DBDBE}"/>
              </a:ext>
            </a:extLst>
          </p:cNvPr>
          <p:cNvSpPr txBox="1"/>
          <p:nvPr/>
        </p:nvSpPr>
        <p:spPr>
          <a:xfrm>
            <a:off x="189756" y="963624"/>
            <a:ext cx="7056784" cy="5367560"/>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Protection of human rights is a </a:t>
            </a:r>
            <a:r>
              <a:rPr lang="en-GB" sz="2400" u="sng" dirty="0">
                <a:latin typeface="Bell MT" panose="02020503060305020303" pitchFamily="18" charset="0"/>
              </a:rPr>
              <a:t>central task </a:t>
            </a:r>
            <a:r>
              <a:rPr lang="en-GB" sz="2400" dirty="0">
                <a:latin typeface="Bell MT" panose="02020503060305020303" pitchFamily="18" charset="0"/>
              </a:rPr>
              <a:t>of the European Judiciary.</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Three bill of rights are enshrined in </a:t>
            </a:r>
            <a:r>
              <a:rPr lang="en-GB" sz="2400" i="1" u="sng" dirty="0">
                <a:solidFill>
                  <a:schemeClr val="accent1">
                    <a:lumMod val="75000"/>
                  </a:schemeClr>
                </a:solidFill>
                <a:latin typeface="Bell MT" panose="02020503060305020303" pitchFamily="18" charset="0"/>
              </a:rPr>
              <a:t>Article 6 TEU.</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There are </a:t>
            </a:r>
            <a:r>
              <a:rPr lang="en-GB" sz="2400" u="sng" dirty="0">
                <a:latin typeface="Bell MT" panose="02020503060305020303" pitchFamily="18" charset="0"/>
              </a:rPr>
              <a:t>different sources </a:t>
            </a:r>
            <a:r>
              <a:rPr lang="en-GB" sz="2400" dirty="0">
                <a:latin typeface="Bell MT" panose="02020503060305020303" pitchFamily="18" charset="0"/>
              </a:rPr>
              <a:t>of human rights that are protected within TEU.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Complex relationship between internal bill of rights and external.</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Accession of the EU to the ECHR will spell the next era of development of fundamental rights within the European Union. </a:t>
            </a:r>
          </a:p>
          <a:p>
            <a:pPr algn="ctr">
              <a:lnSpc>
                <a:spcPct val="90000"/>
              </a:lnSpc>
              <a:spcBef>
                <a:spcPts val="600"/>
              </a:spcBef>
            </a:pPr>
            <a:r>
              <a:rPr lang="en-GB" sz="2400" u="sng" dirty="0">
                <a:latin typeface="Bell MT" panose="02020503060305020303" pitchFamily="18" charset="0"/>
              </a:rPr>
              <a:t>Questions to consider:</a:t>
            </a:r>
          </a:p>
          <a:p>
            <a:pPr algn="ctr">
              <a:lnSpc>
                <a:spcPct val="90000"/>
              </a:lnSpc>
              <a:spcBef>
                <a:spcPts val="600"/>
              </a:spcBef>
            </a:pPr>
            <a:r>
              <a:rPr lang="en-GB" sz="2400" dirty="0">
                <a:latin typeface="Bell MT" panose="02020503060305020303" pitchFamily="18" charset="0"/>
              </a:rPr>
              <a:t>Does there need to be three separate sources? </a:t>
            </a:r>
          </a:p>
          <a:p>
            <a:pPr algn="ctr">
              <a:lnSpc>
                <a:spcPct val="90000"/>
              </a:lnSpc>
              <a:spcBef>
                <a:spcPts val="600"/>
              </a:spcBef>
            </a:pPr>
            <a:r>
              <a:rPr lang="en-GB" sz="2400" dirty="0">
                <a:latin typeface="Bell MT" panose="02020503060305020303" pitchFamily="18" charset="0"/>
              </a:rPr>
              <a:t>What about human rights and private actions?</a:t>
            </a:r>
          </a:p>
          <a:p>
            <a:pPr algn="ctr">
              <a:lnSpc>
                <a:spcPct val="90000"/>
              </a:lnSpc>
              <a:spcBef>
                <a:spcPts val="600"/>
              </a:spcBef>
            </a:pPr>
            <a:r>
              <a:rPr lang="en-GB" sz="2400" dirty="0">
                <a:latin typeface="Bell MT" panose="02020503060305020303" pitchFamily="18" charset="0"/>
              </a:rPr>
              <a:t>What about the European Social Charter?</a:t>
            </a:r>
          </a:p>
        </p:txBody>
      </p:sp>
      <p:pic>
        <p:nvPicPr>
          <p:cNvPr id="3" name="Picture 2">
            <a:extLst>
              <a:ext uri="{FF2B5EF4-FFF2-40B4-BE49-F238E27FC236}">
                <a16:creationId xmlns:a16="http://schemas.microsoft.com/office/drawing/2014/main" id="{687298A3-8E4E-42BF-AB8C-BA3B0E5E4F0A}"/>
              </a:ext>
            </a:extLst>
          </p:cNvPr>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246540" y="1158105"/>
            <a:ext cx="4464496" cy="4917926"/>
          </a:xfrm>
          <a:prstGeom prst="rect">
            <a:avLst/>
          </a:prstGeom>
        </p:spPr>
      </p:pic>
      <p:sp>
        <p:nvSpPr>
          <p:cNvPr id="6" name="Footer Placeholder 5">
            <a:extLst>
              <a:ext uri="{FF2B5EF4-FFF2-40B4-BE49-F238E27FC236}">
                <a16:creationId xmlns:a16="http://schemas.microsoft.com/office/drawing/2014/main" id="{4858BF4C-8B65-4AB4-8D5A-30E9CE9590B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0032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6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39A3-5D2C-42EA-AD7F-0C37C761D14A}"/>
              </a:ext>
            </a:extLst>
          </p:cNvPr>
          <p:cNvSpPr>
            <a:spLocks noGrp="1"/>
          </p:cNvSpPr>
          <p:nvPr>
            <p:ph type="title"/>
          </p:nvPr>
        </p:nvSpPr>
        <p:spPr>
          <a:xfrm>
            <a:off x="1217614" y="123726"/>
            <a:ext cx="9753600" cy="1325562"/>
          </a:xfrm>
        </p:spPr>
        <p:txBody>
          <a:bodyPr/>
          <a:lstStyle/>
          <a:p>
            <a:r>
              <a:rPr lang="en-GB" b="1" i="1" cap="none" dirty="0">
                <a:solidFill>
                  <a:schemeClr val="accent1">
                    <a:lumMod val="75000"/>
                  </a:schemeClr>
                </a:solidFill>
                <a:latin typeface="Bell MT" panose="02020503060305020303" pitchFamily="18" charset="0"/>
              </a:rPr>
              <a:t>In This Section… </a:t>
            </a:r>
          </a:p>
        </p:txBody>
      </p:sp>
      <p:sp>
        <p:nvSpPr>
          <p:cNvPr id="3" name="Content Placeholder 2">
            <a:extLst>
              <a:ext uri="{FF2B5EF4-FFF2-40B4-BE49-F238E27FC236}">
                <a16:creationId xmlns:a16="http://schemas.microsoft.com/office/drawing/2014/main" id="{39151C76-887F-41E0-A1CD-08FEDE70E26C}"/>
              </a:ext>
            </a:extLst>
          </p:cNvPr>
          <p:cNvSpPr>
            <a:spLocks noGrp="1"/>
          </p:cNvSpPr>
          <p:nvPr>
            <p:ph idx="1"/>
          </p:nvPr>
        </p:nvSpPr>
        <p:spPr>
          <a:xfrm>
            <a:off x="1217614" y="1677888"/>
            <a:ext cx="9753600" cy="4343400"/>
          </a:xfrm>
        </p:spPr>
        <p:txBody>
          <a:bodyPr/>
          <a:lstStyle/>
          <a:p>
            <a:pPr marL="45720" indent="0">
              <a:buNone/>
            </a:pPr>
            <a:r>
              <a:rPr lang="en-GB" dirty="0">
                <a:latin typeface="Bell MT" panose="02020503060305020303" pitchFamily="18" charset="0"/>
              </a:rPr>
              <a:t>We will discuss how the judicial powers of the Court of Justice are heavily influenced by </a:t>
            </a:r>
            <a:r>
              <a:rPr lang="en-GB" u="sng" dirty="0">
                <a:latin typeface="Bell MT" panose="02020503060305020303" pitchFamily="18" charset="0"/>
              </a:rPr>
              <a:t>fundamental rights. </a:t>
            </a:r>
          </a:p>
          <a:p>
            <a:pPr marL="45720" indent="0">
              <a:buNone/>
            </a:pPr>
            <a:r>
              <a:rPr lang="en-GB" dirty="0">
                <a:latin typeface="Bell MT" panose="02020503060305020303" pitchFamily="18" charset="0"/>
              </a:rPr>
              <a:t>We will consider:</a:t>
            </a:r>
          </a:p>
          <a:p>
            <a:r>
              <a:rPr lang="en-GB" dirty="0">
                <a:latin typeface="Bell MT" panose="02020503060305020303" pitchFamily="18" charset="0"/>
              </a:rPr>
              <a:t>What are these so-called ‘EU rights’? Where do they derive from?</a:t>
            </a:r>
          </a:p>
          <a:p>
            <a:r>
              <a:rPr lang="en-GB" dirty="0">
                <a:latin typeface="Bell MT" panose="02020503060305020303" pitchFamily="18" charset="0"/>
              </a:rPr>
              <a:t>How are EU fundamental rights used as general principles? Are there any limitations?</a:t>
            </a:r>
          </a:p>
          <a:p>
            <a:r>
              <a:rPr lang="en-GB" dirty="0">
                <a:latin typeface="Bell MT" panose="02020503060305020303" pitchFamily="18" charset="0"/>
              </a:rPr>
              <a:t>How does the EU Charter of Fundamental Rights interact with international/external ‘limits’ such as the UN Law and the ECHR?</a:t>
            </a:r>
          </a:p>
          <a:p>
            <a:r>
              <a:rPr lang="en-GB" dirty="0">
                <a:latin typeface="Bell MT" panose="02020503060305020303" pitchFamily="18" charset="0"/>
              </a:rPr>
              <a:t>What is the UK’s relationship with the EU Charter?</a:t>
            </a:r>
          </a:p>
          <a:p>
            <a:endParaRPr lang="en-GB" dirty="0">
              <a:latin typeface="Bell MT" panose="02020503060305020303" pitchFamily="18" charset="0"/>
            </a:endParaRPr>
          </a:p>
        </p:txBody>
      </p:sp>
      <p:sp>
        <p:nvSpPr>
          <p:cNvPr id="4" name="Footer Placeholder 3">
            <a:extLst>
              <a:ext uri="{FF2B5EF4-FFF2-40B4-BE49-F238E27FC236}">
                <a16:creationId xmlns:a16="http://schemas.microsoft.com/office/drawing/2014/main" id="{AD7B776E-667A-41EA-B903-6C169EE7E7E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90740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60648"/>
            <a:ext cx="12179351"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HUMAN RIGHTS AS GENERAL PRINCIPLES </a:t>
            </a:r>
          </a:p>
        </p:txBody>
      </p:sp>
      <p:sp>
        <p:nvSpPr>
          <p:cNvPr id="4" name="TextBox 3">
            <a:extLst>
              <a:ext uri="{FF2B5EF4-FFF2-40B4-BE49-F238E27FC236}">
                <a16:creationId xmlns:a16="http://schemas.microsoft.com/office/drawing/2014/main" id="{C2BB20FC-F12D-4D7E-B42D-A31FBCA424E0}"/>
              </a:ext>
            </a:extLst>
          </p:cNvPr>
          <p:cNvSpPr txBox="1"/>
          <p:nvPr/>
        </p:nvSpPr>
        <p:spPr>
          <a:xfrm>
            <a:off x="253262" y="1124744"/>
            <a:ext cx="5337094" cy="4881273"/>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400" dirty="0">
                <a:latin typeface="Bell MT" panose="02020503060305020303" pitchFamily="18" charset="0"/>
              </a:rPr>
              <a:t>Protection of human rights is a </a:t>
            </a:r>
            <a:r>
              <a:rPr lang="en-GB" sz="2400" u="sng" dirty="0">
                <a:latin typeface="Bell MT" panose="02020503060305020303" pitchFamily="18" charset="0"/>
              </a:rPr>
              <a:t>central task</a:t>
            </a:r>
            <a:r>
              <a:rPr lang="en-GB" sz="2400" dirty="0">
                <a:latin typeface="Bell MT" panose="02020503060305020303" pitchFamily="18" charset="0"/>
              </a:rPr>
              <a:t> of the modern judiciary. </a:t>
            </a:r>
          </a:p>
          <a:p>
            <a:pPr marL="342900" indent="-342900">
              <a:lnSpc>
                <a:spcPct val="90000"/>
              </a:lnSpc>
              <a:spcBef>
                <a:spcPts val="1200"/>
              </a:spcBef>
              <a:buFont typeface="Wingdings" panose="05000000000000000000" pitchFamily="2" charset="2"/>
              <a:buChar char="§"/>
            </a:pPr>
            <a:r>
              <a:rPr lang="en-GB" sz="2400" dirty="0">
                <a:latin typeface="Bell MT" panose="02020503060305020303" pitchFamily="18" charset="0"/>
              </a:rPr>
              <a:t>The Fundamental Rights of the European Union constitute </a:t>
            </a:r>
            <a:r>
              <a:rPr lang="en-GB" sz="2400" u="sng" dirty="0">
                <a:latin typeface="Bell MT" panose="02020503060305020303" pitchFamily="18" charset="0"/>
              </a:rPr>
              <a:t>one of the most popular grounds of review </a:t>
            </a:r>
            <a:r>
              <a:rPr lang="en-GB" sz="2400" dirty="0">
                <a:latin typeface="Bell MT" panose="02020503060305020303" pitchFamily="18" charset="0"/>
              </a:rPr>
              <a:t>in actions challenging the validity of EU law.</a:t>
            </a:r>
          </a:p>
          <a:p>
            <a:pPr marL="342900" indent="-342900">
              <a:lnSpc>
                <a:spcPct val="90000"/>
              </a:lnSpc>
              <a:spcBef>
                <a:spcPts val="1200"/>
              </a:spcBef>
              <a:buFont typeface="Wingdings" panose="05000000000000000000" pitchFamily="2" charset="2"/>
              <a:buChar char="§"/>
            </a:pPr>
            <a:r>
              <a:rPr lang="en-GB" sz="2400" dirty="0">
                <a:latin typeface="Bell MT" panose="02020503060305020303" pitchFamily="18" charset="0"/>
              </a:rPr>
              <a:t>Three Sources of EU fundamental rights can be found in </a:t>
            </a:r>
            <a:r>
              <a:rPr lang="en-GB" sz="2400" i="1" u="sng" dirty="0">
                <a:solidFill>
                  <a:schemeClr val="accent1">
                    <a:lumMod val="75000"/>
                  </a:schemeClr>
                </a:solidFill>
                <a:latin typeface="Bell MT" panose="02020503060305020303" pitchFamily="18" charset="0"/>
              </a:rPr>
              <a:t>Article 6 TEU. </a:t>
            </a:r>
          </a:p>
          <a:p>
            <a:pPr algn="ctr">
              <a:lnSpc>
                <a:spcPct val="90000"/>
              </a:lnSpc>
              <a:spcBef>
                <a:spcPts val="1200"/>
              </a:spcBef>
            </a:pPr>
            <a:r>
              <a:rPr lang="en-GB" sz="2400" dirty="0">
                <a:latin typeface="Bell MT" panose="02020503060305020303" pitchFamily="18" charset="0"/>
              </a:rPr>
              <a:t>We will now examine each source, as well as the national courts’ obligations in relation to European Fundamental rights as well.</a:t>
            </a:r>
          </a:p>
        </p:txBody>
      </p:sp>
      <p:pic>
        <p:nvPicPr>
          <p:cNvPr id="7" name="Picture 6">
            <a:extLst>
              <a:ext uri="{FF2B5EF4-FFF2-40B4-BE49-F238E27FC236}">
                <a16:creationId xmlns:a16="http://schemas.microsoft.com/office/drawing/2014/main" id="{D488AE27-769C-425D-961C-AC024E3DB951}"/>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722282" y="3485118"/>
            <a:ext cx="5877501" cy="3372882"/>
          </a:xfrm>
          <a:prstGeom prst="rect">
            <a:avLst/>
          </a:prstGeom>
        </p:spPr>
      </p:pic>
      <p:sp>
        <p:nvSpPr>
          <p:cNvPr id="3" name="Footer Placeholder 2">
            <a:extLst>
              <a:ext uri="{FF2B5EF4-FFF2-40B4-BE49-F238E27FC236}">
                <a16:creationId xmlns:a16="http://schemas.microsoft.com/office/drawing/2014/main" id="{1F207C33-063C-4A5C-9516-5128AD0DE6E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4296F-D7AB-4D41-90EE-0230E144E5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00835" y="3052684"/>
            <a:ext cx="3383788" cy="3653960"/>
          </a:xfrm>
          <a:prstGeom prst="rect">
            <a:avLst/>
          </a:prstGeom>
        </p:spPr>
      </p:pic>
      <p:sp>
        <p:nvSpPr>
          <p:cNvPr id="2" name="TextBox 1"/>
          <p:cNvSpPr txBox="1"/>
          <p:nvPr/>
        </p:nvSpPr>
        <p:spPr>
          <a:xfrm>
            <a:off x="1" y="161867"/>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UNWRITTEN BILL OF RIGHTS</a:t>
            </a:r>
          </a:p>
        </p:txBody>
      </p:sp>
      <p:sp>
        <p:nvSpPr>
          <p:cNvPr id="4" name="TextBox 3">
            <a:extLst>
              <a:ext uri="{FF2B5EF4-FFF2-40B4-BE49-F238E27FC236}">
                <a16:creationId xmlns:a16="http://schemas.microsoft.com/office/drawing/2014/main" id="{6827EF56-6884-44D4-B620-91A4C5C69904}"/>
              </a:ext>
            </a:extLst>
          </p:cNvPr>
          <p:cNvSpPr txBox="1"/>
          <p:nvPr/>
        </p:nvSpPr>
        <p:spPr>
          <a:xfrm>
            <a:off x="204202" y="2860247"/>
            <a:ext cx="8329758" cy="3576044"/>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a:solidFill>
                  <a:schemeClr val="accent6">
                    <a:lumMod val="50000"/>
                  </a:schemeClr>
                </a:solidFill>
                <a:latin typeface="Bell MT" panose="02020503060305020303" pitchFamily="18" charset="0"/>
              </a:rPr>
              <a:t>Internationale </a:t>
            </a:r>
            <a:r>
              <a:rPr lang="en-GB" sz="2400" i="1" u="sng" dirty="0" err="1">
                <a:solidFill>
                  <a:schemeClr val="accent6">
                    <a:lumMod val="50000"/>
                  </a:schemeClr>
                </a:solidFill>
                <a:latin typeface="Bell MT" panose="02020503060305020303" pitchFamily="18" charset="0"/>
              </a:rPr>
              <a:t>Handelsgelsellschaft</a:t>
            </a:r>
            <a:r>
              <a:rPr lang="en-GB" sz="2400" i="1" u="sng" dirty="0">
                <a:solidFill>
                  <a:schemeClr val="accent6">
                    <a:lumMod val="50000"/>
                  </a:schemeClr>
                </a:solidFill>
                <a:latin typeface="Bell MT" panose="02020503060305020303" pitchFamily="18" charset="0"/>
              </a:rPr>
              <a:t> [1979] </a:t>
            </a:r>
            <a:r>
              <a:rPr lang="en-GB" sz="2400" dirty="0">
                <a:latin typeface="Bell MT" panose="02020503060305020303" pitchFamily="18" charset="0"/>
              </a:rPr>
              <a:t>confirmed the existence and the protection of fundamental rights within the European Legal Order.</a:t>
            </a:r>
          </a:p>
          <a:p>
            <a:pPr marL="342900" indent="-342900">
              <a:lnSpc>
                <a:spcPct val="90000"/>
              </a:lnSpc>
              <a:spcBef>
                <a:spcPts val="600"/>
              </a:spcBef>
              <a:buFont typeface="Wingdings" panose="05000000000000000000" pitchFamily="2" charset="2"/>
              <a:buChar char="§"/>
            </a:pPr>
            <a:r>
              <a:rPr lang="en-GB" sz="2400" i="1" u="sng" dirty="0" err="1">
                <a:solidFill>
                  <a:schemeClr val="accent6">
                    <a:lumMod val="50000"/>
                  </a:schemeClr>
                </a:solidFill>
                <a:latin typeface="Bell MT" panose="02020503060305020303" pitchFamily="18" charset="0"/>
              </a:rPr>
              <a:t>Nold</a:t>
            </a:r>
            <a:r>
              <a:rPr lang="en-GB" sz="2400" i="1" u="sng" dirty="0">
                <a:solidFill>
                  <a:schemeClr val="accent6">
                    <a:lumMod val="50000"/>
                  </a:schemeClr>
                </a:solidFill>
                <a:latin typeface="Bell MT" panose="02020503060305020303" pitchFamily="18" charset="0"/>
              </a:rPr>
              <a:t> [1974]</a:t>
            </a:r>
            <a:r>
              <a:rPr lang="en-GB" sz="2400" i="1" dirty="0">
                <a:latin typeface="Bell MT" panose="02020503060305020303" pitchFamily="18" charset="0"/>
              </a:rPr>
              <a:t> </a:t>
            </a:r>
            <a:r>
              <a:rPr lang="en-GB" sz="2400" dirty="0">
                <a:latin typeface="Bell MT" panose="02020503060305020303" pitchFamily="18" charset="0"/>
              </a:rPr>
              <a:t>clarified the indirect relationship between national rights and European rights, i.e. that the Union would dram inspiration from common constitutional guarantees of the Member States.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 European Convention on Human Rights became significant in identifying the fundamental rights for the EU. </a:t>
            </a:r>
            <a:r>
              <a:rPr lang="en-GB" sz="2400" i="1" u="sng" dirty="0">
                <a:solidFill>
                  <a:schemeClr val="accent6">
                    <a:lumMod val="50000"/>
                  </a:schemeClr>
                </a:solidFill>
                <a:latin typeface="Bell MT" panose="02020503060305020303" pitchFamily="18" charset="0"/>
              </a:rPr>
              <a:t>(</a:t>
            </a:r>
            <a:r>
              <a:rPr lang="en-GB" sz="2400" i="1" u="sng" dirty="0" err="1">
                <a:solidFill>
                  <a:schemeClr val="accent6">
                    <a:lumMod val="50000"/>
                  </a:schemeClr>
                </a:solidFill>
                <a:latin typeface="Bell MT" panose="02020503060305020303" pitchFamily="18" charset="0"/>
              </a:rPr>
              <a:t>Hochst</a:t>
            </a:r>
            <a:r>
              <a:rPr lang="en-GB" sz="2400" i="1" u="sng" dirty="0">
                <a:solidFill>
                  <a:schemeClr val="accent6">
                    <a:lumMod val="50000"/>
                  </a:schemeClr>
                </a:solidFill>
                <a:latin typeface="Bell MT" panose="02020503060305020303" pitchFamily="18" charset="0"/>
              </a:rPr>
              <a:t> [1989])</a:t>
            </a:r>
          </a:p>
        </p:txBody>
      </p:sp>
      <p:sp>
        <p:nvSpPr>
          <p:cNvPr id="3" name="Rectangle 2">
            <a:extLst>
              <a:ext uri="{FF2B5EF4-FFF2-40B4-BE49-F238E27FC236}">
                <a16:creationId xmlns:a16="http://schemas.microsoft.com/office/drawing/2014/main" id="{BF34319B-5361-40ED-BCF4-BF4C02FA54C6}"/>
              </a:ext>
            </a:extLst>
          </p:cNvPr>
          <p:cNvSpPr/>
          <p:nvPr/>
        </p:nvSpPr>
        <p:spPr>
          <a:xfrm>
            <a:off x="204203" y="914869"/>
            <a:ext cx="11780420" cy="1914050"/>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 European Court developed an unwritten bill of rights for the Union that were separate from national constitutions.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50000"/>
                  </a:schemeClr>
                </a:solidFill>
                <a:latin typeface="Bell MT" panose="02020503060305020303" pitchFamily="18" charset="0"/>
              </a:rPr>
              <a:t>Stork [1958]</a:t>
            </a:r>
            <a:r>
              <a:rPr lang="en-GB" sz="2400" u="sng" dirty="0">
                <a:solidFill>
                  <a:schemeClr val="accent6">
                    <a:lumMod val="50000"/>
                  </a:schemeClr>
                </a:solidFill>
                <a:latin typeface="Bell MT" panose="02020503060305020303" pitchFamily="18" charset="0"/>
              </a:rPr>
              <a:t> </a:t>
            </a:r>
            <a:r>
              <a:rPr lang="en-GB" sz="2400" dirty="0">
                <a:latin typeface="Bell MT" panose="02020503060305020303" pitchFamily="18" charset="0"/>
              </a:rPr>
              <a:t>held that national fundamental rights couldn’t be a direct source of European Fundamental Rights.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Implied European Fundamental Rights?</a:t>
            </a:r>
            <a:r>
              <a:rPr lang="en-GB" sz="2400" u="sng" dirty="0">
                <a:solidFill>
                  <a:schemeClr val="accent6">
                    <a:lumMod val="50000"/>
                  </a:schemeClr>
                </a:solidFill>
                <a:latin typeface="Bell MT" panose="02020503060305020303" pitchFamily="18" charset="0"/>
              </a:rPr>
              <a:t>(</a:t>
            </a:r>
            <a:r>
              <a:rPr lang="en-GB" sz="2400" i="1" u="sng" dirty="0" err="1">
                <a:solidFill>
                  <a:schemeClr val="accent6">
                    <a:lumMod val="50000"/>
                  </a:schemeClr>
                </a:solidFill>
                <a:latin typeface="Bell MT" panose="02020503060305020303" pitchFamily="18" charset="0"/>
              </a:rPr>
              <a:t>Stauder</a:t>
            </a:r>
            <a:r>
              <a:rPr lang="en-GB" sz="2400" i="1" u="sng" dirty="0">
                <a:solidFill>
                  <a:schemeClr val="accent6">
                    <a:lumMod val="50000"/>
                  </a:schemeClr>
                </a:solidFill>
                <a:latin typeface="Bell MT" panose="02020503060305020303" pitchFamily="18" charset="0"/>
              </a:rPr>
              <a:t> vs. City of Ulm [1969])</a:t>
            </a:r>
          </a:p>
        </p:txBody>
      </p:sp>
      <p:sp>
        <p:nvSpPr>
          <p:cNvPr id="6" name="Footer Placeholder 5">
            <a:extLst>
              <a:ext uri="{FF2B5EF4-FFF2-40B4-BE49-F238E27FC236}">
                <a16:creationId xmlns:a16="http://schemas.microsoft.com/office/drawing/2014/main" id="{E6D8B3EC-9A34-41D2-8EDD-65B560E94C2F}"/>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37273-B984-493E-91AB-312136D682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772" y="1304670"/>
            <a:ext cx="3456384" cy="4948913"/>
          </a:xfrm>
          <a:prstGeom prst="rect">
            <a:avLst/>
          </a:prstGeom>
        </p:spPr>
      </p:pic>
      <p:sp>
        <p:nvSpPr>
          <p:cNvPr id="2" name="Title 1"/>
          <p:cNvSpPr>
            <a:spLocks noGrp="1"/>
          </p:cNvSpPr>
          <p:nvPr>
            <p:ph type="title"/>
          </p:nvPr>
        </p:nvSpPr>
        <p:spPr>
          <a:xfrm>
            <a:off x="-1" y="260648"/>
            <a:ext cx="12188825" cy="648072"/>
          </a:xfrm>
        </p:spPr>
        <p:txBody>
          <a:bodyPr>
            <a:noAutofit/>
          </a:bodyPr>
          <a:lstStyle/>
          <a:p>
            <a:pPr algn="ctr"/>
            <a:r>
              <a:rPr lang="en-GB" b="1" u="sng" dirty="0">
                <a:solidFill>
                  <a:schemeClr val="tx2"/>
                </a:solidFill>
                <a:latin typeface="Bell MT" panose="02020503060305020303" pitchFamily="18" charset="0"/>
              </a:rPr>
              <a:t>THE EUROPEAN STANDARD</a:t>
            </a:r>
          </a:p>
        </p:txBody>
      </p:sp>
      <p:sp>
        <p:nvSpPr>
          <p:cNvPr id="6" name="TextBox 5">
            <a:extLst>
              <a:ext uri="{FF2B5EF4-FFF2-40B4-BE49-F238E27FC236}">
                <a16:creationId xmlns:a16="http://schemas.microsoft.com/office/drawing/2014/main" id="{32A78A7D-1475-4FF3-948A-899126ACB61F}"/>
              </a:ext>
            </a:extLst>
          </p:cNvPr>
          <p:cNvSpPr txBox="1"/>
          <p:nvPr/>
        </p:nvSpPr>
        <p:spPr>
          <a:xfrm>
            <a:off x="3892630" y="1222278"/>
            <a:ext cx="7962423" cy="5616922"/>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Human rights represents fundamental rights of society.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Nold</a:t>
            </a:r>
            <a:r>
              <a:rPr lang="en-GB" sz="2400" i="1" u="sng" dirty="0">
                <a:solidFill>
                  <a:schemeClr val="accent6">
                    <a:lumMod val="75000"/>
                  </a:schemeClr>
                </a:solidFill>
                <a:latin typeface="Bell MT" panose="02020503060305020303" pitchFamily="18" charset="0"/>
              </a:rPr>
              <a:t> [1974])</a:t>
            </a:r>
            <a:r>
              <a:rPr lang="en-GB" sz="2400" dirty="0">
                <a:latin typeface="Bell MT" panose="02020503060305020303" pitchFamily="18" charset="0"/>
              </a:rPr>
              <a:t>:</a:t>
            </a:r>
            <a:r>
              <a:rPr lang="en-GB" sz="2400" i="1" dirty="0">
                <a:latin typeface="Bell MT" panose="02020503060305020303" pitchFamily="18" charset="0"/>
              </a:rPr>
              <a:t> </a:t>
            </a:r>
            <a:r>
              <a:rPr lang="en-GB" sz="2400" dirty="0">
                <a:latin typeface="Bell MT" panose="02020503060305020303" pitchFamily="18" charset="0"/>
              </a:rPr>
              <a:t>The Court “</a:t>
            </a:r>
            <a:r>
              <a:rPr lang="en-GB" sz="2400" i="1" dirty="0">
                <a:latin typeface="Bell MT" panose="02020503060305020303" pitchFamily="18" charset="0"/>
              </a:rPr>
              <a:t>was bound to draw inspiration from constitutional traditions common to Member States.”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Maximum and minimum standards approach have both been rejected by the Court.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European Court of Justice not initially formally bound by the European Convention on Human Rights. </a:t>
            </a:r>
            <a:r>
              <a:rPr lang="en-GB" sz="2400"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Nold</a:t>
            </a:r>
            <a:r>
              <a:rPr lang="en-GB" sz="2400" i="1" u="sng" dirty="0">
                <a:solidFill>
                  <a:schemeClr val="accent6">
                    <a:lumMod val="75000"/>
                  </a:schemeClr>
                </a:solidFill>
                <a:latin typeface="Bell MT" panose="02020503060305020303" pitchFamily="18" charset="0"/>
              </a:rPr>
              <a:t> [1974])</a:t>
            </a:r>
          </a:p>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6(3) TEU </a:t>
            </a:r>
            <a:r>
              <a:rPr lang="en-GB" sz="2400" dirty="0">
                <a:latin typeface="Bell MT" panose="02020503060305020303" pitchFamily="18" charset="0"/>
              </a:rPr>
              <a:t>incorporated the ECHR as a direct standard of Fundamental Rights for the Union.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Unions standard for the protection of fundamental rights is an autonomous standard.</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Drawing inspiration from Member States and the ECHR leaves the Court freedom to protect what it sees as shared values.</a:t>
            </a:r>
          </a:p>
          <a:p>
            <a:pPr marL="342900" indent="-342900">
              <a:lnSpc>
                <a:spcPct val="90000"/>
              </a:lnSpc>
              <a:spcBef>
                <a:spcPts val="600"/>
              </a:spcBef>
              <a:buFont typeface="Wingdings" panose="05000000000000000000" pitchFamily="2" charset="2"/>
              <a:buChar char="§"/>
            </a:pPr>
            <a:endParaRPr lang="en-GB" sz="2400" i="1" dirty="0"/>
          </a:p>
        </p:txBody>
      </p:sp>
      <p:sp>
        <p:nvSpPr>
          <p:cNvPr id="4" name="Footer Placeholder 3">
            <a:extLst>
              <a:ext uri="{FF2B5EF4-FFF2-40B4-BE49-F238E27FC236}">
                <a16:creationId xmlns:a16="http://schemas.microsoft.com/office/drawing/2014/main" id="{06D4F1B1-8C59-44A6-8FAC-F3D20FCB9F9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000"/>
                    </a14:imgEffect>
                    <a14:imgEffect>
                      <a14:colorTemperature colorTemp="7119"/>
                    </a14:imgEffect>
                    <a14:imgEffect>
                      <a14:saturation sat="135000"/>
                    </a14:imgEffect>
                    <a14:imgEffect>
                      <a14:brightnessContrast bright="12000" contrast="22000"/>
                    </a14:imgEffect>
                  </a14:imgLayer>
                </a14:imgProps>
              </a:ext>
              <a:ext uri="{28A0092B-C50C-407E-A947-70E740481C1C}">
                <a14:useLocalDpi xmlns:a14="http://schemas.microsoft.com/office/drawing/2010/main"/>
              </a:ext>
            </a:extLst>
          </a:blip>
          <a:srcRect/>
          <a:stretch/>
        </p:blipFill>
        <p:spPr>
          <a:xfrm rot="14509993">
            <a:off x="8780014" y="3195083"/>
            <a:ext cx="2829853" cy="4520232"/>
          </a:xfrm>
          <a:prstGeom prst="rect">
            <a:avLst/>
          </a:prstGeom>
        </p:spPr>
      </p:pic>
      <p:sp>
        <p:nvSpPr>
          <p:cNvPr id="2" name="Title 1"/>
          <p:cNvSpPr>
            <a:spLocks noGrp="1"/>
          </p:cNvSpPr>
          <p:nvPr>
            <p:ph type="title"/>
          </p:nvPr>
        </p:nvSpPr>
        <p:spPr>
          <a:xfrm>
            <a:off x="0" y="143423"/>
            <a:ext cx="12188825" cy="669540"/>
          </a:xfrm>
        </p:spPr>
        <p:txBody>
          <a:bodyPr/>
          <a:lstStyle/>
          <a:p>
            <a:pPr algn="ctr"/>
            <a:r>
              <a:rPr lang="en-US" b="1" u="sng" dirty="0">
                <a:solidFill>
                  <a:schemeClr val="tx2"/>
                </a:solidFill>
                <a:latin typeface="Bell MT" panose="02020503060305020303" pitchFamily="18" charset="0"/>
              </a:rPr>
              <a:t>limitations</a:t>
            </a: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1360859C-29DE-4D0B-B239-870552C7CF33}"/>
              </a:ext>
            </a:extLst>
          </p:cNvPr>
          <p:cNvSpPr txBox="1"/>
          <p:nvPr/>
        </p:nvSpPr>
        <p:spPr>
          <a:xfrm>
            <a:off x="261764" y="1091705"/>
            <a:ext cx="11809312" cy="3142079"/>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Schmidberger</a:t>
            </a:r>
            <a:r>
              <a:rPr lang="en-GB" sz="2400" i="1" u="sng" dirty="0">
                <a:solidFill>
                  <a:schemeClr val="accent6">
                    <a:lumMod val="75000"/>
                  </a:schemeClr>
                </a:solidFill>
                <a:latin typeface="Bell MT" panose="02020503060305020303" pitchFamily="18" charset="0"/>
              </a:rPr>
              <a:t> [2003]</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 </a:t>
            </a:r>
            <a:r>
              <a:rPr lang="en-GB" sz="2400" dirty="0">
                <a:latin typeface="Bell MT" panose="02020503060305020303" pitchFamily="18" charset="0"/>
              </a:rPr>
              <a:t>There exists absolute rights under the European constitutional tradition that cannot be limited</a:t>
            </a:r>
            <a:r>
              <a:rPr lang="en-GB" sz="2400" i="1" dirty="0">
                <a:latin typeface="Bell MT" panose="02020503060305020303" pitchFamily="18" charset="0"/>
              </a:rPr>
              <a:t>.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However, most fundamental rights are relative.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Hauer [1979]</a:t>
            </a:r>
          </a:p>
          <a:p>
            <a:pPr marL="800100" lvl="1"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Human rights, according to the Court of Justice, can be subject to national limitations. </a:t>
            </a:r>
          </a:p>
          <a:p>
            <a:pPr marL="800100" lvl="1"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But, these limitations need to be proportionate to the public interest pursued.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Zambrano [2011] </a:t>
            </a:r>
            <a:r>
              <a:rPr lang="en-GB" sz="2400" dirty="0">
                <a:latin typeface="Bell MT" panose="02020503060305020303" pitchFamily="18" charset="0"/>
              </a:rPr>
              <a:t>confirms the existence of this essential core doctrine: any limitation must never undermine the “</a:t>
            </a:r>
            <a:r>
              <a:rPr lang="en-GB" sz="2400" i="1" dirty="0">
                <a:latin typeface="Bell MT" panose="02020503060305020303" pitchFamily="18" charset="0"/>
              </a:rPr>
              <a:t>very substance</a:t>
            </a:r>
            <a:r>
              <a:rPr lang="en-GB" sz="2400" dirty="0">
                <a:latin typeface="Bell MT" panose="02020503060305020303" pitchFamily="18" charset="0"/>
              </a:rPr>
              <a:t>” of a fundamental right.</a:t>
            </a:r>
          </a:p>
        </p:txBody>
      </p:sp>
      <p:pic>
        <p:nvPicPr>
          <p:cNvPr id="8" name="Picture 7">
            <a:extLst>
              <a:ext uri="{FF2B5EF4-FFF2-40B4-BE49-F238E27FC236}">
                <a16:creationId xmlns:a16="http://schemas.microsoft.com/office/drawing/2014/main" id="{3B12BFF8-B77F-427A-9737-FAA7367808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725" y="4754902"/>
            <a:ext cx="10820400" cy="2171700"/>
          </a:xfrm>
          <a:prstGeom prst="rect">
            <a:avLst/>
          </a:prstGeom>
        </p:spPr>
      </p:pic>
      <p:sp>
        <p:nvSpPr>
          <p:cNvPr id="3" name="Footer Placeholder 2">
            <a:extLst>
              <a:ext uri="{FF2B5EF4-FFF2-40B4-BE49-F238E27FC236}">
                <a16:creationId xmlns:a16="http://schemas.microsoft.com/office/drawing/2014/main" id="{97CF8B7C-80F1-46D6-B5AA-4907D79BB6E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59665"/>
            <a:ext cx="12188825" cy="691480"/>
          </a:xfrm>
        </p:spPr>
        <p:txBody>
          <a:bodyPr>
            <a:normAutofit/>
          </a:bodyPr>
          <a:lstStyle/>
          <a:p>
            <a:pPr algn="ctr"/>
            <a:r>
              <a:rPr lang="en-US" b="1" u="sng" dirty="0">
                <a:solidFill>
                  <a:schemeClr val="tx2"/>
                </a:solidFill>
                <a:latin typeface="Bell MT" panose="02020503060305020303" pitchFamily="18" charset="0"/>
              </a:rPr>
              <a:t>UNITED NATIONS LAW; AN EXTERNAL LIMIT</a:t>
            </a:r>
          </a:p>
        </p:txBody>
      </p:sp>
      <p:sp>
        <p:nvSpPr>
          <p:cNvPr id="7" name="TextBox 6">
            <a:extLst>
              <a:ext uri="{FF2B5EF4-FFF2-40B4-BE49-F238E27FC236}">
                <a16:creationId xmlns:a16="http://schemas.microsoft.com/office/drawing/2014/main" id="{B81C740B-37EF-409E-9554-BC3FBAE9BB54}"/>
              </a:ext>
            </a:extLst>
          </p:cNvPr>
          <p:cNvSpPr txBox="1"/>
          <p:nvPr/>
        </p:nvSpPr>
        <p:spPr>
          <a:xfrm>
            <a:off x="115189" y="1988840"/>
            <a:ext cx="7707416" cy="3499356"/>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Bosphorus</a:t>
            </a:r>
            <a:r>
              <a:rPr lang="en-GB" sz="2400" i="1" u="sng" dirty="0">
                <a:solidFill>
                  <a:schemeClr val="accent6">
                    <a:lumMod val="75000"/>
                  </a:schemeClr>
                </a:solidFill>
                <a:latin typeface="Bell MT" panose="02020503060305020303" pitchFamily="18" charset="0"/>
              </a:rPr>
              <a:t> [1996] </a:t>
            </a:r>
            <a:r>
              <a:rPr lang="en-GB" sz="2400" dirty="0">
                <a:latin typeface="Bell MT" panose="02020503060305020303" pitchFamily="18" charset="0"/>
              </a:rPr>
              <a:t>established that where the Member States decided to fulfil their international obligations under the UN qua European Law, they would have to comply with the constitutional principles on the Union legal order (European Human Rights.)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This was challenged in </a:t>
            </a:r>
            <a:r>
              <a:rPr lang="en-GB" sz="2400" i="1" u="sng" dirty="0" err="1">
                <a:solidFill>
                  <a:schemeClr val="accent6">
                    <a:lumMod val="75000"/>
                  </a:schemeClr>
                </a:solidFill>
                <a:latin typeface="Bell MT" panose="02020503060305020303" pitchFamily="18" charset="0"/>
              </a:rPr>
              <a:t>Kadi</a:t>
            </a:r>
            <a:r>
              <a:rPr lang="en-GB" sz="2400" i="1" u="sng" dirty="0">
                <a:solidFill>
                  <a:schemeClr val="accent6">
                    <a:lumMod val="75000"/>
                  </a:schemeClr>
                </a:solidFill>
                <a:latin typeface="Bell MT" panose="02020503060305020303" pitchFamily="18" charset="0"/>
              </a:rPr>
              <a:t> [2005] </a:t>
            </a:r>
            <a:r>
              <a:rPr lang="en-GB" sz="2400" dirty="0">
                <a:latin typeface="Bell MT" panose="02020503060305020303" pitchFamily="18" charset="0"/>
              </a:rPr>
              <a:t>that strongly proposed that International law prevails over all European law and there are structural limits imposed by general international law upon the judicial review powers of the European Court.  </a:t>
            </a:r>
          </a:p>
        </p:txBody>
      </p:sp>
      <p:pic>
        <p:nvPicPr>
          <p:cNvPr id="1026" name="Picture 2" descr="File:Logo of the United Nations (B&amp;W).svg">
            <a:extLst>
              <a:ext uri="{FF2B5EF4-FFF2-40B4-BE49-F238E27FC236}">
                <a16:creationId xmlns:a16="http://schemas.microsoft.com/office/drawing/2014/main" id="{5C8158DC-27BE-4B47-B5BD-82CF1E2502A3}"/>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28472" y="1919095"/>
            <a:ext cx="3991211" cy="33858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84ADA8D-A09E-4574-B303-09478E86E985}"/>
              </a:ext>
            </a:extLst>
          </p:cNvPr>
          <p:cNvSpPr/>
          <p:nvPr/>
        </p:nvSpPr>
        <p:spPr>
          <a:xfrm>
            <a:off x="0" y="1017125"/>
            <a:ext cx="12188825" cy="763222"/>
          </a:xfrm>
          <a:prstGeom prst="rect">
            <a:avLst/>
          </a:prstGeom>
        </p:spPr>
        <p:txBody>
          <a:bodyPr wrap="square">
            <a:spAutoFit/>
          </a:bodyPr>
          <a:lstStyle/>
          <a:p>
            <a:pPr algn="ctr">
              <a:lnSpc>
                <a:spcPct val="90000"/>
              </a:lnSpc>
            </a:pPr>
            <a:r>
              <a:rPr lang="en-GB" sz="2400" dirty="0">
                <a:latin typeface="Bell MT" panose="02020503060305020303" pitchFamily="18" charset="0"/>
              </a:rPr>
              <a:t>Are European fundamental rights limited by international obligations stemming from international human rights?</a:t>
            </a:r>
          </a:p>
        </p:txBody>
      </p:sp>
      <p:sp>
        <p:nvSpPr>
          <p:cNvPr id="3" name="Rectangle 2">
            <a:extLst>
              <a:ext uri="{FF2B5EF4-FFF2-40B4-BE49-F238E27FC236}">
                <a16:creationId xmlns:a16="http://schemas.microsoft.com/office/drawing/2014/main" id="{825ECEB4-F3A5-4471-B1DD-5829363C99CD}"/>
              </a:ext>
            </a:extLst>
          </p:cNvPr>
          <p:cNvSpPr/>
          <p:nvPr/>
        </p:nvSpPr>
        <p:spPr>
          <a:xfrm>
            <a:off x="115189" y="5443720"/>
            <a:ext cx="12529392" cy="840166"/>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On Appeal however the position returned to that of </a:t>
            </a:r>
            <a:r>
              <a:rPr lang="en-GB" sz="2400" i="1" u="sng" dirty="0" err="1">
                <a:solidFill>
                  <a:schemeClr val="accent6">
                    <a:lumMod val="75000"/>
                  </a:schemeClr>
                </a:solidFill>
                <a:latin typeface="Bell MT" panose="02020503060305020303" pitchFamily="18" charset="0"/>
              </a:rPr>
              <a:t>Bosphorus</a:t>
            </a:r>
            <a:r>
              <a:rPr lang="en-GB" sz="2400" i="1" u="sng" dirty="0">
                <a:solidFill>
                  <a:schemeClr val="accent6">
                    <a:lumMod val="75000"/>
                  </a:schemeClr>
                </a:solidFill>
                <a:latin typeface="Bell MT" panose="02020503060305020303" pitchFamily="18" charset="0"/>
              </a:rPr>
              <a:t> [1996].</a:t>
            </a:r>
            <a:endParaRPr lang="en-GB" sz="2400" i="1" dirty="0">
              <a:latin typeface="Bell MT" panose="02020503060305020303" pitchFamily="18" charset="0"/>
            </a:endParaRP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All European legislation is limited by the respect for fundamental human rights. </a:t>
            </a:r>
          </a:p>
        </p:txBody>
      </p:sp>
      <p:sp>
        <p:nvSpPr>
          <p:cNvPr id="4" name="Footer Placeholder 3">
            <a:extLst>
              <a:ext uri="{FF2B5EF4-FFF2-40B4-BE49-F238E27FC236}">
                <a16:creationId xmlns:a16="http://schemas.microsoft.com/office/drawing/2014/main" id="{FB372B4B-C453-4AE8-BCF9-EC46D7B5F39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821" y="2564904"/>
            <a:ext cx="5261304" cy="5188146"/>
          </a:xfrm>
          <a:prstGeom prst="rect">
            <a:avLst/>
          </a:prstGeom>
        </p:spPr>
      </p:pic>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CHARTER OF FUNDAMENTAL RIGHTS</a:t>
            </a:r>
          </a:p>
        </p:txBody>
      </p:sp>
      <p:sp>
        <p:nvSpPr>
          <p:cNvPr id="3" name="TextBox 2">
            <a:extLst>
              <a:ext uri="{FF2B5EF4-FFF2-40B4-BE49-F238E27FC236}">
                <a16:creationId xmlns:a16="http://schemas.microsoft.com/office/drawing/2014/main" id="{A7FDEF85-803C-43F5-BD87-C3AF3B73D9F1}"/>
              </a:ext>
            </a:extLst>
          </p:cNvPr>
          <p:cNvSpPr txBox="1"/>
          <p:nvPr/>
        </p:nvSpPr>
        <p:spPr>
          <a:xfrm>
            <a:off x="371002" y="923314"/>
            <a:ext cx="11809312" cy="209281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Written bill of rights for the EU.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Charter aims to codify existing fundamental rights using various sources to do so. (The explanations clarify these sources)</a:t>
            </a:r>
          </a:p>
          <a:p>
            <a:pPr marL="342900" indent="-342900">
              <a:lnSpc>
                <a:spcPct val="90000"/>
              </a:lnSpc>
              <a:buFont typeface="Wingdings" panose="05000000000000000000" pitchFamily="2" charset="2"/>
              <a:buChar char="§"/>
            </a:pPr>
            <a:r>
              <a:rPr lang="en-GB" sz="2400" u="sng" dirty="0">
                <a:latin typeface="Bell MT" panose="02020503060305020303" pitchFamily="18" charset="0"/>
              </a:rPr>
              <a:t>Six classes </a:t>
            </a:r>
            <a:r>
              <a:rPr lang="en-GB" sz="2400" dirty="0">
                <a:latin typeface="Bell MT" panose="02020503060305020303" pitchFamily="18" charset="0"/>
              </a:rPr>
              <a:t>of human rights protected by the Charter: </a:t>
            </a:r>
            <a:r>
              <a:rPr lang="en-GB" sz="2400" dirty="0" err="1">
                <a:latin typeface="Bell MT" panose="02020503060305020303" pitchFamily="18" charset="0"/>
              </a:rPr>
              <a:t>i</a:t>
            </a:r>
            <a:r>
              <a:rPr lang="en-GB" sz="2400" dirty="0">
                <a:latin typeface="Bell MT" panose="02020503060305020303" pitchFamily="18" charset="0"/>
              </a:rPr>
              <a:t>. dignity , ii. freedoms, iii. equality, iv. solidarity, v. citizens’ rights, and vi. justice.</a:t>
            </a:r>
          </a:p>
          <a:p>
            <a:pPr>
              <a:lnSpc>
                <a:spcPct val="90000"/>
              </a:lnSpc>
            </a:pPr>
            <a:endParaRPr lang="en-GB" sz="2400" dirty="0">
              <a:latin typeface="Bell MT" panose="02020503060305020303" pitchFamily="18" charset="0"/>
            </a:endParaRPr>
          </a:p>
        </p:txBody>
      </p:sp>
      <p:pic>
        <p:nvPicPr>
          <p:cNvPr id="4" name="Picture 3">
            <a:extLst>
              <a:ext uri="{FF2B5EF4-FFF2-40B4-BE49-F238E27FC236}">
                <a16:creationId xmlns:a16="http://schemas.microsoft.com/office/drawing/2014/main" id="{43D50507-574E-4CED-96A6-7FB55D5BB2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002" y="2738984"/>
            <a:ext cx="4023496" cy="3394578"/>
          </a:xfrm>
          <a:prstGeom prst="rect">
            <a:avLst/>
          </a:prstGeom>
        </p:spPr>
      </p:pic>
      <p:sp>
        <p:nvSpPr>
          <p:cNvPr id="6" name="Footer Placeholder 5">
            <a:extLst>
              <a:ext uri="{FF2B5EF4-FFF2-40B4-BE49-F238E27FC236}">
                <a16:creationId xmlns:a16="http://schemas.microsoft.com/office/drawing/2014/main" id="{7F19F0F9-52D5-4A85-B63E-CD731FB3A987}"/>
              </a:ext>
            </a:extLst>
          </p:cNvPr>
          <p:cNvSpPr>
            <a:spLocks noGrp="1"/>
          </p:cNvSpPr>
          <p:nvPr>
            <p:ph type="ftr" sz="quarter" idx="11"/>
          </p:nvPr>
        </p:nvSpPr>
        <p:spPr/>
        <p:txBody>
          <a:bodyPr/>
          <a:lstStyle/>
          <a:p>
            <a:r>
              <a:rPr lang="en-GB"/>
              <a:t>SCHUTZE.EU</a:t>
            </a:r>
          </a:p>
        </p:txBody>
      </p:sp>
      <p:sp>
        <p:nvSpPr>
          <p:cNvPr id="7" name="Rectangle 6">
            <a:extLst>
              <a:ext uri="{FF2B5EF4-FFF2-40B4-BE49-F238E27FC236}">
                <a16:creationId xmlns:a16="http://schemas.microsoft.com/office/drawing/2014/main" id="{DECFC9CC-3ACF-42D5-A57E-4DF1EBB77C3D}"/>
              </a:ext>
            </a:extLst>
          </p:cNvPr>
          <p:cNvSpPr/>
          <p:nvPr/>
        </p:nvSpPr>
        <p:spPr>
          <a:xfrm>
            <a:off x="4438228" y="2636912"/>
            <a:ext cx="7625530" cy="4082400"/>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Classic liberal rights </a:t>
            </a:r>
            <a:r>
              <a:rPr lang="en-GB" sz="2400" dirty="0">
                <a:latin typeface="Bell MT" panose="02020503060305020303" pitchFamily="18" charset="0"/>
                <a:sym typeface="Wingdings" panose="05000000000000000000" pitchFamily="2" charset="2"/>
              </a:rPr>
              <a:t> </a:t>
            </a:r>
            <a:r>
              <a:rPr lang="en-GB" sz="2400" dirty="0">
                <a:latin typeface="Bell MT" panose="02020503060305020303" pitchFamily="18" charset="0"/>
              </a:rPr>
              <a:t>Title I-III &amp; Title VI</a:t>
            </a:r>
          </a:p>
          <a:p>
            <a:pPr marL="342900" indent="-342900">
              <a:lnSpc>
                <a:spcPct val="90000"/>
              </a:lnSpc>
              <a:buFont typeface="Wingdings" panose="05000000000000000000" pitchFamily="2" charset="2"/>
              <a:buChar char="§"/>
            </a:pPr>
            <a:r>
              <a:rPr lang="en-GB" sz="2400" dirty="0">
                <a:latin typeface="Bell MT" panose="02020503060305020303" pitchFamily="18" charset="0"/>
              </a:rPr>
              <a:t>Rights of workers, family and healthcare </a:t>
            </a:r>
            <a:r>
              <a:rPr lang="en-GB" sz="2400" dirty="0">
                <a:latin typeface="Bell MT" panose="02020503060305020303" pitchFamily="18" charset="0"/>
                <a:sym typeface="Wingdings" panose="05000000000000000000" pitchFamily="2" charset="2"/>
              </a:rPr>
              <a:t></a:t>
            </a:r>
            <a:r>
              <a:rPr lang="en-GB" sz="2400" dirty="0">
                <a:latin typeface="Bell MT" panose="02020503060305020303" pitchFamily="18" charset="0"/>
              </a:rPr>
              <a:t> Title IV</a:t>
            </a:r>
          </a:p>
          <a:p>
            <a:pPr marL="342900" indent="-342900">
              <a:lnSpc>
                <a:spcPct val="90000"/>
              </a:lnSpc>
              <a:buFont typeface="Wingdings" panose="05000000000000000000" pitchFamily="2" charset="2"/>
              <a:buChar char="§"/>
            </a:pPr>
            <a:r>
              <a:rPr lang="en-GB" sz="2400" dirty="0">
                <a:latin typeface="Bell MT" panose="02020503060305020303" pitchFamily="18" charset="0"/>
              </a:rPr>
              <a:t>Citizens rights </a:t>
            </a:r>
            <a:r>
              <a:rPr lang="en-GB" sz="2400" dirty="0">
                <a:latin typeface="Bell MT" panose="02020503060305020303" pitchFamily="18" charset="0"/>
                <a:sym typeface="Wingdings" panose="05000000000000000000" pitchFamily="2" charset="2"/>
              </a:rPr>
              <a:t></a:t>
            </a:r>
            <a:r>
              <a:rPr lang="en-GB" sz="2400" dirty="0">
                <a:latin typeface="Bell MT" panose="02020503060305020303" pitchFamily="18" charset="0"/>
              </a:rPr>
              <a:t> Title V</a:t>
            </a:r>
          </a:p>
          <a:p>
            <a:pPr marL="342900" indent="-342900">
              <a:lnSpc>
                <a:spcPct val="90000"/>
              </a:lnSpc>
              <a:buFont typeface="Wingdings" panose="05000000000000000000" pitchFamily="2" charset="2"/>
              <a:buChar char="§"/>
            </a:pPr>
            <a:r>
              <a:rPr lang="en-GB" sz="2400" dirty="0">
                <a:latin typeface="Bell MT" panose="02020503060305020303" pitchFamily="18" charset="0"/>
              </a:rPr>
              <a:t>General principles on interpretation and application </a:t>
            </a:r>
            <a:r>
              <a:rPr lang="en-GB" sz="2400" dirty="0">
                <a:latin typeface="Bell MT" panose="02020503060305020303" pitchFamily="18" charset="0"/>
                <a:sym typeface="Wingdings" panose="05000000000000000000" pitchFamily="2" charset="2"/>
              </a:rPr>
              <a:t></a:t>
            </a:r>
            <a:r>
              <a:rPr lang="en-GB" sz="2400" dirty="0">
                <a:latin typeface="Bell MT" panose="02020503060305020303" pitchFamily="18" charset="0"/>
              </a:rPr>
              <a:t> Title VII</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charter draws a distinction between </a:t>
            </a:r>
            <a:r>
              <a:rPr lang="en-GB" sz="2400" u="sng" dirty="0">
                <a:latin typeface="Bell MT" panose="02020503060305020303" pitchFamily="18" charset="0"/>
              </a:rPr>
              <a:t>hard rights and soft principles:</a:t>
            </a:r>
          </a:p>
          <a:p>
            <a:pPr marL="800100" lvl="1" indent="-342900">
              <a:lnSpc>
                <a:spcPct val="90000"/>
              </a:lnSpc>
              <a:buFont typeface="Courier New" panose="02070309020205020404" pitchFamily="49" charset="0"/>
              <a:buChar char="o"/>
            </a:pPr>
            <a:r>
              <a:rPr lang="en-GB" sz="2400" dirty="0">
                <a:latin typeface="Bell MT" panose="02020503060305020303" pitchFamily="18" charset="0"/>
              </a:rPr>
              <a:t>Hard rights have direct effect and can be invoked before a court, whereas a soft principle is not a right but an objective guideline that needs to be observed. (Article 51(1) of the Charter)</a:t>
            </a:r>
          </a:p>
          <a:p>
            <a:pPr marL="800100" lvl="1" indent="-342900">
              <a:lnSpc>
                <a:spcPct val="90000"/>
              </a:lnSpc>
              <a:buFont typeface="Courier New" panose="02070309020205020404" pitchFamily="49" charset="0"/>
              <a:buChar char="o"/>
            </a:pPr>
            <a:r>
              <a:rPr lang="en-GB" sz="2400" dirty="0">
                <a:latin typeface="Bell MT" panose="02020503060305020303" pitchFamily="18" charset="0"/>
              </a:rPr>
              <a:t>Rights are derived from principles.</a:t>
            </a:r>
            <a:endParaRPr lang="en-GB" sz="2400" dirty="0"/>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72271"/>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LIMITS ON THE CHARTER</a:t>
            </a:r>
          </a:p>
        </p:txBody>
      </p:sp>
      <p:sp>
        <p:nvSpPr>
          <p:cNvPr id="2" name="TextBox 1">
            <a:extLst>
              <a:ext uri="{FF2B5EF4-FFF2-40B4-BE49-F238E27FC236}">
                <a16:creationId xmlns:a16="http://schemas.microsoft.com/office/drawing/2014/main" id="{0213CCD0-C1A0-45D4-98A8-685777C1E0D0}"/>
              </a:ext>
            </a:extLst>
          </p:cNvPr>
          <p:cNvSpPr txBox="1"/>
          <p:nvPr/>
        </p:nvSpPr>
        <p:spPr>
          <a:xfrm>
            <a:off x="0" y="880930"/>
            <a:ext cx="12188826" cy="430567"/>
          </a:xfrm>
          <a:prstGeom prst="rect">
            <a:avLst/>
          </a:prstGeom>
          <a:noFill/>
        </p:spPr>
        <p:txBody>
          <a:bodyPr wrap="square" rtlCol="0">
            <a:spAutoFit/>
          </a:bodyPr>
          <a:lstStyle/>
          <a:p>
            <a:pPr algn="ctr">
              <a:lnSpc>
                <a:spcPct val="90000"/>
              </a:lnSpc>
            </a:pPr>
            <a:r>
              <a:rPr lang="en-GB" sz="2400" i="1" u="sng" dirty="0">
                <a:solidFill>
                  <a:schemeClr val="accent1">
                    <a:lumMod val="75000"/>
                  </a:schemeClr>
                </a:solidFill>
                <a:latin typeface="Bell MT" panose="02020503060305020303" pitchFamily="18" charset="0"/>
              </a:rPr>
              <a:t>Article 52 of the Charter </a:t>
            </a:r>
            <a:r>
              <a:rPr lang="en-GB" sz="2400" dirty="0">
                <a:latin typeface="Bell MT" panose="02020503060305020303" pitchFamily="18" charset="0"/>
              </a:rPr>
              <a:t>establishes general rules for limitations to all Fundamental Rights: </a:t>
            </a:r>
          </a:p>
        </p:txBody>
      </p:sp>
      <p:graphicFrame>
        <p:nvGraphicFramePr>
          <p:cNvPr id="5" name="Diagram 4">
            <a:extLst>
              <a:ext uri="{FF2B5EF4-FFF2-40B4-BE49-F238E27FC236}">
                <a16:creationId xmlns:a16="http://schemas.microsoft.com/office/drawing/2014/main" id="{29513F74-7EB6-448E-AB1C-BC3C595A785A}"/>
              </a:ext>
            </a:extLst>
          </p:cNvPr>
          <p:cNvGraphicFramePr/>
          <p:nvPr>
            <p:extLst>
              <p:ext uri="{D42A27DB-BD31-4B8C-83A1-F6EECF244321}">
                <p14:modId xmlns:p14="http://schemas.microsoft.com/office/powerpoint/2010/main" val="2724899590"/>
              </p:ext>
            </p:extLst>
          </p:nvPr>
        </p:nvGraphicFramePr>
        <p:xfrm>
          <a:off x="5313345" y="1268760"/>
          <a:ext cx="7333795" cy="527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197D170F-86C1-44AB-8FD7-8B3C8FBB750A}"/>
              </a:ext>
            </a:extLst>
          </p:cNvPr>
          <p:cNvSpPr>
            <a:spLocks noGrp="1"/>
          </p:cNvSpPr>
          <p:nvPr>
            <p:ph type="ftr" sz="quarter" idx="11"/>
          </p:nvPr>
        </p:nvSpPr>
        <p:spPr/>
        <p:txBody>
          <a:bodyPr/>
          <a:lstStyle/>
          <a:p>
            <a:r>
              <a:rPr lang="en-GB"/>
              <a:t>SCHUTZE.EU</a:t>
            </a:r>
          </a:p>
        </p:txBody>
      </p:sp>
      <p:sp>
        <p:nvSpPr>
          <p:cNvPr id="8" name="Rectangle 7">
            <a:extLst>
              <a:ext uri="{FF2B5EF4-FFF2-40B4-BE49-F238E27FC236}">
                <a16:creationId xmlns:a16="http://schemas.microsoft.com/office/drawing/2014/main" id="{48810711-39BC-4C70-B6F2-88C93C3E2C4E}"/>
              </a:ext>
            </a:extLst>
          </p:cNvPr>
          <p:cNvSpPr/>
          <p:nvPr/>
        </p:nvSpPr>
        <p:spPr>
          <a:xfrm>
            <a:off x="261764" y="1311497"/>
            <a:ext cx="6480720" cy="4752007"/>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Any limitation of fundamental rights must be provided for by law. (prohibits human rights violations as a result of individual acts based on autonomous executive powers. </a:t>
            </a:r>
            <a:r>
              <a:rPr lang="en-GB" sz="2400" i="1" u="sng" dirty="0">
                <a:solidFill>
                  <a:schemeClr val="accent6">
                    <a:lumMod val="75000"/>
                  </a:schemeClr>
                </a:solidFill>
                <a:latin typeface="Bell MT" panose="02020503060305020303" pitchFamily="18" charset="0"/>
              </a:rPr>
              <a:t>Knauf Gips [2010])</a:t>
            </a:r>
          </a:p>
          <a:p>
            <a:pPr marL="342900" indent="-342900">
              <a:lnSpc>
                <a:spcPct val="90000"/>
              </a:lnSpc>
              <a:buFont typeface="Wingdings" panose="05000000000000000000" pitchFamily="2" charset="2"/>
              <a:buChar char="§"/>
            </a:pPr>
            <a:r>
              <a:rPr lang="en-GB" sz="2400" dirty="0">
                <a:latin typeface="Bell MT" panose="02020503060305020303" pitchFamily="18" charset="0"/>
              </a:rPr>
              <a:t>Material reading on this provision provides that the requirement for each limitation being provided for by law </a:t>
            </a:r>
            <a:r>
              <a:rPr lang="en-GB" sz="2400" u="sng" dirty="0">
                <a:latin typeface="Bell MT" panose="02020503060305020303" pitchFamily="18" charset="0"/>
              </a:rPr>
              <a:t>doesn’t require direct democratic legislation</a:t>
            </a:r>
            <a:r>
              <a:rPr lang="en-GB" sz="2400" dirty="0">
                <a:latin typeface="Bell MT" panose="02020503060305020303" pitchFamily="18" charset="0"/>
              </a:rPr>
              <a:t> but insists on the liberal demand that all interferences are rooted in a </a:t>
            </a:r>
            <a:r>
              <a:rPr lang="en-GB" sz="2400" u="sng" dirty="0">
                <a:latin typeface="Bell MT" panose="02020503060305020303" pitchFamily="18" charset="0"/>
              </a:rPr>
              <a:t>generally applicable norm.</a:t>
            </a:r>
            <a:r>
              <a:rPr lang="en-GB" sz="2400" dirty="0">
                <a:latin typeface="Bell MT" panose="02020503060305020303" pitchFamily="18" charset="0"/>
              </a:rPr>
              <a:t> </a:t>
            </a:r>
            <a:r>
              <a:rPr lang="en-GB" sz="2400" i="1"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Schecke</a:t>
            </a:r>
            <a:r>
              <a:rPr lang="en-GB" sz="2400" i="1" u="sng" dirty="0">
                <a:solidFill>
                  <a:schemeClr val="accent6">
                    <a:lumMod val="75000"/>
                  </a:schemeClr>
                </a:solidFill>
                <a:latin typeface="Bell MT" panose="02020503060305020303" pitchFamily="18" charset="0"/>
              </a:rPr>
              <a:t> &amp; Eifert [2010])</a:t>
            </a:r>
          </a:p>
          <a:p>
            <a:pPr marL="342900" indent="-342900">
              <a:lnSpc>
                <a:spcPct val="90000"/>
              </a:lnSpc>
              <a:buFont typeface="Wingdings" panose="05000000000000000000" pitchFamily="2" charset="2"/>
              <a:buChar char="§"/>
            </a:pPr>
            <a:r>
              <a:rPr lang="en-GB" sz="2400" dirty="0">
                <a:latin typeface="Bell MT" panose="02020503060305020303" pitchFamily="18" charset="0"/>
              </a:rPr>
              <a:t>Proportionality principle &amp; the Essential Core doctrine are also generally applicable. </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1791</Words>
  <Application>Microsoft Office PowerPoint</Application>
  <PresentationFormat>Custom</PresentationFormat>
  <Paragraphs>133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Bell MT</vt:lpstr>
      <vt:lpstr>Century Gothic</vt:lpstr>
      <vt:lpstr>Courier New</vt:lpstr>
      <vt:lpstr>Wingdings</vt:lpstr>
      <vt:lpstr>Continental Europe 16x9</vt:lpstr>
      <vt:lpstr>The EUROPEAN UNION</vt:lpstr>
      <vt:lpstr>In This Section… </vt:lpstr>
      <vt:lpstr>PowerPoint Presentation</vt:lpstr>
      <vt:lpstr>PowerPoint Presentation</vt:lpstr>
      <vt:lpstr>THE EUROPEAN STANDARD</vt:lpstr>
      <vt:lpstr>limitations</vt:lpstr>
      <vt:lpstr>UNITED NATIONS LAW; AN EXTERNAL LIMIT</vt:lpstr>
      <vt:lpstr>PowerPoint Presentation</vt:lpstr>
      <vt:lpstr>PowerPoint Presentation</vt:lpstr>
      <vt:lpstr>PowerPoint Presentation</vt:lpstr>
      <vt:lpstr>PowerPoint Presentation</vt:lpstr>
      <vt:lpstr>PowerPoint Presentation</vt:lpstr>
      <vt:lpstr>PowerPoint Presentation</vt:lpstr>
      <vt:lpstr>Special rules for Poland &amp; the uk</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2018-09-10T09:16:37Z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