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56" r:id="rId3"/>
    <p:sldId id="273" r:id="rId4"/>
    <p:sldId id="279" r:id="rId5"/>
    <p:sldId id="267" r:id="rId6"/>
    <p:sldId id="282" r:id="rId7"/>
    <p:sldId id="287" r:id="rId8"/>
    <p:sldId id="288" r:id="rId9"/>
    <p:sldId id="289" r:id="rId10"/>
    <p:sldId id="290" r:id="rId11"/>
    <p:sldId id="265" r:id="rId12"/>
    <p:sldId id="280" r:id="rId13"/>
    <p:sldId id="291" r:id="rId14"/>
    <p:sldId id="274" r:id="rId15"/>
    <p:sldId id="292" r:id="rId16"/>
    <p:sldId id="263" r:id="rId17"/>
    <p:sldId id="296" r:id="rId18"/>
    <p:sldId id="293" r:id="rId19"/>
    <p:sldId id="294" r:id="rId20"/>
    <p:sldId id="295"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9" d="100"/>
          <a:sy n="69" d="100"/>
        </p:scale>
        <p:origin x="564" y="4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
        <p:nvSpPr>
          <p:cNvPr id="5" name="Date Placeholder 4">
            <a:extLst>
              <a:ext uri="{FF2B5EF4-FFF2-40B4-BE49-F238E27FC236}">
                <a16:creationId xmlns:a16="http://schemas.microsoft.com/office/drawing/2014/main" id="{3EB79BD3-4B63-4746-BFA0-DE4BE925687B}"/>
              </a:ext>
            </a:extLst>
          </p:cNvPr>
          <p:cNvSpPr>
            <a:spLocks noGrp="1"/>
          </p:cNvSpPr>
          <p:nvPr>
            <p:ph type="dt" idx="1"/>
          </p:nvPr>
        </p:nvSpPr>
        <p:spPr/>
        <p:txBody>
          <a:bodyPr/>
          <a:lstStyle/>
          <a:p>
            <a:endParaRPr lang="en-GB"/>
          </a:p>
        </p:txBody>
      </p:sp>
      <p:sp>
        <p:nvSpPr>
          <p:cNvPr id="6" name="Footer Placeholder 5">
            <a:extLst>
              <a:ext uri="{FF2B5EF4-FFF2-40B4-BE49-F238E27FC236}">
                <a16:creationId xmlns:a16="http://schemas.microsoft.com/office/drawing/2014/main" id="{3D4B8A15-7F5B-42E3-B913-40AF19E590D4}"/>
              </a:ext>
            </a:extLst>
          </p:cNvPr>
          <p:cNvSpPr>
            <a:spLocks noGrp="1"/>
          </p:cNvSpPr>
          <p:nvPr>
            <p:ph type="ftr" sz="quarter" idx="4"/>
          </p:nvPr>
        </p:nvSpPr>
        <p:spPr/>
        <p:txBody>
          <a:bodyPr/>
          <a:lstStyle/>
          <a:p>
            <a:r>
              <a:rPr lang="en-GB"/>
              <a:t>SCHUTZE.EU</a:t>
            </a:r>
          </a:p>
        </p:txBody>
      </p:sp>
    </p:spTree>
    <p:extLst>
      <p:ext uri="{BB962C8B-B14F-4D97-AF65-F5344CB8AC3E}">
        <p14:creationId xmlns:p14="http://schemas.microsoft.com/office/powerpoint/2010/main" val="151602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10</a:t>
            </a:fld>
            <a:endParaRPr lang="en-US"/>
          </a:p>
        </p:txBody>
      </p:sp>
      <p:sp>
        <p:nvSpPr>
          <p:cNvPr id="5" name="Date Placeholder 4">
            <a:extLst>
              <a:ext uri="{FF2B5EF4-FFF2-40B4-BE49-F238E27FC236}">
                <a16:creationId xmlns:a16="http://schemas.microsoft.com/office/drawing/2014/main" id="{53C00B7A-640D-4F44-BEEC-CBEB9535F27C}"/>
              </a:ext>
            </a:extLst>
          </p:cNvPr>
          <p:cNvSpPr>
            <a:spLocks noGrp="1"/>
          </p:cNvSpPr>
          <p:nvPr>
            <p:ph type="dt" idx="1"/>
          </p:nvPr>
        </p:nvSpPr>
        <p:spPr/>
        <p:txBody>
          <a:bodyPr/>
          <a:lstStyle/>
          <a:p>
            <a:endParaRPr lang="en-GB"/>
          </a:p>
        </p:txBody>
      </p:sp>
      <p:sp>
        <p:nvSpPr>
          <p:cNvPr id="6" name="Footer Placeholder 5">
            <a:extLst>
              <a:ext uri="{FF2B5EF4-FFF2-40B4-BE49-F238E27FC236}">
                <a16:creationId xmlns:a16="http://schemas.microsoft.com/office/drawing/2014/main" id="{2101AE54-8D3F-4CA5-B7EE-B444CD8D366F}"/>
              </a:ext>
            </a:extLst>
          </p:cNvPr>
          <p:cNvSpPr>
            <a:spLocks noGrp="1"/>
          </p:cNvSpPr>
          <p:nvPr>
            <p:ph type="ftr" sz="quarter" idx="4"/>
          </p:nvPr>
        </p:nvSpPr>
        <p:spPr/>
        <p:txBody>
          <a:bodyPr/>
          <a:lstStyle/>
          <a:p>
            <a:r>
              <a:rPr lang="en-GB"/>
              <a:t>SCHUTZE.EU</a:t>
            </a:r>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9/11/2018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9/11/2018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9/11/2018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9/11/2018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9/11/2018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9/11/2018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9/11/2018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9/11/2018</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European_External_Action_Service"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solidFill>
                  <a:schemeClr val="tx2"/>
                </a:solidFill>
                <a:latin typeface="Bell MT" panose="02020503060305020303" pitchFamily="18" charset="0"/>
              </a:rPr>
              <a:t>The EUROPEAN UNION</a:t>
            </a:r>
          </a:p>
        </p:txBody>
      </p:sp>
      <p:sp>
        <p:nvSpPr>
          <p:cNvPr id="3" name="Subtitle 2"/>
          <p:cNvSpPr>
            <a:spLocks noGrp="1"/>
          </p:cNvSpPr>
          <p:nvPr>
            <p:ph type="subTitle" idx="1"/>
          </p:nvPr>
        </p:nvSpPr>
        <p:spPr>
          <a:xfrm>
            <a:off x="1269876" y="4869160"/>
            <a:ext cx="7848600" cy="1143000"/>
          </a:xfrm>
        </p:spPr>
        <p:txBody>
          <a:bodyPr>
            <a:normAutofit/>
          </a:bodyPr>
          <a:lstStyle/>
          <a:p>
            <a:r>
              <a:rPr lang="en-US" sz="2400" b="1" dirty="0">
                <a:solidFill>
                  <a:schemeClr val="tx2"/>
                </a:solidFill>
                <a:latin typeface="Bell MT" panose="02020503060305020303" pitchFamily="18" charset="0"/>
              </a:rPr>
              <a:t>Free Movement of Services &amp; Free Movement of Capital</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145232"/>
            <a:ext cx="12188825" cy="691480"/>
          </a:xfrm>
        </p:spPr>
        <p:txBody>
          <a:bodyPr/>
          <a:lstStyle/>
          <a:p>
            <a:pPr algn="ctr"/>
            <a:r>
              <a:rPr lang="en-US" u="sng" dirty="0">
                <a:solidFill>
                  <a:schemeClr val="tx2"/>
                </a:solidFill>
                <a:latin typeface="Bell MT" panose="02020503060305020303" pitchFamily="18" charset="0"/>
              </a:rPr>
              <a:t>DIRECT EFFECT OF ARTICLE 63</a:t>
            </a:r>
          </a:p>
        </p:txBody>
      </p:sp>
      <p:sp>
        <p:nvSpPr>
          <p:cNvPr id="8" name="TextBox 7">
            <a:extLst>
              <a:ext uri="{FF2B5EF4-FFF2-40B4-BE49-F238E27FC236}">
                <a16:creationId xmlns:a16="http://schemas.microsoft.com/office/drawing/2014/main" id="{B7E1B17F-890A-49F8-88C0-69D0886989A3}"/>
              </a:ext>
            </a:extLst>
          </p:cNvPr>
          <p:cNvSpPr txBox="1"/>
          <p:nvPr/>
        </p:nvSpPr>
        <p:spPr>
          <a:xfrm>
            <a:off x="405780" y="880120"/>
            <a:ext cx="5328592" cy="5579989"/>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63 </a:t>
            </a:r>
            <a:r>
              <a:rPr lang="en-GB" sz="2200" dirty="0">
                <a:solidFill>
                  <a:schemeClr val="tx2">
                    <a:lumMod val="75000"/>
                    <a:lumOff val="25000"/>
                  </a:schemeClr>
                </a:solidFill>
                <a:latin typeface="Bell MT" panose="02020503060305020303" pitchFamily="18" charset="0"/>
              </a:rPr>
              <a:t>has direct effect, what was debated was whether it applied  to situations involving third countries as the Directive only applied intra-state.</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 extension of </a:t>
            </a:r>
            <a:r>
              <a:rPr lang="en-GB" sz="2200" u="sng" dirty="0">
                <a:solidFill>
                  <a:schemeClr val="accent1">
                    <a:lumMod val="75000"/>
                  </a:schemeClr>
                </a:solidFill>
                <a:latin typeface="Bell MT" panose="02020503060305020303" pitchFamily="18" charset="0"/>
              </a:rPr>
              <a:t>Article 63 </a:t>
            </a:r>
            <a:r>
              <a:rPr lang="en-GB" sz="2200" dirty="0">
                <a:solidFill>
                  <a:schemeClr val="tx2">
                    <a:lumMod val="75000"/>
                    <a:lumOff val="25000"/>
                  </a:schemeClr>
                </a:solidFill>
                <a:latin typeface="Bell MT" panose="02020503060305020303" pitchFamily="18" charset="0"/>
              </a:rPr>
              <a:t>is conditional by </a:t>
            </a:r>
            <a:r>
              <a:rPr lang="en-GB" sz="2200" u="sng" dirty="0">
                <a:solidFill>
                  <a:schemeClr val="accent1">
                    <a:lumMod val="75000"/>
                  </a:schemeClr>
                </a:solidFill>
                <a:latin typeface="Bell MT" panose="02020503060305020303" pitchFamily="18" charset="0"/>
              </a:rPr>
              <a:t>Article 64 </a:t>
            </a:r>
            <a:r>
              <a:rPr lang="en-GB" sz="2200" dirty="0">
                <a:solidFill>
                  <a:schemeClr val="tx2">
                    <a:lumMod val="75000"/>
                    <a:lumOff val="25000"/>
                  </a:schemeClr>
                </a:solidFill>
                <a:latin typeface="Bell MT" panose="02020503060305020303" pitchFamily="18" charset="0"/>
              </a:rPr>
              <a:t>as it leaves the degree of capital liberalisation via 3</a:t>
            </a:r>
            <a:r>
              <a:rPr lang="en-GB" sz="2200" baseline="30000" dirty="0">
                <a:solidFill>
                  <a:schemeClr val="tx2">
                    <a:lumMod val="75000"/>
                    <a:lumOff val="25000"/>
                  </a:schemeClr>
                </a:solidFill>
                <a:latin typeface="Bell MT" panose="02020503060305020303" pitchFamily="18" charset="0"/>
              </a:rPr>
              <a:t>rd</a:t>
            </a:r>
            <a:r>
              <a:rPr lang="en-GB" sz="2200" dirty="0">
                <a:solidFill>
                  <a:schemeClr val="tx2">
                    <a:lumMod val="75000"/>
                    <a:lumOff val="25000"/>
                  </a:schemeClr>
                </a:solidFill>
                <a:latin typeface="Bell MT" panose="02020503060305020303" pitchFamily="18" charset="0"/>
              </a:rPr>
              <a:t> countries to the Union Legislature.</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This qualification is complemented by </a:t>
            </a:r>
            <a:r>
              <a:rPr lang="en-GB" sz="2200" u="sng" dirty="0">
                <a:solidFill>
                  <a:schemeClr val="accent1">
                    <a:lumMod val="75000"/>
                  </a:schemeClr>
                </a:solidFill>
                <a:latin typeface="Bell MT" panose="02020503060305020303" pitchFamily="18" charset="0"/>
              </a:rPr>
              <a:t>Article 64(2) </a:t>
            </a:r>
            <a:r>
              <a:rPr lang="en-GB" sz="2200" dirty="0">
                <a:solidFill>
                  <a:schemeClr val="tx2">
                    <a:lumMod val="75000"/>
                    <a:lumOff val="25000"/>
                  </a:schemeClr>
                </a:solidFill>
                <a:latin typeface="Bell MT" panose="02020503060305020303" pitchFamily="18" charset="0"/>
              </a:rPr>
              <a:t>in regards to backwards measures as well. </a:t>
            </a:r>
          </a:p>
          <a:p>
            <a:pPr marL="342900" indent="-342900">
              <a:lnSpc>
                <a:spcPct val="90000"/>
              </a:lnSpc>
              <a:spcAft>
                <a:spcPts val="600"/>
              </a:spcAft>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Sanz de Lera [1995]</a:t>
            </a:r>
            <a:r>
              <a:rPr lang="en-GB" sz="2200" u="sng" dirty="0">
                <a:solidFill>
                  <a:schemeClr val="accent6">
                    <a:lumMod val="75000"/>
                  </a:schemeClr>
                </a:solidFill>
                <a:latin typeface="Bell MT" panose="02020503060305020303" pitchFamily="18" charset="0"/>
              </a:rPr>
              <a:t> </a:t>
            </a:r>
            <a:r>
              <a:rPr lang="en-GB" sz="2200" dirty="0">
                <a:solidFill>
                  <a:schemeClr val="tx2">
                    <a:lumMod val="75000"/>
                    <a:lumOff val="25000"/>
                  </a:schemeClr>
                </a:solidFill>
                <a:latin typeface="Bell MT" panose="02020503060305020303" pitchFamily="18" charset="0"/>
              </a:rPr>
              <a:t>found the extended application of </a:t>
            </a:r>
            <a:r>
              <a:rPr lang="en-GB" sz="2200" u="sng" dirty="0">
                <a:solidFill>
                  <a:schemeClr val="accent1">
                    <a:lumMod val="75000"/>
                  </a:schemeClr>
                </a:solidFill>
                <a:latin typeface="Bell MT" panose="02020503060305020303" pitchFamily="18" charset="0"/>
              </a:rPr>
              <a:t>Article 63 </a:t>
            </a:r>
            <a:r>
              <a:rPr lang="en-GB" sz="2200" dirty="0">
                <a:solidFill>
                  <a:schemeClr val="tx2">
                    <a:lumMod val="75000"/>
                    <a:lumOff val="25000"/>
                  </a:schemeClr>
                </a:solidFill>
                <a:latin typeface="Bell MT" panose="02020503060305020303" pitchFamily="18" charset="0"/>
              </a:rPr>
              <a:t>did have direct effect &amp; that the entire provision conferred directly enforceable rights on to individuals. </a:t>
            </a:r>
          </a:p>
          <a:p>
            <a:pPr marL="342900" indent="-342900">
              <a:lnSpc>
                <a:spcPct val="90000"/>
              </a:lnSpc>
              <a:spcAft>
                <a:spcPts val="600"/>
              </a:spcAft>
              <a:buFont typeface="Wingdings" panose="05000000000000000000" pitchFamily="2" charset="2"/>
              <a:buChar char="§"/>
            </a:pPr>
            <a:endParaRPr lang="en-GB" sz="2200" dirty="0">
              <a:solidFill>
                <a:schemeClr val="tx2">
                  <a:lumMod val="75000"/>
                  <a:lumOff val="25000"/>
                </a:schemeClr>
              </a:solidFill>
            </a:endParaRPr>
          </a:p>
        </p:txBody>
      </p:sp>
      <p:pic>
        <p:nvPicPr>
          <p:cNvPr id="2" name="Picture 1">
            <a:extLst>
              <a:ext uri="{FF2B5EF4-FFF2-40B4-BE49-F238E27FC236}">
                <a16:creationId xmlns:a16="http://schemas.microsoft.com/office/drawing/2014/main" id="{6513268B-C388-4C41-BC2B-7DE8100B1E1B}"/>
              </a:ext>
            </a:extLst>
          </p:cNvPr>
          <p:cNvPicPr>
            <a:picLocks noChangeAspect="1"/>
          </p:cNvPicPr>
          <p:nvPr/>
        </p:nvPicPr>
        <p:blipFill>
          <a:blip r:embed="rId3"/>
          <a:stretch>
            <a:fillRect/>
          </a:stretch>
        </p:blipFill>
        <p:spPr>
          <a:xfrm>
            <a:off x="5878388" y="1772816"/>
            <a:ext cx="5938071" cy="3888432"/>
          </a:xfrm>
          <a:prstGeom prst="rect">
            <a:avLst/>
          </a:prstGeom>
        </p:spPr>
      </p:pic>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1346"/>
            <a:ext cx="12188825"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CAPITAL RESTRICTIONS</a:t>
            </a:r>
          </a:p>
        </p:txBody>
      </p:sp>
      <p:sp>
        <p:nvSpPr>
          <p:cNvPr id="5" name="TextBox 4"/>
          <p:cNvSpPr txBox="1"/>
          <p:nvPr/>
        </p:nvSpPr>
        <p:spPr>
          <a:xfrm>
            <a:off x="465186" y="1176254"/>
            <a:ext cx="5629225" cy="1316642"/>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63 </a:t>
            </a:r>
            <a:r>
              <a:rPr lang="en-GB" sz="2200" dirty="0">
                <a:solidFill>
                  <a:schemeClr val="tx2">
                    <a:lumMod val="75000"/>
                    <a:lumOff val="25000"/>
                  </a:schemeClr>
                </a:solidFill>
                <a:latin typeface="Bell MT" panose="02020503060305020303" pitchFamily="18" charset="0"/>
              </a:rPr>
              <a:t>prevents all restrictions.</a:t>
            </a:r>
          </a:p>
          <a:p>
            <a:pPr marL="342900" indent="-342900">
              <a:lnSpc>
                <a:spcPct val="90000"/>
              </a:lnSpc>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Restrictions prevented goes beyond national discrimination with the arguable exception of direct taxation. </a:t>
            </a:r>
          </a:p>
        </p:txBody>
      </p:sp>
      <p:sp>
        <p:nvSpPr>
          <p:cNvPr id="3" name="TextBox 2">
            <a:extLst>
              <a:ext uri="{FF2B5EF4-FFF2-40B4-BE49-F238E27FC236}">
                <a16:creationId xmlns:a16="http://schemas.microsoft.com/office/drawing/2014/main" id="{59309B3E-797D-49D7-8615-B1E0E7B71CF1}"/>
              </a:ext>
            </a:extLst>
          </p:cNvPr>
          <p:cNvSpPr txBox="1"/>
          <p:nvPr/>
        </p:nvSpPr>
        <p:spPr>
          <a:xfrm>
            <a:off x="6382444" y="1628800"/>
            <a:ext cx="5112568" cy="4358116"/>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Sandoz [1999] </a:t>
            </a:r>
            <a:r>
              <a:rPr lang="en-GB" sz="2200" dirty="0">
                <a:solidFill>
                  <a:schemeClr val="tx2">
                    <a:lumMod val="75000"/>
                    <a:lumOff val="25000"/>
                  </a:schemeClr>
                </a:solidFill>
                <a:latin typeface="Bell MT" panose="02020503060305020303" pitchFamily="18" charset="0"/>
              </a:rPr>
              <a:t>confirmed that </a:t>
            </a:r>
            <a:r>
              <a:rPr lang="en-GB" sz="2200" u="sng" dirty="0">
                <a:solidFill>
                  <a:schemeClr val="accent1">
                    <a:lumMod val="75000"/>
                  </a:schemeClr>
                </a:solidFill>
                <a:latin typeface="Bell MT" panose="02020503060305020303" pitchFamily="18" charset="0"/>
              </a:rPr>
              <a:t>Article 63 </a:t>
            </a:r>
            <a:r>
              <a:rPr lang="en-GB" sz="2200" dirty="0">
                <a:solidFill>
                  <a:schemeClr val="tx2">
                    <a:lumMod val="75000"/>
                    <a:lumOff val="25000"/>
                  </a:schemeClr>
                </a:solidFill>
                <a:latin typeface="Bell MT" panose="02020503060305020303" pitchFamily="18" charset="0"/>
              </a:rPr>
              <a:t>extended to non-discriminatory measures. </a:t>
            </a:r>
          </a:p>
          <a:p>
            <a:pPr marL="342900" indent="-342900">
              <a:lnSpc>
                <a:spcPct val="90000"/>
              </a:lnSpc>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This was confirmed later in the </a:t>
            </a:r>
            <a:r>
              <a:rPr lang="en-GB" sz="2200" i="1" u="sng" dirty="0">
                <a:solidFill>
                  <a:schemeClr val="accent6">
                    <a:lumMod val="75000"/>
                  </a:schemeClr>
                </a:solidFill>
                <a:latin typeface="Bell MT" panose="02020503060305020303" pitchFamily="18" charset="0"/>
              </a:rPr>
              <a:t>Golden Share cases [2002 – 2010] </a:t>
            </a:r>
            <a:r>
              <a:rPr lang="en-GB" sz="2200" dirty="0">
                <a:solidFill>
                  <a:schemeClr val="tx2">
                    <a:lumMod val="75000"/>
                    <a:lumOff val="25000"/>
                  </a:schemeClr>
                </a:solidFill>
                <a:latin typeface="Bell MT" panose="02020503060305020303" pitchFamily="18" charset="0"/>
              </a:rPr>
              <a:t>when States privatised many nationalised companies but wanted to keep a degree of control so restricted sale of shares/issued golden shares.</a:t>
            </a:r>
          </a:p>
          <a:p>
            <a:pPr marL="342900" indent="-342900">
              <a:lnSpc>
                <a:spcPct val="90000"/>
              </a:lnSpc>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 implication of these cases are still to be seen but they strongly suggest that such actions would constitute a breach of </a:t>
            </a:r>
            <a:r>
              <a:rPr lang="en-GB" sz="2200" u="sng" dirty="0">
                <a:solidFill>
                  <a:schemeClr val="accent1">
                    <a:lumMod val="75000"/>
                  </a:schemeClr>
                </a:solidFill>
                <a:latin typeface="Bell MT" panose="02020503060305020303" pitchFamily="18" charset="0"/>
              </a:rPr>
              <a:t>Article 63.</a:t>
            </a:r>
          </a:p>
          <a:p>
            <a:pPr marL="342900" indent="-342900">
              <a:lnSpc>
                <a:spcPct val="90000"/>
              </a:lnSpc>
              <a:buFont typeface="Wingdings" panose="05000000000000000000" pitchFamily="2" charset="2"/>
              <a:buChar char="§"/>
            </a:pPr>
            <a:endParaRPr lang="en-GB" sz="2200" dirty="0">
              <a:solidFill>
                <a:schemeClr val="tx2">
                  <a:lumMod val="75000"/>
                  <a:lumOff val="25000"/>
                </a:schemeClr>
              </a:solidFill>
            </a:endParaRPr>
          </a:p>
        </p:txBody>
      </p:sp>
      <p:pic>
        <p:nvPicPr>
          <p:cNvPr id="4" name="Picture 3">
            <a:extLst>
              <a:ext uri="{FF2B5EF4-FFF2-40B4-BE49-F238E27FC236}">
                <a16:creationId xmlns:a16="http://schemas.microsoft.com/office/drawing/2014/main" id="{CD9842A7-13E5-40D5-A1E4-4DDBE6E343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188" y="2708920"/>
            <a:ext cx="5629224" cy="3168352"/>
          </a:xfrm>
          <a:prstGeom prst="rect">
            <a:avLst/>
          </a:prstGeom>
        </p:spPr>
      </p:pic>
    </p:spTree>
    <p:extLst>
      <p:ext uri="{BB962C8B-B14F-4D97-AF65-F5344CB8AC3E}">
        <p14:creationId xmlns:p14="http://schemas.microsoft.com/office/powerpoint/2010/main" val="31130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F090D-6343-47D0-AE6F-E5F502FFD6AA}"/>
              </a:ext>
            </a:extLst>
          </p:cNvPr>
          <p:cNvSpPr txBox="1"/>
          <p:nvPr/>
        </p:nvSpPr>
        <p:spPr>
          <a:xfrm>
            <a:off x="-98275" y="116632"/>
            <a:ext cx="12287100" cy="1200329"/>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DISCRIMINATION TEST IN RELATION TO DIRECT TAXATION</a:t>
            </a:r>
          </a:p>
        </p:txBody>
      </p:sp>
      <p:sp>
        <p:nvSpPr>
          <p:cNvPr id="3" name="TextBox 2">
            <a:extLst>
              <a:ext uri="{FF2B5EF4-FFF2-40B4-BE49-F238E27FC236}">
                <a16:creationId xmlns:a16="http://schemas.microsoft.com/office/drawing/2014/main" id="{147DB4B1-D8FF-4768-8B12-B2664F2F314C}"/>
              </a:ext>
            </a:extLst>
          </p:cNvPr>
          <p:cNvSpPr txBox="1"/>
          <p:nvPr/>
        </p:nvSpPr>
        <p:spPr>
          <a:xfrm>
            <a:off x="765820" y="1412776"/>
            <a:ext cx="10748911" cy="2079928"/>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National measures on taxation can directly or indirectly discriminate against foreign capital.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Dual tax burdens can possibly be viewed as an obstacle to free movement of capital. </a:t>
            </a:r>
          </a:p>
          <a:p>
            <a:pPr marL="342900" indent="-342900">
              <a:lnSpc>
                <a:spcPct val="90000"/>
              </a:lnSpc>
              <a:spcAft>
                <a:spcPts val="600"/>
              </a:spcAft>
              <a:buFont typeface="Wingdings" panose="05000000000000000000" pitchFamily="2" charset="2"/>
              <a:buChar char="§"/>
            </a:pPr>
            <a:r>
              <a:rPr lang="en-GB" sz="2200" i="1" u="sng" dirty="0" err="1">
                <a:solidFill>
                  <a:schemeClr val="accent6">
                    <a:lumMod val="75000"/>
                  </a:schemeClr>
                </a:solidFill>
                <a:latin typeface="Bell MT" panose="02020503060305020303" pitchFamily="18" charset="0"/>
              </a:rPr>
              <a:t>Verkooijen</a:t>
            </a:r>
            <a:r>
              <a:rPr lang="en-GB" sz="2200" i="1" u="sng" dirty="0">
                <a:solidFill>
                  <a:schemeClr val="accent6">
                    <a:lumMod val="75000"/>
                  </a:schemeClr>
                </a:solidFill>
                <a:latin typeface="Bell MT" panose="02020503060305020303" pitchFamily="18" charset="0"/>
              </a:rPr>
              <a:t> [2000] </a:t>
            </a:r>
            <a:r>
              <a:rPr lang="en-GB" sz="2200" dirty="0">
                <a:solidFill>
                  <a:schemeClr val="tx2">
                    <a:lumMod val="75000"/>
                    <a:lumOff val="25000"/>
                  </a:schemeClr>
                </a:solidFill>
                <a:latin typeface="Bell MT" panose="02020503060305020303" pitchFamily="18" charset="0"/>
              </a:rPr>
              <a:t>provides a good example of how this can occur. Ruling didn’t address whether dual taxation itself could be seen as a restriction on the free movement of capital. </a:t>
            </a:r>
          </a:p>
        </p:txBody>
      </p:sp>
      <p:pic>
        <p:nvPicPr>
          <p:cNvPr id="4" name="Picture 3">
            <a:extLst>
              <a:ext uri="{FF2B5EF4-FFF2-40B4-BE49-F238E27FC236}">
                <a16:creationId xmlns:a16="http://schemas.microsoft.com/office/drawing/2014/main" id="{E7DC7651-6847-4BD5-9040-2AC4DADA6596}"/>
              </a:ext>
            </a:extLst>
          </p:cNvPr>
          <p:cNvPicPr>
            <a:picLocks noChangeAspect="1"/>
          </p:cNvPicPr>
          <p:nvPr/>
        </p:nvPicPr>
        <p:blipFill>
          <a:blip r:embed="rId2"/>
          <a:stretch>
            <a:fillRect/>
          </a:stretch>
        </p:blipFill>
        <p:spPr>
          <a:xfrm>
            <a:off x="6742484" y="3284984"/>
            <a:ext cx="4104456" cy="2977540"/>
          </a:xfrm>
          <a:prstGeom prst="rect">
            <a:avLst/>
          </a:prstGeom>
        </p:spPr>
      </p:pic>
      <p:sp>
        <p:nvSpPr>
          <p:cNvPr id="6" name="Rectangle 5">
            <a:extLst>
              <a:ext uri="{FF2B5EF4-FFF2-40B4-BE49-F238E27FC236}">
                <a16:creationId xmlns:a16="http://schemas.microsoft.com/office/drawing/2014/main" id="{98C5A96E-2E82-4D65-A2C6-137C785F8CF5}"/>
              </a:ext>
            </a:extLst>
          </p:cNvPr>
          <p:cNvSpPr/>
          <p:nvPr/>
        </p:nvSpPr>
        <p:spPr>
          <a:xfrm>
            <a:off x="765820" y="3588519"/>
            <a:ext cx="5688632" cy="2306785"/>
          </a:xfrm>
          <a:prstGeom prst="rect">
            <a:avLst/>
          </a:prstGeom>
        </p:spPr>
        <p:txBody>
          <a:bodyPr wrap="square">
            <a:spAutoFit/>
          </a:bodyPr>
          <a:lstStyle/>
          <a:p>
            <a:pPr marL="342900" indent="-342900">
              <a:lnSpc>
                <a:spcPct val="90000"/>
              </a:lnSpc>
              <a:spcAft>
                <a:spcPts val="600"/>
              </a:spcAft>
              <a:buFont typeface="Wingdings" panose="05000000000000000000" pitchFamily="2" charset="2"/>
              <a:buChar char="§"/>
            </a:pPr>
            <a:r>
              <a:rPr lang="en-GB" sz="2200" i="1" u="sng" dirty="0" err="1">
                <a:solidFill>
                  <a:schemeClr val="accent6">
                    <a:lumMod val="75000"/>
                  </a:schemeClr>
                </a:solidFill>
                <a:latin typeface="Bell MT" panose="02020503060305020303" pitchFamily="18" charset="0"/>
              </a:rPr>
              <a:t>Kerckhaert</a:t>
            </a:r>
            <a:r>
              <a:rPr lang="en-GB" sz="2200" i="1" u="sng" dirty="0">
                <a:solidFill>
                  <a:schemeClr val="accent6">
                    <a:lumMod val="75000"/>
                  </a:schemeClr>
                </a:solidFill>
                <a:latin typeface="Bell MT" panose="02020503060305020303" pitchFamily="18" charset="0"/>
              </a:rPr>
              <a:t> [2006] </a:t>
            </a:r>
            <a:r>
              <a:rPr lang="en-GB" sz="2200" dirty="0">
                <a:solidFill>
                  <a:schemeClr val="tx2">
                    <a:lumMod val="75000"/>
                    <a:lumOff val="25000"/>
                  </a:schemeClr>
                </a:solidFill>
                <a:latin typeface="Bell MT" panose="02020503060305020303" pitchFamily="18" charset="0"/>
              </a:rPr>
              <a:t>resulted in the court refusing to extend </a:t>
            </a:r>
            <a:r>
              <a:rPr lang="en-GB" sz="2200" u="sng" dirty="0">
                <a:solidFill>
                  <a:schemeClr val="accent1">
                    <a:lumMod val="75000"/>
                  </a:schemeClr>
                </a:solidFill>
                <a:latin typeface="Bell MT" panose="02020503060305020303" pitchFamily="18" charset="0"/>
              </a:rPr>
              <a:t>Article 63 </a:t>
            </a:r>
            <a:r>
              <a:rPr lang="en-GB" sz="2200" dirty="0">
                <a:solidFill>
                  <a:schemeClr val="tx2">
                    <a:lumMod val="75000"/>
                    <a:lumOff val="25000"/>
                  </a:schemeClr>
                </a:solidFill>
                <a:latin typeface="Bell MT" panose="02020503060305020303" pitchFamily="18" charset="0"/>
              </a:rPr>
              <a:t>to cover dual fiscal barriers as it insisted that only discriminatory taxation would fall within the scope of the article.</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This was repeated in </a:t>
            </a:r>
            <a:r>
              <a:rPr lang="en-GB" sz="2200" i="1" u="sng" dirty="0">
                <a:solidFill>
                  <a:schemeClr val="accent6">
                    <a:lumMod val="75000"/>
                  </a:schemeClr>
                </a:solidFill>
                <a:latin typeface="Bell MT" panose="02020503060305020303" pitchFamily="18" charset="0"/>
              </a:rPr>
              <a:t>Test Claimants (II) [2012].</a:t>
            </a:r>
          </a:p>
        </p:txBody>
      </p:sp>
    </p:spTree>
    <p:extLst>
      <p:ext uri="{BB962C8B-B14F-4D97-AF65-F5344CB8AC3E}">
        <p14:creationId xmlns:p14="http://schemas.microsoft.com/office/powerpoint/2010/main" val="140128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187"/>
            <a:ext cx="12188825" cy="669540"/>
          </a:xfrm>
        </p:spPr>
        <p:txBody>
          <a:bodyPr/>
          <a:lstStyle/>
          <a:p>
            <a:pPr algn="ctr"/>
            <a:r>
              <a:rPr lang="en-US" b="1" u="sng" dirty="0">
                <a:solidFill>
                  <a:schemeClr val="tx2"/>
                </a:solidFill>
                <a:latin typeface="Bell MT" panose="02020503060305020303" pitchFamily="18" charset="0"/>
              </a:rPr>
              <a:t>Capital &amp; the other freedoms</a:t>
            </a:r>
          </a:p>
        </p:txBody>
      </p:sp>
      <p:sp>
        <p:nvSpPr>
          <p:cNvPr id="6" name="TextBox 5">
            <a:extLst>
              <a:ext uri="{FF2B5EF4-FFF2-40B4-BE49-F238E27FC236}">
                <a16:creationId xmlns:a16="http://schemas.microsoft.com/office/drawing/2014/main" id="{B3B0DE67-AA26-4332-81AD-F0CA5F9DAE78}"/>
              </a:ext>
            </a:extLst>
          </p:cNvPr>
          <p:cNvSpPr txBox="1"/>
          <p:nvPr/>
        </p:nvSpPr>
        <p:spPr>
          <a:xfrm>
            <a:off x="693811" y="1043429"/>
            <a:ext cx="6419073" cy="5433795"/>
          </a:xfrm>
          <a:prstGeom prst="rect">
            <a:avLst/>
          </a:prstGeom>
          <a:noFill/>
        </p:spPr>
        <p:txBody>
          <a:bodyPr wrap="square" rtlCol="0">
            <a:spAutoFit/>
          </a:bodyPr>
          <a:lstStyle/>
          <a:p>
            <a:pPr>
              <a:lnSpc>
                <a:spcPct val="90000"/>
              </a:lnSpc>
              <a:spcAft>
                <a:spcPts val="600"/>
              </a:spcAft>
            </a:pPr>
            <a:r>
              <a:rPr lang="en-GB" sz="2200" i="1" u="sng" dirty="0">
                <a:solidFill>
                  <a:schemeClr val="tx2">
                    <a:lumMod val="75000"/>
                    <a:lumOff val="25000"/>
                  </a:schemeClr>
                </a:solidFill>
                <a:latin typeface="Bell MT" panose="02020503060305020303" pitchFamily="18" charset="0"/>
              </a:rPr>
              <a:t>Capital &amp; Freedom of Establishment</a:t>
            </a:r>
          </a:p>
          <a:p>
            <a:pPr marL="342900" indent="-342900">
              <a:lnSpc>
                <a:spcPct val="90000"/>
              </a:lnSpc>
              <a:spcAft>
                <a:spcPts val="600"/>
              </a:spcAft>
              <a:buFont typeface="Wingdings" panose="05000000000000000000" pitchFamily="2" charset="2"/>
              <a:buChar char="§"/>
            </a:pPr>
            <a:r>
              <a:rPr lang="en-GB" sz="2200" dirty="0">
                <a:solidFill>
                  <a:srgbClr val="00B050"/>
                </a:solidFill>
                <a:latin typeface="Bell MT" panose="02020503060305020303" pitchFamily="18" charset="0"/>
              </a:rPr>
              <a:t>Potential overlap </a:t>
            </a:r>
            <a:r>
              <a:rPr lang="en-GB" sz="2200" dirty="0">
                <a:solidFill>
                  <a:schemeClr val="tx2">
                    <a:lumMod val="75000"/>
                    <a:lumOff val="25000"/>
                  </a:schemeClr>
                </a:solidFill>
                <a:latin typeface="Bell MT" panose="02020503060305020303" pitchFamily="18" charset="0"/>
              </a:rPr>
              <a:t>acknowledged.</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Court tends to apply one freedom only in cases were they may overlap.</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Establishment where the investor has gained definite influence in the foreign company. </a:t>
            </a:r>
            <a:r>
              <a:rPr lang="en-GB" sz="2200" i="1" dirty="0">
                <a:solidFill>
                  <a:schemeClr val="tx2">
                    <a:lumMod val="75000"/>
                    <a:lumOff val="2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Baars</a:t>
            </a:r>
            <a:r>
              <a:rPr lang="en-GB" sz="2200" i="1" u="sng" dirty="0">
                <a:solidFill>
                  <a:schemeClr val="accent6">
                    <a:lumMod val="75000"/>
                  </a:schemeClr>
                </a:solidFill>
                <a:latin typeface="Bell MT" panose="02020503060305020303" pitchFamily="18" charset="0"/>
              </a:rPr>
              <a:t> [2000])</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When the restriction concerns ordinary shareholders, capital will principally apply.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Verkooijen</a:t>
            </a:r>
            <a:r>
              <a:rPr lang="en-GB" sz="2200" i="1" u="sng" dirty="0">
                <a:solidFill>
                  <a:schemeClr val="accent6">
                    <a:lumMod val="75000"/>
                  </a:schemeClr>
                </a:solidFill>
                <a:latin typeface="Bell MT" panose="02020503060305020303" pitchFamily="18" charset="0"/>
              </a:rPr>
              <a:t> [2000])</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Exclusive application of one freedom over the other dependent on which is the primary freedom affected.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Parallel application of both freedoms confined to intra-Union capital movements.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Test Claimants (II)[2012])</a:t>
            </a:r>
          </a:p>
        </p:txBody>
      </p:sp>
      <p:pic>
        <p:nvPicPr>
          <p:cNvPr id="3" name="Picture 2">
            <a:extLst>
              <a:ext uri="{FF2B5EF4-FFF2-40B4-BE49-F238E27FC236}">
                <a16:creationId xmlns:a16="http://schemas.microsoft.com/office/drawing/2014/main" id="{EDD3F0A0-F04F-4EAC-BCCC-52F4CE43AE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18340" y="1484783"/>
            <a:ext cx="4273253" cy="3636993"/>
          </a:xfrm>
          <a:prstGeom prst="rect">
            <a:avLst/>
          </a:prstGeom>
        </p:spPr>
      </p:pic>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9F8E-C2C6-4D19-8FAA-D3036D610296}"/>
              </a:ext>
            </a:extLst>
          </p:cNvPr>
          <p:cNvSpPr>
            <a:spLocks noGrp="1"/>
          </p:cNvSpPr>
          <p:nvPr>
            <p:ph type="title"/>
          </p:nvPr>
        </p:nvSpPr>
        <p:spPr>
          <a:xfrm>
            <a:off x="14807" y="320852"/>
            <a:ext cx="12174017" cy="789880"/>
          </a:xfrm>
        </p:spPr>
        <p:txBody>
          <a:bodyPr/>
          <a:lstStyle/>
          <a:p>
            <a:pPr algn="ctr"/>
            <a:r>
              <a:rPr lang="en-GB" u="sng" dirty="0">
                <a:solidFill>
                  <a:schemeClr val="tx2"/>
                </a:solidFill>
                <a:latin typeface="Bell MT" panose="02020503060305020303" pitchFamily="18" charset="0"/>
              </a:rPr>
              <a:t>CAPITAL AND FREE MOVEMENT OF SERVICES</a:t>
            </a:r>
          </a:p>
        </p:txBody>
      </p:sp>
      <p:sp>
        <p:nvSpPr>
          <p:cNvPr id="5" name="TextBox 4">
            <a:extLst>
              <a:ext uri="{FF2B5EF4-FFF2-40B4-BE49-F238E27FC236}">
                <a16:creationId xmlns:a16="http://schemas.microsoft.com/office/drawing/2014/main" id="{EDA4BEA8-D25D-498F-9DDC-677EA40635E3}"/>
              </a:ext>
            </a:extLst>
          </p:cNvPr>
          <p:cNvSpPr txBox="1"/>
          <p:nvPr/>
        </p:nvSpPr>
        <p:spPr>
          <a:xfrm>
            <a:off x="981844" y="1320828"/>
            <a:ext cx="10009113" cy="1775038"/>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It is unknown whether free movement of services and capital can be applied in parallel.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 centre of gravity approach is applied in determining which freedom to apply when both overlap as can be seen in </a:t>
            </a:r>
            <a:r>
              <a:rPr lang="en-GB" sz="2200" i="1" u="sng" dirty="0" err="1">
                <a:solidFill>
                  <a:schemeClr val="accent6">
                    <a:lumMod val="75000"/>
                  </a:schemeClr>
                </a:solidFill>
                <a:latin typeface="Bell MT" panose="02020503060305020303" pitchFamily="18" charset="0"/>
              </a:rPr>
              <a:t>Fidum</a:t>
            </a:r>
            <a:r>
              <a:rPr lang="en-GB" sz="2200" i="1" u="sng" dirty="0">
                <a:solidFill>
                  <a:schemeClr val="accent6">
                    <a:lumMod val="75000"/>
                  </a:schemeClr>
                </a:solidFill>
                <a:latin typeface="Bell MT" panose="02020503060305020303" pitchFamily="18" charset="0"/>
              </a:rPr>
              <a:t> [2006].</a:t>
            </a:r>
          </a:p>
          <a:p>
            <a:pPr marL="342900" indent="-342900">
              <a:lnSpc>
                <a:spcPct val="90000"/>
              </a:lnSpc>
              <a:spcAft>
                <a:spcPts val="600"/>
              </a:spcAft>
              <a:buFont typeface="Wingdings" panose="05000000000000000000" pitchFamily="2" charset="2"/>
              <a:buChar char="§"/>
            </a:pPr>
            <a:r>
              <a:rPr lang="en-GB" sz="2200" i="1" u="sng" dirty="0" err="1">
                <a:solidFill>
                  <a:schemeClr val="accent6">
                    <a:lumMod val="75000"/>
                  </a:schemeClr>
                </a:solidFill>
                <a:latin typeface="Bell MT" panose="02020503060305020303" pitchFamily="18" charset="0"/>
              </a:rPr>
              <a:t>Fidum</a:t>
            </a:r>
            <a:r>
              <a:rPr lang="en-GB" sz="2200" i="1" u="sng" dirty="0">
                <a:solidFill>
                  <a:schemeClr val="accent6">
                    <a:lumMod val="75000"/>
                  </a:schemeClr>
                </a:solidFill>
                <a:latin typeface="Bell MT" panose="02020503060305020303" pitchFamily="18" charset="0"/>
              </a:rPr>
              <a:t> [2006] </a:t>
            </a:r>
            <a:r>
              <a:rPr lang="en-GB" sz="2200" dirty="0">
                <a:solidFill>
                  <a:schemeClr val="tx2">
                    <a:lumMod val="75000"/>
                    <a:lumOff val="25000"/>
                  </a:schemeClr>
                </a:solidFill>
                <a:latin typeface="Bell MT" panose="02020503060305020303" pitchFamily="18" charset="0"/>
              </a:rPr>
              <a:t>also rejected the parallel application of both freedoms. </a:t>
            </a:r>
          </a:p>
        </p:txBody>
      </p:sp>
      <p:pic>
        <p:nvPicPr>
          <p:cNvPr id="3" name="Picture 2">
            <a:extLst>
              <a:ext uri="{FF2B5EF4-FFF2-40B4-BE49-F238E27FC236}">
                <a16:creationId xmlns:a16="http://schemas.microsoft.com/office/drawing/2014/main" id="{840DBFF1-D678-4B04-AFF6-D36784DEA7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81844" y="3220520"/>
            <a:ext cx="5288752" cy="2789361"/>
          </a:xfrm>
          <a:prstGeom prst="rect">
            <a:avLst/>
          </a:prstGeom>
        </p:spPr>
      </p:pic>
      <p:sp>
        <p:nvSpPr>
          <p:cNvPr id="6" name="Rectangle 5">
            <a:extLst>
              <a:ext uri="{FF2B5EF4-FFF2-40B4-BE49-F238E27FC236}">
                <a16:creationId xmlns:a16="http://schemas.microsoft.com/office/drawing/2014/main" id="{6BE1FF3C-4262-4E0A-BEEF-F607D04F37B4}"/>
              </a:ext>
            </a:extLst>
          </p:cNvPr>
          <p:cNvSpPr/>
          <p:nvPr/>
        </p:nvSpPr>
        <p:spPr>
          <a:xfrm>
            <a:off x="6585527" y="3220521"/>
            <a:ext cx="4405430" cy="2800767"/>
          </a:xfrm>
          <a:prstGeom prst="rect">
            <a:avLst/>
          </a:prstGeom>
          <a:solidFill>
            <a:schemeClr val="accent6">
              <a:lumMod val="20000"/>
              <a:lumOff val="80000"/>
            </a:schemeClr>
          </a:solidFill>
        </p:spPr>
        <p:txBody>
          <a:bodyPr wrap="square">
            <a:spAutoFit/>
          </a:bodyPr>
          <a:lstStyle/>
          <a:p>
            <a:pPr algn="ctr">
              <a:spcAft>
                <a:spcPts val="600"/>
              </a:spcAft>
            </a:pPr>
            <a:r>
              <a:rPr lang="en-GB" sz="2200" dirty="0">
                <a:solidFill>
                  <a:schemeClr val="tx2">
                    <a:lumMod val="95000"/>
                    <a:lumOff val="5000"/>
                  </a:schemeClr>
                </a:solidFill>
                <a:latin typeface="Bell MT" panose="02020503060305020303" pitchFamily="18" charset="0"/>
              </a:rPr>
              <a:t>Freedom of capital movement is another essential element for the proper functioning of the large European internal market. The liberalisation of payment transactions is a vital complement to the free movement of goods, persons and services.</a:t>
            </a:r>
          </a:p>
        </p:txBody>
      </p:sp>
    </p:spTree>
    <p:extLst>
      <p:ext uri="{BB962C8B-B14F-4D97-AF65-F5344CB8AC3E}">
        <p14:creationId xmlns:p14="http://schemas.microsoft.com/office/powerpoint/2010/main" val="402244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24534D-AD35-4F40-848C-B7FC47225D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585148">
            <a:off x="7776225" y="4673937"/>
            <a:ext cx="4523624" cy="2828789"/>
          </a:xfrm>
          <a:prstGeom prst="rect">
            <a:avLst/>
          </a:prstGeom>
        </p:spPr>
      </p:pic>
      <p:sp>
        <p:nvSpPr>
          <p:cNvPr id="2" name="TextBox 1">
            <a:extLst>
              <a:ext uri="{FF2B5EF4-FFF2-40B4-BE49-F238E27FC236}">
                <a16:creationId xmlns:a16="http://schemas.microsoft.com/office/drawing/2014/main" id="{50733CA9-26D0-41B7-9D1F-A620E9ED0175}"/>
              </a:ext>
            </a:extLst>
          </p:cNvPr>
          <p:cNvSpPr txBox="1"/>
          <p:nvPr/>
        </p:nvSpPr>
        <p:spPr>
          <a:xfrm>
            <a:off x="1" y="116632"/>
            <a:ext cx="12188824"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JUSTIFICATIONS &amp; DEROGATIONS</a:t>
            </a:r>
          </a:p>
        </p:txBody>
      </p:sp>
      <p:sp>
        <p:nvSpPr>
          <p:cNvPr id="8" name="TextBox 7">
            <a:extLst>
              <a:ext uri="{FF2B5EF4-FFF2-40B4-BE49-F238E27FC236}">
                <a16:creationId xmlns:a16="http://schemas.microsoft.com/office/drawing/2014/main" id="{9A41ED58-11EB-4FAB-B53D-09C56FA9008A}"/>
              </a:ext>
            </a:extLst>
          </p:cNvPr>
          <p:cNvSpPr txBox="1"/>
          <p:nvPr/>
        </p:nvSpPr>
        <p:spPr>
          <a:xfrm>
            <a:off x="549796" y="1036789"/>
            <a:ext cx="10801200" cy="5283691"/>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65(1) </a:t>
            </a:r>
            <a:r>
              <a:rPr lang="en-GB" sz="2200" dirty="0">
                <a:solidFill>
                  <a:schemeClr val="tx2">
                    <a:lumMod val="75000"/>
                    <a:lumOff val="25000"/>
                  </a:schemeClr>
                </a:solidFill>
                <a:latin typeface="Bell MT" panose="02020503060305020303" pitchFamily="18" charset="0"/>
              </a:rPr>
              <a:t>provides for express justifications for capital restrictions.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Any derogations from the principle must be interpreted strictly and in particular their scope cannot be determined unilaterally by each Member State without any control of the Union institutions.</a:t>
            </a:r>
          </a:p>
          <a:p>
            <a:pPr>
              <a:lnSpc>
                <a:spcPct val="90000"/>
              </a:lnSpc>
              <a:spcAft>
                <a:spcPts val="600"/>
              </a:spcAft>
            </a:pPr>
            <a:endParaRPr lang="en-GB" sz="2200" dirty="0">
              <a:solidFill>
                <a:schemeClr val="tx2">
                  <a:lumMod val="75000"/>
                  <a:lumOff val="25000"/>
                </a:schemeClr>
              </a:solidFill>
              <a:latin typeface="Bell MT" panose="02020503060305020303" pitchFamily="18" charset="0"/>
            </a:endParaRPr>
          </a:p>
          <a:p>
            <a:pPr>
              <a:lnSpc>
                <a:spcPct val="90000"/>
              </a:lnSpc>
              <a:spcAft>
                <a:spcPts val="600"/>
              </a:spcAft>
            </a:pPr>
            <a:r>
              <a:rPr lang="en-GB" sz="2200" b="1" dirty="0">
                <a:solidFill>
                  <a:schemeClr val="tx2">
                    <a:lumMod val="75000"/>
                    <a:lumOff val="25000"/>
                  </a:schemeClr>
                </a:solidFill>
                <a:latin typeface="Bell MT" panose="02020503060305020303" pitchFamily="18" charset="0"/>
              </a:rPr>
              <a:t>Tax Discrimination under </a:t>
            </a:r>
            <a:r>
              <a:rPr lang="en-GB" sz="2200" b="1" u="sng" dirty="0">
                <a:solidFill>
                  <a:schemeClr val="accent1">
                    <a:lumMod val="75000"/>
                  </a:schemeClr>
                </a:solidFill>
                <a:latin typeface="Bell MT" panose="02020503060305020303" pitchFamily="18" charset="0"/>
              </a:rPr>
              <a:t>Article 65(1)(b)</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National tax measures generally tend to determine their rates based on residency rather than nationality. (indirect discrimination)</a:t>
            </a:r>
          </a:p>
          <a:p>
            <a:pPr marL="342900" indent="-342900">
              <a:lnSpc>
                <a:spcPct val="90000"/>
              </a:lnSpc>
              <a:spcAft>
                <a:spcPts val="600"/>
              </a:spcAft>
              <a:buFont typeface="Wingdings" panose="05000000000000000000" pitchFamily="2" charset="2"/>
              <a:buChar char="§"/>
            </a:pPr>
            <a:r>
              <a:rPr lang="en-GB" sz="2200" i="1" u="sng" dirty="0" err="1">
                <a:solidFill>
                  <a:schemeClr val="accent6">
                    <a:lumMod val="75000"/>
                  </a:schemeClr>
                </a:solidFill>
                <a:latin typeface="Bell MT" panose="02020503060305020303" pitchFamily="18" charset="0"/>
              </a:rPr>
              <a:t>Schumaker</a:t>
            </a:r>
            <a:r>
              <a:rPr lang="en-GB" sz="2200" i="1" u="sng" dirty="0">
                <a:solidFill>
                  <a:schemeClr val="accent6">
                    <a:lumMod val="75000"/>
                  </a:schemeClr>
                </a:solidFill>
                <a:latin typeface="Bell MT" panose="02020503060305020303" pitchFamily="18" charset="0"/>
              </a:rPr>
              <a:t>[1995] </a:t>
            </a:r>
            <a:r>
              <a:rPr lang="en-GB" sz="2200" dirty="0">
                <a:solidFill>
                  <a:schemeClr val="tx2">
                    <a:lumMod val="75000"/>
                    <a:lumOff val="25000"/>
                  </a:schemeClr>
                </a:solidFill>
                <a:latin typeface="Bell MT" panose="02020503060305020303" pitchFamily="18" charset="0"/>
              </a:rPr>
              <a:t>established that a residency criterion is not necessary an unjustified restriction.</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Not all indirect discriminatory tax measures can be justified as established in </a:t>
            </a:r>
            <a:r>
              <a:rPr lang="en-GB" sz="2200" i="1" u="sng" dirty="0" err="1">
                <a:solidFill>
                  <a:schemeClr val="accent6">
                    <a:lumMod val="75000"/>
                  </a:schemeClr>
                </a:solidFill>
                <a:latin typeface="Bell MT" panose="02020503060305020303" pitchFamily="18" charset="0"/>
              </a:rPr>
              <a:t>Verkooijen</a:t>
            </a:r>
            <a:r>
              <a:rPr lang="en-GB" sz="2200" i="1" u="sng" dirty="0">
                <a:solidFill>
                  <a:schemeClr val="accent6">
                    <a:lumMod val="75000"/>
                  </a:schemeClr>
                </a:solidFill>
                <a:latin typeface="Bell MT" panose="02020503060305020303" pitchFamily="18" charset="0"/>
              </a:rPr>
              <a:t> [1995] </a:t>
            </a:r>
            <a:r>
              <a:rPr lang="en-GB" sz="2200" dirty="0">
                <a:solidFill>
                  <a:schemeClr val="tx2">
                    <a:lumMod val="75000"/>
                    <a:lumOff val="25000"/>
                  </a:schemeClr>
                </a:solidFill>
                <a:latin typeface="Bell MT" panose="02020503060305020303" pitchFamily="18" charset="0"/>
              </a:rPr>
              <a:t>and </a:t>
            </a:r>
            <a:r>
              <a:rPr lang="en-GB" sz="2200" i="1" u="sng" dirty="0" err="1">
                <a:solidFill>
                  <a:schemeClr val="accent6">
                    <a:lumMod val="75000"/>
                  </a:schemeClr>
                </a:solidFill>
                <a:latin typeface="Bell MT" panose="02020503060305020303" pitchFamily="18" charset="0"/>
              </a:rPr>
              <a:t>Manninen</a:t>
            </a:r>
            <a:r>
              <a:rPr lang="en-GB" sz="2200" i="1" u="sng" dirty="0">
                <a:solidFill>
                  <a:schemeClr val="accent6">
                    <a:lumMod val="75000"/>
                  </a:schemeClr>
                </a:solidFill>
                <a:latin typeface="Bell MT" panose="02020503060305020303" pitchFamily="18" charset="0"/>
              </a:rPr>
              <a:t> [2004].</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Only objectively comparable situations could fall within the scope of the justification.</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Despite this limitation to the application of the justification, the Court has offered the constitutional avenue of “</a:t>
            </a:r>
            <a:r>
              <a:rPr lang="en-GB" sz="2200" i="1" dirty="0">
                <a:solidFill>
                  <a:schemeClr val="tx2">
                    <a:lumMod val="75000"/>
                    <a:lumOff val="25000"/>
                  </a:schemeClr>
                </a:solidFill>
                <a:latin typeface="Bell MT" panose="02020503060305020303" pitchFamily="18" charset="0"/>
              </a:rPr>
              <a:t>overriding reason in the general interest.”</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264473-CDAB-41C6-8E00-5B0D6C8705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661921" y="2608955"/>
            <a:ext cx="6858000" cy="1640090"/>
          </a:xfrm>
          <a:prstGeom prst="rect">
            <a:avLst/>
          </a:prstGeom>
        </p:spPr>
      </p:pic>
      <p:sp>
        <p:nvSpPr>
          <p:cNvPr id="3" name="Text Placeholder 2">
            <a:extLst>
              <a:ext uri="{FF2B5EF4-FFF2-40B4-BE49-F238E27FC236}">
                <a16:creationId xmlns:a16="http://schemas.microsoft.com/office/drawing/2014/main" id="{9D05D3EE-79DF-4F3D-8967-923ADDAFDA31}"/>
              </a:ext>
            </a:extLst>
          </p:cNvPr>
          <p:cNvSpPr>
            <a:spLocks noGrp="1"/>
          </p:cNvSpPr>
          <p:nvPr>
            <p:ph type="body" idx="1"/>
          </p:nvPr>
        </p:nvSpPr>
        <p:spPr>
          <a:xfrm>
            <a:off x="477788" y="397769"/>
            <a:ext cx="11711036" cy="582959"/>
          </a:xfrm>
        </p:spPr>
        <p:txBody>
          <a:bodyPr>
            <a:noAutofit/>
          </a:bodyPr>
          <a:lstStyle/>
          <a:p>
            <a:r>
              <a:rPr lang="en-GB" sz="4000" b="1" u="sng" dirty="0">
                <a:solidFill>
                  <a:schemeClr val="tx2"/>
                </a:solidFill>
                <a:latin typeface="Bell MT" panose="02020503060305020303" pitchFamily="18" charset="0"/>
              </a:rPr>
              <a:t>EXPRESS JUSTIFICATIONS </a:t>
            </a:r>
          </a:p>
          <a:p>
            <a:r>
              <a:rPr lang="en-GB" sz="4000" b="1" u="sng" dirty="0">
                <a:solidFill>
                  <a:schemeClr val="tx2"/>
                </a:solidFill>
                <a:latin typeface="Bell MT" panose="02020503060305020303" pitchFamily="18" charset="0"/>
              </a:rPr>
              <a:t>UNDER ARTICLE 65(1)(B)</a:t>
            </a:r>
          </a:p>
        </p:txBody>
      </p:sp>
      <p:sp>
        <p:nvSpPr>
          <p:cNvPr id="4" name="TextBox 3">
            <a:extLst>
              <a:ext uri="{FF2B5EF4-FFF2-40B4-BE49-F238E27FC236}">
                <a16:creationId xmlns:a16="http://schemas.microsoft.com/office/drawing/2014/main" id="{00DE52DD-8889-4680-A064-DC85EAAA700D}"/>
              </a:ext>
            </a:extLst>
          </p:cNvPr>
          <p:cNvSpPr txBox="1"/>
          <p:nvPr/>
        </p:nvSpPr>
        <p:spPr>
          <a:xfrm>
            <a:off x="333772" y="1850842"/>
            <a:ext cx="9937104" cy="3300904"/>
          </a:xfrm>
          <a:prstGeom prst="rect">
            <a:avLst/>
          </a:prstGeom>
          <a:noFill/>
        </p:spPr>
        <p:txBody>
          <a:bodyPr wrap="square" rtlCol="0">
            <a:spAutoFit/>
          </a:bodyPr>
          <a:lstStyle/>
          <a:p>
            <a:pPr marL="342900" indent="-342900">
              <a:lnSpc>
                <a:spcPct val="90000"/>
              </a:lnSpc>
              <a:spcAft>
                <a:spcPts val="12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Public policy and public security justification.</a:t>
            </a:r>
          </a:p>
          <a:p>
            <a:pPr marL="342900" indent="-342900">
              <a:lnSpc>
                <a:spcPct val="90000"/>
              </a:lnSpc>
              <a:spcAft>
                <a:spcPts val="12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Two additional restrictions as well in the form of Member states being able </a:t>
            </a:r>
            <a:r>
              <a:rPr lang="en-GB" sz="2200" dirty="0">
                <a:solidFill>
                  <a:srgbClr val="00B050"/>
                </a:solidFill>
                <a:latin typeface="Bell MT" panose="02020503060305020303" pitchFamily="18" charset="0"/>
              </a:rPr>
              <a:t>“</a:t>
            </a:r>
            <a:r>
              <a:rPr lang="en-GB" sz="2200" i="1" dirty="0">
                <a:solidFill>
                  <a:srgbClr val="00B050"/>
                </a:solidFill>
                <a:latin typeface="Bell MT" panose="02020503060305020303" pitchFamily="18" charset="0"/>
              </a:rPr>
              <a:t>to take all requisite measures to prevent infringements of national law and regulations</a:t>
            </a:r>
            <a:r>
              <a:rPr lang="en-GB" sz="2200" dirty="0">
                <a:solidFill>
                  <a:srgbClr val="00B050"/>
                </a:solidFill>
                <a:latin typeface="Bell MT" panose="02020503060305020303" pitchFamily="18" charset="0"/>
              </a:rPr>
              <a:t>” </a:t>
            </a:r>
            <a:r>
              <a:rPr lang="en-GB" sz="2200" dirty="0">
                <a:solidFill>
                  <a:schemeClr val="tx2">
                    <a:lumMod val="75000"/>
                    <a:lumOff val="25000"/>
                  </a:schemeClr>
                </a:solidFill>
                <a:latin typeface="Bell MT" panose="02020503060305020303" pitchFamily="18" charset="0"/>
              </a:rPr>
              <a:t>(especially taxation) and to lay down procedures for the declaration of capital movements for administrative or statistical information. </a:t>
            </a:r>
          </a:p>
          <a:p>
            <a:pPr marL="342900" indent="-342900">
              <a:lnSpc>
                <a:spcPct val="90000"/>
              </a:lnSpc>
              <a:spcAft>
                <a:spcPts val="1200"/>
              </a:spcAft>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Sandoz [1999]</a:t>
            </a:r>
            <a:r>
              <a:rPr lang="en-GB" sz="2200" i="1" dirty="0">
                <a:solidFill>
                  <a:schemeClr val="tx2">
                    <a:lumMod val="75000"/>
                    <a:lumOff val="25000"/>
                  </a:schemeClr>
                </a:solidFill>
                <a:latin typeface="Bell MT" panose="02020503060305020303" pitchFamily="18" charset="0"/>
              </a:rPr>
              <a:t>; </a:t>
            </a:r>
            <a:r>
              <a:rPr lang="en-GB" sz="2200" dirty="0">
                <a:solidFill>
                  <a:schemeClr val="tx2">
                    <a:lumMod val="75000"/>
                    <a:lumOff val="25000"/>
                  </a:schemeClr>
                </a:solidFill>
                <a:latin typeface="Bell MT" panose="02020503060305020303" pitchFamily="18" charset="0"/>
              </a:rPr>
              <a:t>Court reads these special grounds broadly and clarified that the preventative measures are not just applicable for tax.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Bordessa</a:t>
            </a:r>
            <a:r>
              <a:rPr lang="en-GB" sz="2200" i="1" u="sng" dirty="0">
                <a:solidFill>
                  <a:schemeClr val="accent6">
                    <a:lumMod val="75000"/>
                  </a:schemeClr>
                </a:solidFill>
                <a:latin typeface="Bell MT" panose="02020503060305020303" pitchFamily="18" charset="0"/>
              </a:rPr>
              <a:t> [1995])</a:t>
            </a:r>
          </a:p>
          <a:p>
            <a:pPr marL="342900" indent="-342900">
              <a:lnSpc>
                <a:spcPct val="90000"/>
              </a:lnSpc>
              <a:spcAft>
                <a:spcPts val="12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 proportionate restriction is strictly interpreted as seen in </a:t>
            </a:r>
            <a:r>
              <a:rPr lang="en-GB" sz="2200" i="1" u="sng" dirty="0" err="1">
                <a:solidFill>
                  <a:schemeClr val="accent6">
                    <a:lumMod val="75000"/>
                  </a:schemeClr>
                </a:solidFill>
                <a:latin typeface="Bell MT" panose="02020503060305020303" pitchFamily="18" charset="0"/>
              </a:rPr>
              <a:t>Bordessa</a:t>
            </a:r>
            <a:r>
              <a:rPr lang="en-GB" sz="2200" i="1" u="sng" dirty="0">
                <a:solidFill>
                  <a:schemeClr val="accent6">
                    <a:lumMod val="75000"/>
                  </a:schemeClr>
                </a:solidFill>
                <a:latin typeface="Bell MT" panose="02020503060305020303" pitchFamily="18" charset="0"/>
              </a:rPr>
              <a:t> [1995]  </a:t>
            </a:r>
            <a:r>
              <a:rPr lang="en-GB" sz="2200" i="1" dirty="0">
                <a:solidFill>
                  <a:schemeClr val="tx2">
                    <a:lumMod val="75000"/>
                    <a:lumOff val="25000"/>
                  </a:schemeClr>
                </a:solidFill>
                <a:latin typeface="Bell MT" panose="02020503060305020303" pitchFamily="18" charset="0"/>
              </a:rPr>
              <a:t>and </a:t>
            </a:r>
            <a:r>
              <a:rPr lang="en-GB" sz="2200" i="1" u="sng" dirty="0" err="1">
                <a:solidFill>
                  <a:schemeClr val="accent6">
                    <a:lumMod val="75000"/>
                  </a:schemeClr>
                </a:solidFill>
                <a:latin typeface="Bell MT" panose="02020503060305020303" pitchFamily="18" charset="0"/>
              </a:rPr>
              <a:t>Konle</a:t>
            </a:r>
            <a:r>
              <a:rPr lang="en-GB" sz="2200" i="1" u="sng" dirty="0">
                <a:solidFill>
                  <a:schemeClr val="accent6">
                    <a:lumMod val="75000"/>
                  </a:schemeClr>
                </a:solidFill>
                <a:latin typeface="Bell MT" panose="02020503060305020303" pitchFamily="18" charset="0"/>
              </a:rPr>
              <a:t> [1999]</a:t>
            </a:r>
          </a:p>
        </p:txBody>
      </p:sp>
    </p:spTree>
    <p:extLst>
      <p:ext uri="{BB962C8B-B14F-4D97-AF65-F5344CB8AC3E}">
        <p14:creationId xmlns:p14="http://schemas.microsoft.com/office/powerpoint/2010/main" val="170457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264473-CDAB-41C6-8E00-5B0D6C87057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5400000">
            <a:off x="7661921" y="2608955"/>
            <a:ext cx="6858000" cy="1640090"/>
          </a:xfrm>
          <a:prstGeom prst="rect">
            <a:avLst/>
          </a:prstGeom>
        </p:spPr>
      </p:pic>
      <p:sp>
        <p:nvSpPr>
          <p:cNvPr id="3" name="Text Placeholder 2">
            <a:extLst>
              <a:ext uri="{FF2B5EF4-FFF2-40B4-BE49-F238E27FC236}">
                <a16:creationId xmlns:a16="http://schemas.microsoft.com/office/drawing/2014/main" id="{9D05D3EE-79DF-4F3D-8967-923ADDAFDA31}"/>
              </a:ext>
            </a:extLst>
          </p:cNvPr>
          <p:cNvSpPr>
            <a:spLocks noGrp="1"/>
          </p:cNvSpPr>
          <p:nvPr>
            <p:ph type="body" idx="1"/>
          </p:nvPr>
        </p:nvSpPr>
        <p:spPr>
          <a:xfrm>
            <a:off x="477788" y="397769"/>
            <a:ext cx="11711036" cy="582959"/>
          </a:xfrm>
        </p:spPr>
        <p:txBody>
          <a:bodyPr>
            <a:noAutofit/>
          </a:bodyPr>
          <a:lstStyle/>
          <a:p>
            <a:r>
              <a:rPr lang="en-GB" sz="4000" b="1" u="sng" dirty="0">
                <a:solidFill>
                  <a:schemeClr val="tx2"/>
                </a:solidFill>
                <a:latin typeface="Bell MT" panose="02020503060305020303" pitchFamily="18" charset="0"/>
              </a:rPr>
              <a:t>IMPLIED JUSTIFICATIONS </a:t>
            </a:r>
          </a:p>
          <a:p>
            <a:r>
              <a:rPr lang="en-GB" sz="4000" b="1" u="sng" dirty="0">
                <a:solidFill>
                  <a:schemeClr val="tx2"/>
                </a:solidFill>
                <a:latin typeface="Bell MT" panose="02020503060305020303" pitchFamily="18" charset="0"/>
              </a:rPr>
              <a:t>UNDER ARTICLE 65(1)(B)</a:t>
            </a:r>
          </a:p>
        </p:txBody>
      </p:sp>
      <p:sp>
        <p:nvSpPr>
          <p:cNvPr id="4" name="TextBox 3">
            <a:extLst>
              <a:ext uri="{FF2B5EF4-FFF2-40B4-BE49-F238E27FC236}">
                <a16:creationId xmlns:a16="http://schemas.microsoft.com/office/drawing/2014/main" id="{00DE52DD-8889-4680-A064-DC85EAAA700D}"/>
              </a:ext>
            </a:extLst>
          </p:cNvPr>
          <p:cNvSpPr txBox="1"/>
          <p:nvPr/>
        </p:nvSpPr>
        <p:spPr>
          <a:xfrm>
            <a:off x="333772" y="1850842"/>
            <a:ext cx="9937104" cy="1928926"/>
          </a:xfrm>
          <a:prstGeom prst="rect">
            <a:avLst/>
          </a:prstGeom>
          <a:noFill/>
        </p:spPr>
        <p:txBody>
          <a:bodyPr wrap="square" rtlCol="0">
            <a:spAutoFit/>
          </a:bodyPr>
          <a:lstStyle/>
          <a:p>
            <a:pPr marL="342900" indent="-342900">
              <a:lnSpc>
                <a:spcPct val="90000"/>
              </a:lnSpc>
              <a:spcAft>
                <a:spcPts val="1200"/>
              </a:spcAft>
              <a:buFont typeface="Wingdings" panose="05000000000000000000" pitchFamily="2" charset="2"/>
              <a:buChar char="§"/>
            </a:pPr>
            <a:r>
              <a:rPr lang="en-US" sz="2200" dirty="0">
                <a:solidFill>
                  <a:schemeClr val="tx2">
                    <a:lumMod val="75000"/>
                    <a:lumOff val="25000"/>
                  </a:schemeClr>
                </a:solidFill>
                <a:latin typeface="Bell MT" panose="02020503060305020303" pitchFamily="18" charset="0"/>
              </a:rPr>
              <a:t>The cohesion of national tax system is one of the most important overriding requirements in the context of capital restrictions via national taxation. </a:t>
            </a:r>
            <a:r>
              <a:rPr lang="en-US" sz="2200" i="1" u="sng" dirty="0">
                <a:solidFill>
                  <a:schemeClr val="accent6">
                    <a:lumMod val="75000"/>
                  </a:schemeClr>
                </a:solidFill>
                <a:latin typeface="Bell MT" panose="02020503060305020303" pitchFamily="18" charset="0"/>
              </a:rPr>
              <a:t>(Bachmann v. Belgium [1992])</a:t>
            </a:r>
          </a:p>
          <a:p>
            <a:pPr marL="342900" indent="-342900">
              <a:lnSpc>
                <a:spcPct val="90000"/>
              </a:lnSpc>
              <a:spcAft>
                <a:spcPts val="1200"/>
              </a:spcAft>
              <a:buFont typeface="Wingdings" panose="05000000000000000000" pitchFamily="2" charset="2"/>
              <a:buChar char="§"/>
            </a:pPr>
            <a:r>
              <a:rPr lang="en-US" sz="2200" dirty="0">
                <a:solidFill>
                  <a:schemeClr val="tx2">
                    <a:lumMod val="75000"/>
                    <a:lumOff val="25000"/>
                  </a:schemeClr>
                </a:solidFill>
                <a:latin typeface="Bell MT" panose="02020503060305020303" pitchFamily="18" charset="0"/>
              </a:rPr>
              <a:t>There needs to be a </a:t>
            </a:r>
            <a:r>
              <a:rPr lang="en-US" sz="2200" dirty="0">
                <a:solidFill>
                  <a:srgbClr val="00B050"/>
                </a:solidFill>
                <a:latin typeface="Bell MT" panose="02020503060305020303" pitchFamily="18" charset="0"/>
              </a:rPr>
              <a:t>direct link. </a:t>
            </a:r>
          </a:p>
          <a:p>
            <a:pPr marL="342900" indent="-342900">
              <a:lnSpc>
                <a:spcPct val="90000"/>
              </a:lnSpc>
              <a:spcAft>
                <a:spcPts val="1200"/>
              </a:spcAft>
              <a:buFont typeface="Wingdings" panose="05000000000000000000" pitchFamily="2" charset="2"/>
              <a:buChar char="§"/>
            </a:pPr>
            <a:r>
              <a:rPr lang="en-US" sz="2200" dirty="0">
                <a:solidFill>
                  <a:schemeClr val="tx2">
                    <a:lumMod val="75000"/>
                    <a:lumOff val="25000"/>
                  </a:schemeClr>
                </a:solidFill>
                <a:latin typeface="Bell MT" panose="02020503060305020303" pitchFamily="18" charset="0"/>
              </a:rPr>
              <a:t>What constitutes this is restrictively interpreted.  </a:t>
            </a:r>
            <a:r>
              <a:rPr lang="en-US" sz="2200" i="1" u="sng" dirty="0">
                <a:solidFill>
                  <a:schemeClr val="accent6">
                    <a:lumMod val="75000"/>
                  </a:schemeClr>
                </a:solidFill>
                <a:latin typeface="Bell MT" panose="02020503060305020303" pitchFamily="18" charset="0"/>
              </a:rPr>
              <a:t>(</a:t>
            </a:r>
            <a:r>
              <a:rPr lang="en-US" sz="2200" i="1" u="sng" dirty="0" err="1">
                <a:solidFill>
                  <a:schemeClr val="accent6">
                    <a:lumMod val="75000"/>
                  </a:schemeClr>
                </a:solidFill>
                <a:latin typeface="Bell MT" panose="02020503060305020303" pitchFamily="18" charset="0"/>
              </a:rPr>
              <a:t>Verkooijen</a:t>
            </a:r>
            <a:r>
              <a:rPr lang="en-US" sz="2200" i="1" u="sng" dirty="0">
                <a:solidFill>
                  <a:schemeClr val="accent6">
                    <a:lumMod val="75000"/>
                  </a:schemeClr>
                </a:solidFill>
                <a:latin typeface="Bell MT" panose="02020503060305020303" pitchFamily="18" charset="0"/>
              </a:rPr>
              <a:t>[1995])</a:t>
            </a:r>
          </a:p>
        </p:txBody>
      </p:sp>
    </p:spTree>
    <p:extLst>
      <p:ext uri="{BB962C8B-B14F-4D97-AF65-F5344CB8AC3E}">
        <p14:creationId xmlns:p14="http://schemas.microsoft.com/office/powerpoint/2010/main" val="394155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02AEDF-CEA0-40AF-BA97-674AD359C813}"/>
              </a:ext>
            </a:extLst>
          </p:cNvPr>
          <p:cNvSpPr>
            <a:spLocks noGrp="1"/>
          </p:cNvSpPr>
          <p:nvPr>
            <p:ph type="body" idx="1"/>
          </p:nvPr>
        </p:nvSpPr>
        <p:spPr>
          <a:xfrm>
            <a:off x="8418" y="155577"/>
            <a:ext cx="12422698" cy="1401215"/>
          </a:xfrm>
        </p:spPr>
        <p:txBody>
          <a:bodyPr>
            <a:normAutofit/>
          </a:bodyPr>
          <a:lstStyle/>
          <a:p>
            <a:pPr algn="ctr"/>
            <a:r>
              <a:rPr lang="en-GB" sz="4000" u="sng" dirty="0">
                <a:solidFill>
                  <a:schemeClr val="tx2"/>
                </a:solidFill>
                <a:latin typeface="Bell MT" panose="02020503060305020303" pitchFamily="18" charset="0"/>
              </a:rPr>
              <a:t>SPECIAL DEROGATIONS FOR THIRD-</a:t>
            </a:r>
          </a:p>
          <a:p>
            <a:pPr algn="ctr"/>
            <a:r>
              <a:rPr lang="en-GB" sz="4000" u="sng" dirty="0">
                <a:solidFill>
                  <a:schemeClr val="tx2"/>
                </a:solidFill>
                <a:latin typeface="Bell MT" panose="02020503060305020303" pitchFamily="18" charset="0"/>
              </a:rPr>
              <a:t>COUNTRY RESTRICTIONS</a:t>
            </a:r>
          </a:p>
        </p:txBody>
      </p:sp>
      <p:sp>
        <p:nvSpPr>
          <p:cNvPr id="4" name="TextBox 3">
            <a:extLst>
              <a:ext uri="{FF2B5EF4-FFF2-40B4-BE49-F238E27FC236}">
                <a16:creationId xmlns:a16="http://schemas.microsoft.com/office/drawing/2014/main" id="{BCD24397-8CB9-43C5-AC16-7372650C7983}"/>
              </a:ext>
            </a:extLst>
          </p:cNvPr>
          <p:cNvSpPr txBox="1"/>
          <p:nvPr/>
        </p:nvSpPr>
        <p:spPr>
          <a:xfrm>
            <a:off x="693812" y="1495755"/>
            <a:ext cx="10873208" cy="4597541"/>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 Union demonstrates a lesser degree of liberalisation to third countries than its own member states.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 Union allows member states to maintain national restrictions on capital movements from third countries  that would not be allowed in an intra-Union context.</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64(1); </a:t>
            </a:r>
            <a:r>
              <a:rPr lang="en-GB" sz="2200" dirty="0">
                <a:solidFill>
                  <a:schemeClr val="tx2">
                    <a:lumMod val="75000"/>
                    <a:lumOff val="25000"/>
                  </a:schemeClr>
                </a:solidFill>
                <a:latin typeface="Bell MT" panose="02020503060305020303" pitchFamily="18" charset="0"/>
              </a:rPr>
              <a:t>grandfather clause- time bar allowing any agreements pre 1994 to remain in place. </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65(4); </a:t>
            </a:r>
            <a:r>
              <a:rPr lang="en-GB" sz="2200" dirty="0">
                <a:solidFill>
                  <a:schemeClr val="tx2">
                    <a:lumMod val="75000"/>
                    <a:lumOff val="25000"/>
                  </a:schemeClr>
                </a:solidFill>
                <a:latin typeface="Bell MT" panose="02020503060305020303" pitchFamily="18" charset="0"/>
              </a:rPr>
              <a:t>Allows the Union to adopt an administrative decision to justify a Member States restriction even if a judicial decision would be different.</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66; </a:t>
            </a:r>
            <a:r>
              <a:rPr lang="en-GB" sz="2200" dirty="0">
                <a:solidFill>
                  <a:schemeClr val="tx2">
                    <a:lumMod val="75000"/>
                    <a:lumOff val="25000"/>
                  </a:schemeClr>
                </a:solidFill>
                <a:latin typeface="Bell MT" panose="02020503060305020303" pitchFamily="18" charset="0"/>
              </a:rPr>
              <a:t>safeguard clause allowing the union to adopt temporary measures in an economic emergency situation. </a:t>
            </a:r>
          </a:p>
          <a:p>
            <a:pPr marL="342900" indent="-342900">
              <a:lnSpc>
                <a:spcPct val="90000"/>
              </a:lnSpc>
              <a:spcAft>
                <a:spcPts val="600"/>
              </a:spcAft>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Test Claimants (II) [2006] </a:t>
            </a:r>
            <a:r>
              <a:rPr lang="en-GB" sz="2200" dirty="0">
                <a:solidFill>
                  <a:schemeClr val="tx2">
                    <a:lumMod val="75000"/>
                    <a:lumOff val="25000"/>
                  </a:schemeClr>
                </a:solidFill>
                <a:latin typeface="Bell MT" panose="02020503060305020303" pitchFamily="18" charset="0"/>
              </a:rPr>
              <a:t>Established a general reasonableness justification.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Cannot impose the same strict proportionality rules that are intra-Union externally.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National restrictions can be justified where an intra-Union restriction would not be. </a:t>
            </a:r>
          </a:p>
        </p:txBody>
      </p:sp>
    </p:spTree>
    <p:extLst>
      <p:ext uri="{BB962C8B-B14F-4D97-AF65-F5344CB8AC3E}">
        <p14:creationId xmlns:p14="http://schemas.microsoft.com/office/powerpoint/2010/main" val="423412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2CC319-4E72-427F-ACAD-3FCC14A573F2}"/>
              </a:ext>
            </a:extLst>
          </p:cNvPr>
          <p:cNvSpPr>
            <a:spLocks noGrp="1"/>
          </p:cNvSpPr>
          <p:nvPr>
            <p:ph type="body" idx="1"/>
          </p:nvPr>
        </p:nvSpPr>
        <p:spPr>
          <a:xfrm>
            <a:off x="477788" y="260648"/>
            <a:ext cx="11711037" cy="792088"/>
          </a:xfrm>
        </p:spPr>
        <p:txBody>
          <a:bodyPr>
            <a:normAutofit/>
          </a:bodyPr>
          <a:lstStyle/>
          <a:p>
            <a:r>
              <a:rPr lang="en-GB" sz="4000" b="1" u="sng" dirty="0">
                <a:solidFill>
                  <a:schemeClr val="tx2"/>
                </a:solidFill>
                <a:latin typeface="Bell MT" panose="02020503060305020303" pitchFamily="18" charset="0"/>
              </a:rPr>
              <a:t>CONCLUSION</a:t>
            </a:r>
          </a:p>
        </p:txBody>
      </p:sp>
      <p:sp>
        <p:nvSpPr>
          <p:cNvPr id="4" name="TextBox 3">
            <a:extLst>
              <a:ext uri="{FF2B5EF4-FFF2-40B4-BE49-F238E27FC236}">
                <a16:creationId xmlns:a16="http://schemas.microsoft.com/office/drawing/2014/main" id="{D90DBD3D-1166-4752-AE59-B9D1EFCDE916}"/>
              </a:ext>
            </a:extLst>
          </p:cNvPr>
          <p:cNvSpPr txBox="1"/>
          <p:nvPr/>
        </p:nvSpPr>
        <p:spPr>
          <a:xfrm>
            <a:off x="475743" y="1345624"/>
            <a:ext cx="4320480" cy="3984168"/>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Free movement of services and capital were initially very under-developed freedoms.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In recent decades there  has been a major shift from this; they are now both well established and directly effective.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Directives have been applied to ensure the integration of these freedoms into national states</a:t>
            </a:r>
          </a:p>
          <a:p>
            <a:pPr marL="342900" indent="-342900">
              <a:lnSpc>
                <a:spcPct val="90000"/>
              </a:lnSpc>
              <a:spcAft>
                <a:spcPts val="600"/>
              </a:spcAft>
              <a:buFont typeface="Wingdings" panose="05000000000000000000" pitchFamily="2" charset="2"/>
              <a:buChar char="§"/>
            </a:pPr>
            <a:r>
              <a:rPr lang="en-GB" sz="2200" i="1" dirty="0">
                <a:solidFill>
                  <a:schemeClr val="tx2">
                    <a:lumMod val="75000"/>
                    <a:lumOff val="25000"/>
                  </a:schemeClr>
                </a:solidFill>
                <a:latin typeface="Bell MT" panose="02020503060305020303" pitchFamily="18" charset="0"/>
              </a:rPr>
              <a:t>Is there still room for development in both areas? </a:t>
            </a:r>
          </a:p>
        </p:txBody>
      </p:sp>
      <p:pic>
        <p:nvPicPr>
          <p:cNvPr id="2" name="Picture 1">
            <a:extLst>
              <a:ext uri="{FF2B5EF4-FFF2-40B4-BE49-F238E27FC236}">
                <a16:creationId xmlns:a16="http://schemas.microsoft.com/office/drawing/2014/main" id="{D07DFCF5-E164-4533-9D12-2C73B9B160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14292" y="1268760"/>
            <a:ext cx="6439544" cy="4138794"/>
          </a:xfrm>
          <a:prstGeom prst="rect">
            <a:avLst/>
          </a:prstGeom>
        </p:spPr>
      </p:pic>
    </p:spTree>
    <p:extLst>
      <p:ext uri="{BB962C8B-B14F-4D97-AF65-F5344CB8AC3E}">
        <p14:creationId xmlns:p14="http://schemas.microsoft.com/office/powerpoint/2010/main" val="127794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25" y="209182"/>
            <a:ext cx="12170700" cy="823007"/>
          </a:xfrm>
        </p:spPr>
        <p:txBody>
          <a:bodyPr>
            <a:normAutofit/>
          </a:bodyPr>
          <a:lstStyle/>
          <a:p>
            <a:pPr algn="ctr"/>
            <a:r>
              <a:rPr lang="en-US" b="1" u="sng" dirty="0">
                <a:solidFill>
                  <a:schemeClr val="tx2"/>
                </a:solidFill>
                <a:latin typeface="Bell MT" panose="02020503060305020303" pitchFamily="18" charset="0"/>
              </a:rPr>
              <a:t>Free movement of services</a:t>
            </a:r>
          </a:p>
        </p:txBody>
      </p:sp>
      <p:sp>
        <p:nvSpPr>
          <p:cNvPr id="2" name="Content Placeholder 1"/>
          <p:cNvSpPr>
            <a:spLocks noGrp="1"/>
          </p:cNvSpPr>
          <p:nvPr>
            <p:ph sz="half" idx="2"/>
          </p:nvPr>
        </p:nvSpPr>
        <p:spPr>
          <a:xfrm>
            <a:off x="392080" y="1412776"/>
            <a:ext cx="5688633" cy="5541348"/>
          </a:xfrm>
        </p:spPr>
        <p:txBody>
          <a:bodyPr>
            <a:normAutofit/>
          </a:bodyPr>
          <a:lstStyle/>
          <a:p>
            <a:pPr>
              <a:spcBef>
                <a:spcPts val="0"/>
              </a:spcBef>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Is considered one of the most progressive freedoms.</a:t>
            </a:r>
          </a:p>
          <a:p>
            <a:pPr>
              <a:spcBef>
                <a:spcPts val="0"/>
              </a:spcBef>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56 </a:t>
            </a:r>
            <a:r>
              <a:rPr lang="en-GB" sz="2200" dirty="0">
                <a:solidFill>
                  <a:schemeClr val="tx2">
                    <a:lumMod val="75000"/>
                    <a:lumOff val="25000"/>
                  </a:schemeClr>
                </a:solidFill>
                <a:latin typeface="Bell MT" panose="02020503060305020303" pitchFamily="18" charset="0"/>
              </a:rPr>
              <a:t>that restricts prohibitions on freedom of services is complimented by </a:t>
            </a:r>
            <a:r>
              <a:rPr lang="en-GB" sz="2200" u="sng" dirty="0">
                <a:solidFill>
                  <a:schemeClr val="accent1">
                    <a:lumMod val="75000"/>
                  </a:schemeClr>
                </a:solidFill>
                <a:latin typeface="Bell MT" panose="02020503060305020303" pitchFamily="18" charset="0"/>
              </a:rPr>
              <a:t>Article 57 of the TFEU </a:t>
            </a:r>
            <a:r>
              <a:rPr lang="en-GB" sz="2200" dirty="0">
                <a:solidFill>
                  <a:schemeClr val="tx2">
                    <a:lumMod val="75000"/>
                    <a:lumOff val="25000"/>
                  </a:schemeClr>
                </a:solidFill>
                <a:latin typeface="Bell MT" panose="02020503060305020303" pitchFamily="18" charset="0"/>
              </a:rPr>
              <a:t>that clarifies what exactly is to be considered a “service.”</a:t>
            </a:r>
          </a:p>
          <a:p>
            <a:pPr>
              <a:spcBef>
                <a:spcPts val="0"/>
              </a:spcBef>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 service is generally considered as being a task done for remuneration of an industrial, commercial, professional or craft variety.</a:t>
            </a:r>
          </a:p>
          <a:p>
            <a:pPr>
              <a:spcBef>
                <a:spcPts val="0"/>
              </a:spcBef>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57 </a:t>
            </a:r>
            <a:r>
              <a:rPr lang="en-GB" sz="2200" dirty="0">
                <a:solidFill>
                  <a:schemeClr val="tx2">
                    <a:lumMod val="75000"/>
                    <a:lumOff val="25000"/>
                  </a:schemeClr>
                </a:solidFill>
                <a:latin typeface="Bell MT" panose="02020503060305020303" pitchFamily="18" charset="0"/>
              </a:rPr>
              <a:t>also arguably provides the service provider with free movement “</a:t>
            </a:r>
            <a:r>
              <a:rPr lang="en-GB" sz="2200" i="1" dirty="0">
                <a:solidFill>
                  <a:schemeClr val="tx2">
                    <a:lumMod val="75000"/>
                    <a:lumOff val="25000"/>
                  </a:schemeClr>
                </a:solidFill>
                <a:latin typeface="Bell MT" panose="02020503060305020303" pitchFamily="18" charset="0"/>
              </a:rPr>
              <a:t>temporarily</a:t>
            </a:r>
            <a:r>
              <a:rPr lang="en-GB" sz="2200" dirty="0">
                <a:solidFill>
                  <a:schemeClr val="tx2">
                    <a:lumMod val="75000"/>
                    <a:lumOff val="25000"/>
                  </a:schemeClr>
                </a:solidFill>
                <a:latin typeface="Bell MT" panose="02020503060305020303" pitchFamily="18" charset="0"/>
              </a:rPr>
              <a:t>” and under the same conditions as a national of that member state.</a:t>
            </a:r>
          </a:p>
        </p:txBody>
      </p:sp>
      <p:pic>
        <p:nvPicPr>
          <p:cNvPr id="12" name="Content Placeholder 11"/>
          <p:cNvPicPr>
            <a:picLocks noGrp="1" noChangeAspect="1"/>
          </p:cNvPicPr>
          <p:nvPr>
            <p:ph sz="half" idx="1"/>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14000"/>
                    </a14:imgEffect>
                    <a14:imgEffect>
                      <a14:brightnessContrast bright="22000" contrast="20000"/>
                    </a14:imgEffect>
                  </a14:imgLayer>
                </a14:imgProps>
              </a:ext>
              <a:ext uri="{28A0092B-C50C-407E-A947-70E740481C1C}">
                <a14:useLocalDpi xmlns:a14="http://schemas.microsoft.com/office/drawing/2010/main"/>
              </a:ext>
            </a:extLst>
          </a:blip>
          <a:srcRect/>
          <a:stretch/>
        </p:blipFill>
        <p:spPr>
          <a:xfrm rot="16200000">
            <a:off x="8151943" y="2218557"/>
            <a:ext cx="6120681" cy="1916832"/>
          </a:xfrm>
        </p:spPr>
      </p:pic>
      <p:sp>
        <p:nvSpPr>
          <p:cNvPr id="3" name="TextBox 2">
            <a:extLst>
              <a:ext uri="{FF2B5EF4-FFF2-40B4-BE49-F238E27FC236}">
                <a16:creationId xmlns:a16="http://schemas.microsoft.com/office/drawing/2014/main" id="{3306166A-4319-413E-980A-1566A579A791}"/>
              </a:ext>
            </a:extLst>
          </p:cNvPr>
          <p:cNvSpPr txBox="1"/>
          <p:nvPr/>
        </p:nvSpPr>
        <p:spPr>
          <a:xfrm>
            <a:off x="6598468" y="1772816"/>
            <a:ext cx="4968552" cy="3166957"/>
          </a:xfrm>
          <a:prstGeom prst="rect">
            <a:avLst/>
          </a:prstGeom>
          <a:noFill/>
        </p:spPr>
        <p:txBody>
          <a:bodyPr wrap="square" rtlCol="0">
            <a:spAutoFit/>
          </a:bodyPr>
          <a:lstStyle/>
          <a:p>
            <a:pPr algn="ctr">
              <a:lnSpc>
                <a:spcPct val="90000"/>
              </a:lnSpc>
              <a:spcAft>
                <a:spcPts val="600"/>
              </a:spcAft>
            </a:pPr>
            <a:r>
              <a:rPr lang="en-GB" sz="2400" i="1" dirty="0">
                <a:solidFill>
                  <a:schemeClr val="accent6">
                    <a:lumMod val="75000"/>
                  </a:schemeClr>
                </a:solidFill>
                <a:latin typeface="Bell MT" panose="02020503060305020303" pitchFamily="18" charset="0"/>
              </a:rPr>
              <a:t>“Within the framework of the provisions set out below, restrictions on freedom to provide services within the Union shall be prohibited in respect of nationals of Member States who are established in a Member State other than that of the person for whom the services are intended.”</a:t>
            </a:r>
          </a:p>
          <a:p>
            <a:pPr algn="ctr">
              <a:lnSpc>
                <a:spcPct val="90000"/>
              </a:lnSpc>
              <a:spcAft>
                <a:spcPts val="600"/>
              </a:spcAft>
            </a:pPr>
            <a:r>
              <a:rPr lang="en-GB" sz="2400" u="sng" dirty="0">
                <a:solidFill>
                  <a:schemeClr val="accent1">
                    <a:lumMod val="75000"/>
                  </a:schemeClr>
                </a:solidFill>
                <a:latin typeface="Bell MT" panose="02020503060305020303" pitchFamily="18" charset="0"/>
              </a:rPr>
              <a:t>Article 56(1)TFEU</a:t>
            </a:r>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045C18-42D2-4438-B81E-E76CB41B4B9E}"/>
              </a:ext>
            </a:extLst>
          </p:cNvPr>
          <p:cNvSpPr/>
          <p:nvPr/>
        </p:nvSpPr>
        <p:spPr>
          <a:xfrm>
            <a:off x="621804" y="1052736"/>
            <a:ext cx="10945216" cy="2517431"/>
          </a:xfrm>
          <a:prstGeom prst="rect">
            <a:avLst/>
          </a:prstGeom>
          <a:noFill/>
          <a:ln w="57150">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400"/>
          </a:p>
        </p:txBody>
      </p:sp>
      <p:sp>
        <p:nvSpPr>
          <p:cNvPr id="2" name="TextBox 1"/>
          <p:cNvSpPr txBox="1"/>
          <p:nvPr/>
        </p:nvSpPr>
        <p:spPr>
          <a:xfrm>
            <a:off x="13487" y="260648"/>
            <a:ext cx="12161851"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NEGATIVE INTEGRATION; PERSONAL SCOPE </a:t>
            </a:r>
          </a:p>
        </p:txBody>
      </p:sp>
      <p:sp>
        <p:nvSpPr>
          <p:cNvPr id="4" name="TextBox 3">
            <a:extLst>
              <a:ext uri="{FF2B5EF4-FFF2-40B4-BE49-F238E27FC236}">
                <a16:creationId xmlns:a16="http://schemas.microsoft.com/office/drawing/2014/main" id="{59F6F579-9C7A-4037-BBED-937C5FC943E0}"/>
              </a:ext>
            </a:extLst>
          </p:cNvPr>
          <p:cNvSpPr txBox="1"/>
          <p:nvPr/>
        </p:nvSpPr>
        <p:spPr>
          <a:xfrm>
            <a:off x="549796" y="3727832"/>
            <a:ext cx="11017224" cy="2615460"/>
          </a:xfrm>
          <a:prstGeom prst="rect">
            <a:avLst/>
          </a:prstGeom>
          <a:noFill/>
        </p:spPr>
        <p:txBody>
          <a:bodyPr wrap="square" rtlCol="0">
            <a:spAutoFit/>
          </a:bodyPr>
          <a:lstStyle/>
          <a:p>
            <a:pPr marL="342900" indent="-342900">
              <a:lnSpc>
                <a:spcPct val="90000"/>
              </a:lnSpc>
              <a:spcAft>
                <a:spcPts val="600"/>
              </a:spcAft>
              <a:buFont typeface="Arial" panose="020B0604020202020204" pitchFamily="34" charset="0"/>
              <a:buChar char="•"/>
            </a:pPr>
            <a:r>
              <a:rPr lang="en-GB" sz="2200" i="1" u="sng" dirty="0">
                <a:solidFill>
                  <a:schemeClr val="accent6">
                    <a:lumMod val="75000"/>
                  </a:schemeClr>
                </a:solidFill>
                <a:latin typeface="Bell MT" panose="02020503060305020303" pitchFamily="18" charset="0"/>
              </a:rPr>
              <a:t>Van </a:t>
            </a:r>
            <a:r>
              <a:rPr lang="en-GB" sz="2200" i="1" u="sng" dirty="0" err="1">
                <a:solidFill>
                  <a:schemeClr val="accent6">
                    <a:lumMod val="75000"/>
                  </a:schemeClr>
                </a:solidFill>
                <a:latin typeface="Bell MT" panose="02020503060305020303" pitchFamily="18" charset="0"/>
              </a:rPr>
              <a:t>Binsbergen</a:t>
            </a:r>
            <a:r>
              <a:rPr lang="en-GB" sz="2200" i="1" u="sng" dirty="0">
                <a:solidFill>
                  <a:schemeClr val="accent6">
                    <a:lumMod val="75000"/>
                  </a:schemeClr>
                </a:solidFill>
                <a:latin typeface="Bell MT" panose="02020503060305020303" pitchFamily="18" charset="0"/>
              </a:rPr>
              <a:t> </a:t>
            </a:r>
            <a:r>
              <a:rPr lang="en-GB" sz="2200" u="sng" dirty="0">
                <a:solidFill>
                  <a:schemeClr val="accent6">
                    <a:lumMod val="75000"/>
                  </a:schemeClr>
                </a:solidFill>
                <a:latin typeface="Bell MT" panose="02020503060305020303" pitchFamily="18" charset="0"/>
              </a:rPr>
              <a:t>[1974] </a:t>
            </a:r>
            <a:r>
              <a:rPr lang="en-GB" sz="2200" dirty="0">
                <a:solidFill>
                  <a:schemeClr val="tx2">
                    <a:lumMod val="75000"/>
                    <a:lumOff val="25000"/>
                  </a:schemeClr>
                </a:solidFill>
                <a:latin typeface="Bell MT" panose="02020503060305020303" pitchFamily="18" charset="0"/>
              </a:rPr>
              <a:t>established that </a:t>
            </a:r>
            <a:r>
              <a:rPr lang="en-GB" sz="2200" dirty="0">
                <a:solidFill>
                  <a:schemeClr val="accent1">
                    <a:lumMod val="75000"/>
                  </a:schemeClr>
                </a:solidFill>
                <a:latin typeface="Bell MT" panose="02020503060305020303" pitchFamily="18" charset="0"/>
              </a:rPr>
              <a:t>Article 56 </a:t>
            </a:r>
            <a:r>
              <a:rPr lang="en-GB" sz="2200" dirty="0">
                <a:solidFill>
                  <a:schemeClr val="tx2">
                    <a:lumMod val="75000"/>
                    <a:lumOff val="25000"/>
                  </a:schemeClr>
                </a:solidFill>
                <a:latin typeface="Bell MT" panose="02020503060305020303" pitchFamily="18" charset="0"/>
              </a:rPr>
              <a:t>was directly effective. </a:t>
            </a:r>
          </a:p>
          <a:p>
            <a:pPr marL="342900" indent="-342900">
              <a:lnSpc>
                <a:spcPct val="90000"/>
              </a:lnSpc>
              <a:spcAft>
                <a:spcPts val="600"/>
              </a:spcAft>
              <a:buFont typeface="Arial" panose="020B0604020202020204" pitchFamily="34" charset="0"/>
              <a:buChar char="•"/>
            </a:pPr>
            <a:r>
              <a:rPr lang="en-GB" sz="2200" i="1" u="sng" dirty="0">
                <a:solidFill>
                  <a:schemeClr val="accent6">
                    <a:lumMod val="75000"/>
                  </a:schemeClr>
                </a:solidFill>
                <a:latin typeface="Bell MT" panose="02020503060305020303" pitchFamily="18" charset="0"/>
              </a:rPr>
              <a:t>Laval </a:t>
            </a:r>
            <a:r>
              <a:rPr lang="en-GB" sz="2200" u="sng" dirty="0">
                <a:solidFill>
                  <a:schemeClr val="accent6">
                    <a:lumMod val="75000"/>
                  </a:schemeClr>
                </a:solidFill>
                <a:latin typeface="Bell MT" panose="02020503060305020303" pitchFamily="18" charset="0"/>
              </a:rPr>
              <a:t>[2007] </a:t>
            </a:r>
            <a:r>
              <a:rPr lang="en-GB" sz="2200" dirty="0">
                <a:solidFill>
                  <a:schemeClr val="tx2">
                    <a:lumMod val="75000"/>
                    <a:lumOff val="25000"/>
                  </a:schemeClr>
                </a:solidFill>
                <a:latin typeface="Bell MT" panose="02020503060305020303" pitchFamily="18" charset="0"/>
              </a:rPr>
              <a:t>applied a broad interpretation.</a:t>
            </a:r>
          </a:p>
          <a:p>
            <a:pPr marL="342900" indent="-342900">
              <a:lnSpc>
                <a:spcPct val="90000"/>
              </a:lnSpc>
              <a:spcAft>
                <a:spcPts val="600"/>
              </a:spcAft>
              <a:buFont typeface="Arial" panose="020B0604020202020204" pitchFamily="34" charset="0"/>
              <a:buChar char="•"/>
            </a:pPr>
            <a:r>
              <a:rPr lang="en-GB" sz="2200" dirty="0">
                <a:solidFill>
                  <a:schemeClr val="tx2">
                    <a:lumMod val="75000"/>
                    <a:lumOff val="25000"/>
                  </a:schemeClr>
                </a:solidFill>
                <a:latin typeface="Bell MT" panose="02020503060305020303" pitchFamily="18" charset="0"/>
              </a:rPr>
              <a:t>The central aim behind the freedom is to outlaw restrictions on economic activities. </a:t>
            </a:r>
          </a:p>
          <a:p>
            <a:pPr marL="342900" indent="-342900">
              <a:lnSpc>
                <a:spcPct val="90000"/>
              </a:lnSpc>
              <a:spcAft>
                <a:spcPts val="600"/>
              </a:spcAft>
              <a:buFont typeface="Arial" panose="020B0604020202020204" pitchFamily="34" charset="0"/>
              <a:buChar char="•"/>
            </a:pPr>
            <a:r>
              <a:rPr lang="en-GB" sz="2200" dirty="0">
                <a:solidFill>
                  <a:schemeClr val="tx2">
                    <a:lumMod val="75000"/>
                    <a:lumOff val="25000"/>
                  </a:schemeClr>
                </a:solidFill>
                <a:latin typeface="Bell MT" panose="02020503060305020303" pitchFamily="18" charset="0"/>
              </a:rPr>
              <a:t>Very broad, liberal concept of what a lawful service is has been established in the courts. </a:t>
            </a:r>
          </a:p>
          <a:p>
            <a:pPr marL="342900" indent="-342900">
              <a:lnSpc>
                <a:spcPct val="90000"/>
              </a:lnSpc>
              <a:spcAft>
                <a:spcPts val="600"/>
              </a:spcAft>
              <a:buFont typeface="Arial" panose="020B0604020202020204" pitchFamily="34" charset="0"/>
              <a:buChar char="•"/>
            </a:pPr>
            <a:r>
              <a:rPr lang="en-GB" sz="2200" dirty="0">
                <a:solidFill>
                  <a:schemeClr val="accent1">
                    <a:lumMod val="75000"/>
                  </a:schemeClr>
                </a:solidFill>
                <a:latin typeface="Bell MT" panose="02020503060305020303" pitchFamily="18" charset="0"/>
              </a:rPr>
              <a:t>Article 57 </a:t>
            </a:r>
            <a:r>
              <a:rPr lang="en-GB" sz="2200" dirty="0">
                <a:solidFill>
                  <a:schemeClr val="tx2">
                    <a:lumMod val="75000"/>
                    <a:lumOff val="25000"/>
                  </a:schemeClr>
                </a:solidFill>
                <a:latin typeface="Bell MT" panose="02020503060305020303" pitchFamily="18" charset="0"/>
              </a:rPr>
              <a:t>does not establish any order of priority or hierarchy between the freedoms.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Fidium</a:t>
            </a:r>
            <a:r>
              <a:rPr lang="en-GB" sz="2200" i="1" u="sng" dirty="0">
                <a:solidFill>
                  <a:schemeClr val="accent6">
                    <a:lumMod val="75000"/>
                  </a:schemeClr>
                </a:solidFill>
                <a:latin typeface="Bell MT" panose="02020503060305020303" pitchFamily="18" charset="0"/>
              </a:rPr>
              <a:t> </a:t>
            </a:r>
            <a:r>
              <a:rPr lang="en-GB" sz="2200" i="1" u="sng" dirty="0" err="1">
                <a:solidFill>
                  <a:schemeClr val="accent6">
                    <a:lumMod val="75000"/>
                  </a:schemeClr>
                </a:solidFill>
                <a:latin typeface="Bell MT" panose="02020503060305020303" pitchFamily="18" charset="0"/>
              </a:rPr>
              <a:t>Finanz</a:t>
            </a:r>
            <a:r>
              <a:rPr lang="en-GB" sz="2200" i="1" u="sng" dirty="0">
                <a:solidFill>
                  <a:schemeClr val="accent6">
                    <a:lumMod val="75000"/>
                  </a:schemeClr>
                </a:solidFill>
                <a:latin typeface="Bell MT" panose="02020503060305020303" pitchFamily="18" charset="0"/>
              </a:rPr>
              <a:t> </a:t>
            </a:r>
            <a:r>
              <a:rPr lang="en-GB" sz="2200" u="sng" dirty="0">
                <a:solidFill>
                  <a:schemeClr val="accent6">
                    <a:lumMod val="75000"/>
                  </a:schemeClr>
                </a:solidFill>
                <a:latin typeface="Bell MT" panose="02020503060305020303" pitchFamily="18" charset="0"/>
              </a:rPr>
              <a:t>[2006])</a:t>
            </a:r>
          </a:p>
          <a:p>
            <a:pPr marL="342900" indent="-342900">
              <a:lnSpc>
                <a:spcPct val="90000"/>
              </a:lnSpc>
              <a:spcAft>
                <a:spcPts val="600"/>
              </a:spcAft>
              <a:buFont typeface="Arial" panose="020B0604020202020204" pitchFamily="34" charset="0"/>
              <a:buChar char="•"/>
            </a:pPr>
            <a:r>
              <a:rPr lang="en-GB" sz="2200" dirty="0">
                <a:solidFill>
                  <a:schemeClr val="tx2">
                    <a:lumMod val="75000"/>
                    <a:lumOff val="25000"/>
                  </a:schemeClr>
                </a:solidFill>
                <a:latin typeface="Bell MT" panose="02020503060305020303" pitchFamily="18" charset="0"/>
              </a:rPr>
              <a:t>This subsequently intensifies delineation problems with the other three freedoms. </a:t>
            </a:r>
          </a:p>
        </p:txBody>
      </p:sp>
      <p:sp>
        <p:nvSpPr>
          <p:cNvPr id="9" name="TextBox 8">
            <a:extLst>
              <a:ext uri="{FF2B5EF4-FFF2-40B4-BE49-F238E27FC236}">
                <a16:creationId xmlns:a16="http://schemas.microsoft.com/office/drawing/2014/main" id="{B80A8F6D-ED14-4B94-BC43-9C6F4AB2D10D}"/>
              </a:ext>
            </a:extLst>
          </p:cNvPr>
          <p:cNvSpPr txBox="1"/>
          <p:nvPr/>
        </p:nvSpPr>
        <p:spPr>
          <a:xfrm>
            <a:off x="1352204" y="1196752"/>
            <a:ext cx="9688726" cy="2308324"/>
          </a:xfrm>
          <a:prstGeom prst="rect">
            <a:avLst/>
          </a:prstGeom>
          <a:noFill/>
        </p:spPr>
        <p:txBody>
          <a:bodyPr wrap="square" rtlCol="0">
            <a:spAutoFit/>
          </a:bodyPr>
          <a:lstStyle/>
          <a:p>
            <a:pPr>
              <a:lnSpc>
                <a:spcPct val="90000"/>
              </a:lnSpc>
            </a:pPr>
            <a:r>
              <a:rPr lang="en-GB" sz="2000" u="sng" dirty="0">
                <a:solidFill>
                  <a:schemeClr val="tx2">
                    <a:lumMod val="75000"/>
                    <a:lumOff val="25000"/>
                  </a:schemeClr>
                </a:solidFill>
                <a:latin typeface="Bell MT" panose="02020503060305020303" pitchFamily="18" charset="0"/>
              </a:rPr>
              <a:t>Three Scenarios Protected by </a:t>
            </a:r>
            <a:r>
              <a:rPr lang="en-GB" sz="2000" u="sng" dirty="0">
                <a:solidFill>
                  <a:schemeClr val="accent1">
                    <a:lumMod val="75000"/>
                  </a:schemeClr>
                </a:solidFill>
                <a:latin typeface="Bell MT" panose="02020503060305020303" pitchFamily="18" charset="0"/>
              </a:rPr>
              <a:t>Article 56;</a:t>
            </a:r>
          </a:p>
          <a:p>
            <a:pPr marL="514350" indent="-514350">
              <a:lnSpc>
                <a:spcPct val="90000"/>
              </a:lnSpc>
              <a:buFont typeface="+mj-lt"/>
              <a:buAutoNum type="romanUcPeriod"/>
            </a:pPr>
            <a:r>
              <a:rPr lang="en-GB" sz="2000" dirty="0">
                <a:solidFill>
                  <a:schemeClr val="tx2">
                    <a:lumMod val="75000"/>
                    <a:lumOff val="25000"/>
                  </a:schemeClr>
                </a:solidFill>
                <a:latin typeface="Bell MT" panose="02020503060305020303" pitchFamily="18" charset="0"/>
              </a:rPr>
              <a:t>A professional (or company) established in one member state moving another and continuing to provide the same service.</a:t>
            </a:r>
          </a:p>
          <a:p>
            <a:pPr marL="514350" indent="-514350">
              <a:lnSpc>
                <a:spcPct val="90000"/>
              </a:lnSpc>
              <a:buFont typeface="+mj-lt"/>
              <a:buAutoNum type="romanUcPeriod"/>
            </a:pPr>
            <a:r>
              <a:rPr lang="en-GB" sz="2000" i="1" u="sng" dirty="0">
                <a:solidFill>
                  <a:schemeClr val="accent6">
                    <a:lumMod val="75000"/>
                  </a:schemeClr>
                </a:solidFill>
                <a:latin typeface="Bell MT" panose="02020503060305020303" pitchFamily="18" charset="0"/>
              </a:rPr>
              <a:t>Luisi &amp; Carbone </a:t>
            </a:r>
            <a:r>
              <a:rPr lang="en-GB" sz="2000" u="sng" dirty="0">
                <a:solidFill>
                  <a:schemeClr val="accent6">
                    <a:lumMod val="75000"/>
                  </a:schemeClr>
                </a:solidFill>
                <a:latin typeface="Bell MT" panose="02020503060305020303" pitchFamily="18" charset="0"/>
              </a:rPr>
              <a:t>[1984] </a:t>
            </a:r>
            <a:r>
              <a:rPr lang="en-GB" sz="2000" dirty="0">
                <a:solidFill>
                  <a:schemeClr val="tx2">
                    <a:lumMod val="75000"/>
                    <a:lumOff val="25000"/>
                  </a:schemeClr>
                </a:solidFill>
                <a:latin typeface="Bell MT" panose="02020503060305020303" pitchFamily="18" charset="0"/>
              </a:rPr>
              <a:t>provides the opposite of this and protects the recipients right to go to another member state in order to receive a service. </a:t>
            </a:r>
          </a:p>
          <a:p>
            <a:pPr marL="514350" indent="-514350">
              <a:lnSpc>
                <a:spcPct val="90000"/>
              </a:lnSpc>
              <a:buFont typeface="+mj-lt"/>
              <a:buAutoNum type="romanUcPeriod"/>
            </a:pPr>
            <a:r>
              <a:rPr lang="en-GB" sz="2000" i="1" u="sng" dirty="0">
                <a:solidFill>
                  <a:schemeClr val="accent6">
                    <a:lumMod val="75000"/>
                  </a:schemeClr>
                </a:solidFill>
                <a:latin typeface="Bell MT" panose="02020503060305020303" pitchFamily="18" charset="0"/>
              </a:rPr>
              <a:t>Alpine Investments </a:t>
            </a:r>
            <a:r>
              <a:rPr lang="en-GB" sz="2000" u="sng" dirty="0">
                <a:solidFill>
                  <a:schemeClr val="accent6">
                    <a:lumMod val="75000"/>
                  </a:schemeClr>
                </a:solidFill>
                <a:latin typeface="Bell MT" panose="02020503060305020303" pitchFamily="18" charset="0"/>
              </a:rPr>
              <a:t>[1995] </a:t>
            </a:r>
            <a:r>
              <a:rPr lang="en-GB" sz="2000" dirty="0">
                <a:solidFill>
                  <a:schemeClr val="tx2">
                    <a:lumMod val="75000"/>
                    <a:lumOff val="25000"/>
                  </a:schemeClr>
                </a:solidFill>
                <a:latin typeface="Bell MT" panose="02020503060305020303" pitchFamily="18" charset="0"/>
              </a:rPr>
              <a:t>established that even where there is not an identifiable recipient of the service, </a:t>
            </a:r>
            <a:r>
              <a:rPr lang="en-GB" sz="2000" dirty="0">
                <a:solidFill>
                  <a:schemeClr val="accent1">
                    <a:lumMod val="75000"/>
                  </a:schemeClr>
                </a:solidFill>
                <a:latin typeface="Bell MT" panose="02020503060305020303" pitchFamily="18" charset="0"/>
              </a:rPr>
              <a:t>Article 56 </a:t>
            </a:r>
            <a:r>
              <a:rPr lang="en-GB" sz="2000" dirty="0">
                <a:solidFill>
                  <a:schemeClr val="tx2">
                    <a:lumMod val="75000"/>
                    <a:lumOff val="25000"/>
                  </a:schemeClr>
                </a:solidFill>
                <a:latin typeface="Bell MT" panose="02020503060305020303" pitchFamily="18" charset="0"/>
              </a:rPr>
              <a:t>will still operate and there can be no restriction from the host state of the service or the recipient state.</a:t>
            </a:r>
          </a:p>
        </p:txBody>
      </p:sp>
    </p:spTree>
    <p:extLst>
      <p:ext uri="{BB962C8B-B14F-4D97-AF65-F5344CB8AC3E}">
        <p14:creationId xmlns:p14="http://schemas.microsoft.com/office/powerpoint/2010/main" val="1084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FB1A5-CE72-40CC-A36F-4E40D16D23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66620" y="3533929"/>
            <a:ext cx="3593653" cy="3131767"/>
          </a:xfrm>
          <a:prstGeom prst="rect">
            <a:avLst/>
          </a:prstGeom>
        </p:spPr>
      </p:pic>
      <p:sp>
        <p:nvSpPr>
          <p:cNvPr id="2" name="TextBox 1"/>
          <p:cNvSpPr txBox="1"/>
          <p:nvPr/>
        </p:nvSpPr>
        <p:spPr>
          <a:xfrm>
            <a:off x="1" y="282898"/>
            <a:ext cx="12188824"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FREEDOM OF ESTABLISHMENT</a:t>
            </a:r>
          </a:p>
        </p:txBody>
      </p:sp>
      <p:sp>
        <p:nvSpPr>
          <p:cNvPr id="4" name="TextBox 3">
            <a:extLst>
              <a:ext uri="{FF2B5EF4-FFF2-40B4-BE49-F238E27FC236}">
                <a16:creationId xmlns:a16="http://schemas.microsoft.com/office/drawing/2014/main" id="{DF7CA554-9975-4475-895B-CAD4A5F97D68}"/>
              </a:ext>
            </a:extLst>
          </p:cNvPr>
          <p:cNvSpPr txBox="1"/>
          <p:nvPr/>
        </p:nvSpPr>
        <p:spPr>
          <a:xfrm>
            <a:off x="189756" y="980728"/>
            <a:ext cx="11593288" cy="2914644"/>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Subordinate nature of the service provisions. </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This can be seen when a Company establishes itself in a host State via freedom of establishment, it can therefore not avail itself of </a:t>
            </a:r>
            <a:r>
              <a:rPr lang="en-GB" sz="2200" u="sng" dirty="0">
                <a:solidFill>
                  <a:schemeClr val="accent1">
                    <a:lumMod val="75000"/>
                  </a:schemeClr>
                </a:solidFill>
                <a:latin typeface="Bell MT" panose="02020503060305020303" pitchFamily="18" charset="0"/>
              </a:rPr>
              <a:t>Article 56/57 </a:t>
            </a:r>
            <a:r>
              <a:rPr lang="en-GB" sz="2200" dirty="0">
                <a:latin typeface="Bell MT" panose="02020503060305020303" pitchFamily="18" charset="0"/>
              </a:rPr>
              <a:t>in another State.</a:t>
            </a:r>
          </a:p>
          <a:p>
            <a:pPr marL="342900" indent="-342900">
              <a:lnSpc>
                <a:spcPct val="90000"/>
              </a:lnSpc>
              <a:spcAft>
                <a:spcPts val="600"/>
              </a:spcAft>
              <a:buFont typeface="Wingdings" panose="05000000000000000000" pitchFamily="2" charset="2"/>
              <a:buChar char="§"/>
            </a:pPr>
            <a:r>
              <a:rPr lang="en-GB" sz="2200" i="1" u="sng" dirty="0" err="1">
                <a:solidFill>
                  <a:schemeClr val="accent6">
                    <a:lumMod val="75000"/>
                  </a:schemeClr>
                </a:solidFill>
                <a:latin typeface="Bell MT" panose="02020503060305020303" pitchFamily="18" charset="0"/>
              </a:rPr>
              <a:t>Gebhard</a:t>
            </a:r>
            <a:r>
              <a:rPr lang="en-GB" sz="2200" i="1" u="sng" dirty="0">
                <a:solidFill>
                  <a:schemeClr val="accent6">
                    <a:lumMod val="75000"/>
                  </a:schemeClr>
                </a:solidFill>
                <a:latin typeface="Bell MT" panose="02020503060305020303" pitchFamily="18" charset="0"/>
              </a:rPr>
              <a:t> [1995] </a:t>
            </a:r>
            <a:r>
              <a:rPr lang="en-GB" sz="2200" dirty="0">
                <a:latin typeface="Bell MT" panose="02020503060305020303" pitchFamily="18" charset="0"/>
              </a:rPr>
              <a:t>accepted that a service provider is entitled to equip themselves with some form of infrastructure in the host State. (principle </a:t>
            </a:r>
          </a:p>
          <a:p>
            <a:pPr>
              <a:lnSpc>
                <a:spcPct val="90000"/>
              </a:lnSpc>
              <a:spcAft>
                <a:spcPts val="600"/>
              </a:spcAft>
            </a:pPr>
            <a:r>
              <a:rPr lang="en-GB" sz="2200" dirty="0">
                <a:latin typeface="Bell MT" panose="02020503060305020303" pitchFamily="18" charset="0"/>
              </a:rPr>
              <a:t>    criteria is the permanence of the activities.)</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No time limit on when the provision of services becomes establishment. </a:t>
            </a:r>
          </a:p>
          <a:p>
            <a:pPr marL="342900" indent="-342900">
              <a:lnSpc>
                <a:spcPct val="90000"/>
              </a:lnSpc>
              <a:spcAft>
                <a:spcPts val="600"/>
              </a:spcAft>
              <a:buFont typeface="Wingdings" panose="05000000000000000000" pitchFamily="2" charset="2"/>
              <a:buChar char="§"/>
            </a:pPr>
            <a:endParaRPr lang="en-GB" sz="2200" dirty="0"/>
          </a:p>
        </p:txBody>
      </p:sp>
      <p:sp>
        <p:nvSpPr>
          <p:cNvPr id="5" name="Rectangle 4">
            <a:extLst>
              <a:ext uri="{FF2B5EF4-FFF2-40B4-BE49-F238E27FC236}">
                <a16:creationId xmlns:a16="http://schemas.microsoft.com/office/drawing/2014/main" id="{363ED805-D15B-47EB-910A-70FF0AD77D9F}"/>
              </a:ext>
            </a:extLst>
          </p:cNvPr>
          <p:cNvSpPr/>
          <p:nvPr/>
        </p:nvSpPr>
        <p:spPr>
          <a:xfrm>
            <a:off x="189756" y="3569589"/>
            <a:ext cx="7272808" cy="2307683"/>
          </a:xfrm>
          <a:prstGeom prst="rect">
            <a:avLst/>
          </a:prstGeom>
        </p:spPr>
        <p:txBody>
          <a:bodyPr wrap="square">
            <a:spAutoFit/>
          </a:bodyPr>
          <a:lstStyle/>
          <a:p>
            <a:pPr marL="342900" indent="-342900">
              <a:lnSpc>
                <a:spcPct val="90000"/>
              </a:lnSpc>
              <a:spcAft>
                <a:spcPts val="600"/>
              </a:spcAft>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Schnitzer [2003] </a:t>
            </a:r>
            <a:r>
              <a:rPr lang="en-GB" sz="2200" dirty="0">
                <a:latin typeface="Bell MT" panose="02020503060305020303" pitchFamily="18" charset="0"/>
              </a:rPr>
              <a:t>provides a wide definition of services with the only limitation being that the provider </a:t>
            </a:r>
            <a:r>
              <a:rPr lang="en-GB" sz="2200" i="1" dirty="0">
                <a:solidFill>
                  <a:srgbClr val="00B050"/>
                </a:solidFill>
                <a:latin typeface="Bell MT" panose="02020503060305020303" pitchFamily="18" charset="0"/>
              </a:rPr>
              <a:t>“establishes their principal residence on a permanent basis in the territory of another State</a:t>
            </a:r>
            <a:r>
              <a:rPr lang="en-GB" sz="2200" dirty="0">
                <a:solidFill>
                  <a:srgbClr val="00B050"/>
                </a:solidFill>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Distinction between freedom of establishment and free provision of services important because the rights granted under freedom of services are wider.</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80" y="180314"/>
            <a:ext cx="12169712"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MATERIAL SCOPE OF ARTICLE 56</a:t>
            </a:r>
          </a:p>
        </p:txBody>
      </p:sp>
      <p:sp>
        <p:nvSpPr>
          <p:cNvPr id="6" name="TextBox 5">
            <a:extLst>
              <a:ext uri="{FF2B5EF4-FFF2-40B4-BE49-F238E27FC236}">
                <a16:creationId xmlns:a16="http://schemas.microsoft.com/office/drawing/2014/main" id="{D77FEACB-A226-4620-BD41-7556EF09058F}"/>
              </a:ext>
            </a:extLst>
          </p:cNvPr>
          <p:cNvSpPr txBox="1"/>
          <p:nvPr/>
        </p:nvSpPr>
        <p:spPr>
          <a:xfrm>
            <a:off x="4283922" y="1280229"/>
            <a:ext cx="7704856" cy="3139321"/>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200" dirty="0">
                <a:latin typeface="Bell MT" panose="02020503060305020303" pitchFamily="18" charset="0"/>
              </a:rPr>
              <a:t>The provision covers regulatory and fiscal matters. </a:t>
            </a:r>
          </a:p>
          <a:p>
            <a:pPr marL="342900" indent="-342900">
              <a:lnSpc>
                <a:spcPct val="90000"/>
              </a:lnSpc>
              <a:buFont typeface="Wingdings" panose="05000000000000000000" pitchFamily="2" charset="2"/>
              <a:buChar char="§"/>
            </a:pPr>
            <a:r>
              <a:rPr lang="en-GB" sz="2200" dirty="0">
                <a:latin typeface="Bell MT" panose="02020503060305020303" pitchFamily="18" charset="0"/>
              </a:rPr>
              <a:t>Text of the Article suggests only discriminatory restrictions are covered however </a:t>
            </a:r>
            <a:r>
              <a:rPr lang="en-GB" sz="2200" u="sng" dirty="0">
                <a:solidFill>
                  <a:schemeClr val="accent1">
                    <a:lumMod val="75000"/>
                  </a:schemeClr>
                </a:solidFill>
                <a:latin typeface="Bell MT" panose="02020503060305020303" pitchFamily="18" charset="0"/>
              </a:rPr>
              <a:t>Article 61 </a:t>
            </a:r>
            <a:r>
              <a:rPr lang="en-GB" sz="2200" dirty="0">
                <a:latin typeface="Bell MT" panose="02020503060305020303" pitchFamily="18" charset="0"/>
              </a:rPr>
              <a:t>allows a wider reading than this. </a:t>
            </a:r>
          </a:p>
          <a:p>
            <a:pPr marL="342900" indent="-342900">
              <a:lnSpc>
                <a:spcPct val="90000"/>
              </a:lnSpc>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Sager [1991] </a:t>
            </a:r>
            <a:r>
              <a:rPr lang="en-GB" sz="2200" dirty="0">
                <a:latin typeface="Bell MT" panose="02020503060305020303" pitchFamily="18" charset="0"/>
              </a:rPr>
              <a:t>confirms that </a:t>
            </a:r>
            <a:r>
              <a:rPr lang="en-GB" sz="2200" u="sng" dirty="0">
                <a:solidFill>
                  <a:schemeClr val="accent1">
                    <a:lumMod val="75000"/>
                  </a:schemeClr>
                </a:solidFill>
                <a:latin typeface="Bell MT" panose="02020503060305020303" pitchFamily="18" charset="0"/>
              </a:rPr>
              <a:t>Article 56</a:t>
            </a:r>
            <a:r>
              <a:rPr lang="en-GB" sz="2200" dirty="0">
                <a:latin typeface="Bell MT" panose="02020503060305020303" pitchFamily="18" charset="0"/>
              </a:rPr>
              <a:t> goes beyond discrimination. </a:t>
            </a:r>
          </a:p>
          <a:p>
            <a:pPr marL="342900" indent="-342900">
              <a:lnSpc>
                <a:spcPct val="90000"/>
              </a:lnSpc>
              <a:buFont typeface="Wingdings" panose="05000000000000000000" pitchFamily="2" charset="2"/>
              <a:buChar char="§"/>
            </a:pPr>
            <a:r>
              <a:rPr lang="en-GB" sz="2200" dirty="0">
                <a:latin typeface="Bell MT" panose="02020503060305020303" pitchFamily="18" charset="0"/>
              </a:rPr>
              <a:t>The Court limited the inclusion of non-discriminatory measures however in </a:t>
            </a:r>
            <a:r>
              <a:rPr lang="en-GB" sz="2200" i="1" u="sng" dirty="0">
                <a:solidFill>
                  <a:schemeClr val="accent6">
                    <a:lumMod val="75000"/>
                  </a:schemeClr>
                </a:solidFill>
                <a:latin typeface="Bell MT" panose="02020503060305020303" pitchFamily="18" charset="0"/>
              </a:rPr>
              <a:t>Alpine Investment [1995] </a:t>
            </a:r>
            <a:r>
              <a:rPr lang="en-GB" sz="2200" dirty="0">
                <a:latin typeface="Bell MT" panose="02020503060305020303" pitchFamily="18" charset="0"/>
              </a:rPr>
              <a:t>that restricted cross border services. </a:t>
            </a:r>
          </a:p>
          <a:p>
            <a:pPr>
              <a:lnSpc>
                <a:spcPct val="90000"/>
              </a:lnSpc>
            </a:pPr>
            <a:endParaRPr lang="en-GB" sz="2200" dirty="0"/>
          </a:p>
        </p:txBody>
      </p:sp>
      <p:pic>
        <p:nvPicPr>
          <p:cNvPr id="3" name="Picture 2">
            <a:extLst>
              <a:ext uri="{FF2B5EF4-FFF2-40B4-BE49-F238E27FC236}">
                <a16:creationId xmlns:a16="http://schemas.microsoft.com/office/drawing/2014/main" id="{554CC929-3151-47E9-B5CA-0405CECE79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7788" y="1159166"/>
            <a:ext cx="3564842" cy="3195356"/>
          </a:xfrm>
          <a:prstGeom prst="rect">
            <a:avLst/>
          </a:prstGeom>
        </p:spPr>
      </p:pic>
      <p:sp>
        <p:nvSpPr>
          <p:cNvPr id="4" name="Rectangle 3">
            <a:extLst>
              <a:ext uri="{FF2B5EF4-FFF2-40B4-BE49-F238E27FC236}">
                <a16:creationId xmlns:a16="http://schemas.microsoft.com/office/drawing/2014/main" id="{912AA65B-49FA-450D-980F-F8C859CB0B0A}"/>
              </a:ext>
            </a:extLst>
          </p:cNvPr>
          <p:cNvSpPr/>
          <p:nvPr/>
        </p:nvSpPr>
        <p:spPr>
          <a:xfrm>
            <a:off x="395490" y="4614751"/>
            <a:ext cx="11593288" cy="1926040"/>
          </a:xfrm>
          <a:prstGeom prst="rect">
            <a:avLst/>
          </a:prstGeom>
        </p:spPr>
        <p:txBody>
          <a:bodyPr wrap="square">
            <a:spAutoFit/>
          </a:bodyPr>
          <a:lstStyle/>
          <a:p>
            <a:pPr marL="342900" indent="-342900">
              <a:lnSpc>
                <a:spcPct val="90000"/>
              </a:lnSpc>
              <a:buFont typeface="Wingdings" panose="05000000000000000000" pitchFamily="2" charset="2"/>
              <a:buChar char="§"/>
            </a:pPr>
            <a:r>
              <a:rPr lang="en-GB" sz="2200" dirty="0">
                <a:latin typeface="Bell MT" panose="02020503060305020303" pitchFamily="18" charset="0"/>
              </a:rPr>
              <a:t>The non-discriminatory measure must affect access to the market and hinder intra Union trade for it to be a restriction to </a:t>
            </a:r>
            <a:r>
              <a:rPr lang="en-GB" sz="2200" u="sng" dirty="0">
                <a:solidFill>
                  <a:schemeClr val="accent1">
                    <a:lumMod val="75000"/>
                  </a:schemeClr>
                </a:solidFill>
                <a:latin typeface="Bell MT" panose="02020503060305020303" pitchFamily="18" charset="0"/>
              </a:rPr>
              <a:t>Article 56. </a:t>
            </a:r>
            <a:r>
              <a:rPr lang="en-GB" sz="2200" u="sng" dirty="0">
                <a:solidFill>
                  <a:srgbClr val="00B050"/>
                </a:solidFill>
                <a:latin typeface="Bell MT" panose="02020503060305020303" pitchFamily="18" charset="0"/>
              </a:rPr>
              <a:t>(market access test)</a:t>
            </a:r>
            <a:r>
              <a:rPr lang="en-GB" sz="2200" dirty="0">
                <a:latin typeface="Bell MT" panose="02020503060305020303" pitchFamily="18" charset="0"/>
              </a:rPr>
              <a:t>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Commission v. Italy [2009])</a:t>
            </a:r>
          </a:p>
          <a:p>
            <a:pPr marL="342900" indent="-342900">
              <a:lnSpc>
                <a:spcPct val="90000"/>
              </a:lnSpc>
              <a:buFont typeface="Wingdings" panose="05000000000000000000" pitchFamily="2" charset="2"/>
              <a:buChar char="§"/>
            </a:pPr>
            <a:r>
              <a:rPr lang="en-GB" sz="2200" dirty="0">
                <a:latin typeface="Bell MT" panose="02020503060305020303" pitchFamily="18" charset="0"/>
              </a:rPr>
              <a:t>Market access test rejects the idea of host State control. </a:t>
            </a:r>
          </a:p>
          <a:p>
            <a:pPr marL="342900" indent="-342900">
              <a:lnSpc>
                <a:spcPct val="90000"/>
              </a:lnSpc>
              <a:buFont typeface="Wingdings" panose="05000000000000000000" pitchFamily="2" charset="2"/>
              <a:buChar char="§"/>
            </a:pPr>
            <a:r>
              <a:rPr lang="en-GB" sz="2200" dirty="0">
                <a:latin typeface="Bell MT" panose="02020503060305020303" pitchFamily="18" charset="0"/>
              </a:rPr>
              <a:t>Federal model is embraced</a:t>
            </a:r>
          </a:p>
          <a:p>
            <a:pPr marL="342900" indent="-342900">
              <a:lnSpc>
                <a:spcPct val="90000"/>
              </a:lnSpc>
              <a:buFont typeface="Wingdings" panose="05000000000000000000" pitchFamily="2" charset="2"/>
              <a:buChar char="§"/>
            </a:pPr>
            <a:r>
              <a:rPr lang="en-GB" sz="2200" dirty="0">
                <a:latin typeface="Bell MT" panose="02020503060305020303" pitchFamily="18" charset="0"/>
              </a:rPr>
              <a:t>Hindering effect caused by the national measure must be greater for inter-State rather than intra-State trade. </a:t>
            </a:r>
          </a:p>
        </p:txBody>
      </p:sp>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84EBDA-1E36-4069-B398-D27922B72CA5}"/>
              </a:ext>
            </a:extLst>
          </p:cNvPr>
          <p:cNvSpPr txBox="1"/>
          <p:nvPr/>
        </p:nvSpPr>
        <p:spPr>
          <a:xfrm>
            <a:off x="-1" y="210506"/>
            <a:ext cx="12188825" cy="1210396"/>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POSITIVE INTEGRATION: THE SERVICES DIRECTIVE</a:t>
            </a:r>
          </a:p>
        </p:txBody>
      </p:sp>
      <p:sp>
        <p:nvSpPr>
          <p:cNvPr id="3" name="TextBox 2">
            <a:extLst>
              <a:ext uri="{FF2B5EF4-FFF2-40B4-BE49-F238E27FC236}">
                <a16:creationId xmlns:a16="http://schemas.microsoft.com/office/drawing/2014/main" id="{5224853F-42A3-430E-9E3D-82624FD25113}"/>
              </a:ext>
            </a:extLst>
          </p:cNvPr>
          <p:cNvSpPr txBox="1"/>
          <p:nvPr/>
        </p:nvSpPr>
        <p:spPr>
          <a:xfrm>
            <a:off x="261764" y="1410158"/>
            <a:ext cx="5040560" cy="4899162"/>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59 TFEU </a:t>
            </a:r>
            <a:r>
              <a:rPr lang="en-GB" sz="2200" dirty="0">
                <a:solidFill>
                  <a:schemeClr val="tx2">
                    <a:lumMod val="75000"/>
                    <a:lumOff val="25000"/>
                  </a:schemeClr>
                </a:solidFill>
                <a:latin typeface="Bell MT" panose="02020503060305020303" pitchFamily="18" charset="0"/>
              </a:rPr>
              <a:t>entitles the Union to adopt legislative measures such as directives to achieve the liberalisation of a specific service.  (vertical integration)</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62 TFEU </a:t>
            </a:r>
            <a:r>
              <a:rPr lang="en-GB" sz="2200" dirty="0">
                <a:solidFill>
                  <a:schemeClr val="tx2">
                    <a:lumMod val="75000"/>
                    <a:lumOff val="25000"/>
                  </a:schemeClr>
                </a:solidFill>
                <a:latin typeface="Bell MT" panose="02020503060305020303" pitchFamily="18" charset="0"/>
              </a:rPr>
              <a:t>establishes the legal competence of the Union to issue directives for coordination. (horizontal integration)</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Vertical approach has regulated a range of sector-specific industries such as health care services.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Most important horizontal integration measure is </a:t>
            </a:r>
            <a:r>
              <a:rPr lang="en-GB" sz="2200" u="sng" dirty="0">
                <a:solidFill>
                  <a:schemeClr val="accent1">
                    <a:lumMod val="75000"/>
                  </a:schemeClr>
                </a:solidFill>
                <a:latin typeface="Bell MT" panose="02020503060305020303" pitchFamily="18" charset="0"/>
              </a:rPr>
              <a:t>Directive 2006/123 (Services Directive)</a:t>
            </a:r>
          </a:p>
        </p:txBody>
      </p:sp>
      <p:grpSp>
        <p:nvGrpSpPr>
          <p:cNvPr id="5" name="Group 4">
            <a:extLst>
              <a:ext uri="{FF2B5EF4-FFF2-40B4-BE49-F238E27FC236}">
                <a16:creationId xmlns:a16="http://schemas.microsoft.com/office/drawing/2014/main" id="{EF95C8B7-A59A-4C12-A4B2-12B7A631813B}"/>
              </a:ext>
            </a:extLst>
          </p:cNvPr>
          <p:cNvGrpSpPr/>
          <p:nvPr/>
        </p:nvGrpSpPr>
        <p:grpSpPr>
          <a:xfrm>
            <a:off x="5590356" y="1428688"/>
            <a:ext cx="6454469" cy="4808624"/>
            <a:chOff x="5590356" y="1428688"/>
            <a:chExt cx="6454469" cy="4808624"/>
          </a:xfrm>
        </p:grpSpPr>
        <p:sp>
          <p:nvSpPr>
            <p:cNvPr id="7" name="Freeform: Shape 6">
              <a:extLst>
                <a:ext uri="{FF2B5EF4-FFF2-40B4-BE49-F238E27FC236}">
                  <a16:creationId xmlns:a16="http://schemas.microsoft.com/office/drawing/2014/main" id="{56F0D3D0-A1EE-4311-A96F-A48A3A77C415}"/>
                </a:ext>
              </a:extLst>
            </p:cNvPr>
            <p:cNvSpPr/>
            <p:nvPr/>
          </p:nvSpPr>
          <p:spPr>
            <a:xfrm>
              <a:off x="5590356" y="1428688"/>
              <a:ext cx="6408728" cy="933762"/>
            </a:xfrm>
            <a:custGeom>
              <a:avLst/>
              <a:gdLst>
                <a:gd name="connsiteX0" fmla="*/ 0 w 4310504"/>
                <a:gd name="connsiteY0" fmla="*/ 155630 h 933762"/>
                <a:gd name="connsiteX1" fmla="*/ 155630 w 4310504"/>
                <a:gd name="connsiteY1" fmla="*/ 0 h 933762"/>
                <a:gd name="connsiteX2" fmla="*/ 4154874 w 4310504"/>
                <a:gd name="connsiteY2" fmla="*/ 0 h 933762"/>
                <a:gd name="connsiteX3" fmla="*/ 4310504 w 4310504"/>
                <a:gd name="connsiteY3" fmla="*/ 155630 h 933762"/>
                <a:gd name="connsiteX4" fmla="*/ 4310504 w 4310504"/>
                <a:gd name="connsiteY4" fmla="*/ 778132 h 933762"/>
                <a:gd name="connsiteX5" fmla="*/ 4154874 w 4310504"/>
                <a:gd name="connsiteY5" fmla="*/ 933762 h 933762"/>
                <a:gd name="connsiteX6" fmla="*/ 155630 w 4310504"/>
                <a:gd name="connsiteY6" fmla="*/ 933762 h 933762"/>
                <a:gd name="connsiteX7" fmla="*/ 0 w 4310504"/>
                <a:gd name="connsiteY7" fmla="*/ 778132 h 933762"/>
                <a:gd name="connsiteX8" fmla="*/ 0 w 4310504"/>
                <a:gd name="connsiteY8" fmla="*/ 155630 h 93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0504" h="933762">
                  <a:moveTo>
                    <a:pt x="0" y="155630"/>
                  </a:moveTo>
                  <a:cubicBezTo>
                    <a:pt x="0" y="69678"/>
                    <a:pt x="69678" y="0"/>
                    <a:pt x="155630" y="0"/>
                  </a:cubicBezTo>
                  <a:lnTo>
                    <a:pt x="4154874" y="0"/>
                  </a:lnTo>
                  <a:cubicBezTo>
                    <a:pt x="4240826" y="0"/>
                    <a:pt x="4310504" y="69678"/>
                    <a:pt x="4310504" y="155630"/>
                  </a:cubicBezTo>
                  <a:lnTo>
                    <a:pt x="4310504" y="778132"/>
                  </a:lnTo>
                  <a:cubicBezTo>
                    <a:pt x="4310504" y="864084"/>
                    <a:pt x="4240826" y="933762"/>
                    <a:pt x="4154874" y="933762"/>
                  </a:cubicBezTo>
                  <a:lnTo>
                    <a:pt x="155630" y="933762"/>
                  </a:lnTo>
                  <a:cubicBezTo>
                    <a:pt x="69678" y="933762"/>
                    <a:pt x="0" y="864084"/>
                    <a:pt x="0" y="778132"/>
                  </a:cubicBezTo>
                  <a:lnTo>
                    <a:pt x="0" y="15563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4163" tIns="114163" rIns="114163" bIns="11416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75000"/>
                      <a:lumOff val="25000"/>
                    </a:schemeClr>
                  </a:solidFill>
                  <a:latin typeface="Bell MT" panose="02020503060305020303" pitchFamily="18" charset="0"/>
                </a:rPr>
                <a:t>The original draft of the Services Directive was very controversial due to the Country of Origin Principle which was the Central pillar of the Draft.</a:t>
              </a:r>
            </a:p>
          </p:txBody>
        </p:sp>
        <p:sp>
          <p:nvSpPr>
            <p:cNvPr id="8" name="Freeform: Shape 7">
              <a:extLst>
                <a:ext uri="{FF2B5EF4-FFF2-40B4-BE49-F238E27FC236}">
                  <a16:creationId xmlns:a16="http://schemas.microsoft.com/office/drawing/2014/main" id="{AAC7A9AE-31D3-4186-B702-E010B921D256}"/>
                </a:ext>
              </a:extLst>
            </p:cNvPr>
            <p:cNvSpPr/>
            <p:nvPr/>
          </p:nvSpPr>
          <p:spPr>
            <a:xfrm>
              <a:off x="5590356" y="2549534"/>
              <a:ext cx="6454469" cy="947726"/>
            </a:xfrm>
            <a:custGeom>
              <a:avLst/>
              <a:gdLst>
                <a:gd name="connsiteX0" fmla="*/ 0 w 4585020"/>
                <a:gd name="connsiteY0" fmla="*/ 157957 h 947726"/>
                <a:gd name="connsiteX1" fmla="*/ 157957 w 4585020"/>
                <a:gd name="connsiteY1" fmla="*/ 0 h 947726"/>
                <a:gd name="connsiteX2" fmla="*/ 4427063 w 4585020"/>
                <a:gd name="connsiteY2" fmla="*/ 0 h 947726"/>
                <a:gd name="connsiteX3" fmla="*/ 4585020 w 4585020"/>
                <a:gd name="connsiteY3" fmla="*/ 157957 h 947726"/>
                <a:gd name="connsiteX4" fmla="*/ 4585020 w 4585020"/>
                <a:gd name="connsiteY4" fmla="*/ 789769 h 947726"/>
                <a:gd name="connsiteX5" fmla="*/ 4427063 w 4585020"/>
                <a:gd name="connsiteY5" fmla="*/ 947726 h 947726"/>
                <a:gd name="connsiteX6" fmla="*/ 157957 w 4585020"/>
                <a:gd name="connsiteY6" fmla="*/ 947726 h 947726"/>
                <a:gd name="connsiteX7" fmla="*/ 0 w 4585020"/>
                <a:gd name="connsiteY7" fmla="*/ 789769 h 947726"/>
                <a:gd name="connsiteX8" fmla="*/ 0 w 4585020"/>
                <a:gd name="connsiteY8" fmla="*/ 157957 h 94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5020" h="947726">
                  <a:moveTo>
                    <a:pt x="0" y="157957"/>
                  </a:moveTo>
                  <a:cubicBezTo>
                    <a:pt x="0" y="70720"/>
                    <a:pt x="70720" y="0"/>
                    <a:pt x="157957" y="0"/>
                  </a:cubicBezTo>
                  <a:lnTo>
                    <a:pt x="4427063" y="0"/>
                  </a:lnTo>
                  <a:cubicBezTo>
                    <a:pt x="4514300" y="0"/>
                    <a:pt x="4585020" y="70720"/>
                    <a:pt x="4585020" y="157957"/>
                  </a:cubicBezTo>
                  <a:lnTo>
                    <a:pt x="4585020" y="789769"/>
                  </a:lnTo>
                  <a:cubicBezTo>
                    <a:pt x="4585020" y="877006"/>
                    <a:pt x="4514300" y="947726"/>
                    <a:pt x="4427063" y="947726"/>
                  </a:cubicBezTo>
                  <a:lnTo>
                    <a:pt x="157957" y="947726"/>
                  </a:lnTo>
                  <a:cubicBezTo>
                    <a:pt x="70720" y="947726"/>
                    <a:pt x="0" y="877006"/>
                    <a:pt x="0" y="789769"/>
                  </a:cubicBezTo>
                  <a:lnTo>
                    <a:pt x="0" y="157957"/>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4844" tIns="114844" rIns="114844" bIns="114844"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75000"/>
                      <a:lumOff val="25000"/>
                    </a:schemeClr>
                  </a:solidFill>
                  <a:latin typeface="Bell MT" panose="02020503060305020303" pitchFamily="18" charset="0"/>
                </a:rPr>
                <a:t>Final version of the Services Directive  is somewhat weaker in pursuing its objectives and does so in a less general means. Material scope has been reduced.</a:t>
              </a:r>
            </a:p>
          </p:txBody>
        </p:sp>
        <p:sp>
          <p:nvSpPr>
            <p:cNvPr id="9" name="Freeform: Shape 8">
              <a:extLst>
                <a:ext uri="{FF2B5EF4-FFF2-40B4-BE49-F238E27FC236}">
                  <a16:creationId xmlns:a16="http://schemas.microsoft.com/office/drawing/2014/main" id="{05F5A073-7FF9-4711-A2C9-F1D7D49BC1FB}"/>
                </a:ext>
              </a:extLst>
            </p:cNvPr>
            <p:cNvSpPr/>
            <p:nvPr/>
          </p:nvSpPr>
          <p:spPr>
            <a:xfrm>
              <a:off x="5590356" y="3720882"/>
              <a:ext cx="6408728" cy="2516430"/>
            </a:xfrm>
            <a:custGeom>
              <a:avLst/>
              <a:gdLst>
                <a:gd name="connsiteX0" fmla="*/ 0 w 4542880"/>
                <a:gd name="connsiteY0" fmla="*/ 419413 h 2516430"/>
                <a:gd name="connsiteX1" fmla="*/ 419413 w 4542880"/>
                <a:gd name="connsiteY1" fmla="*/ 0 h 2516430"/>
                <a:gd name="connsiteX2" fmla="*/ 4123467 w 4542880"/>
                <a:gd name="connsiteY2" fmla="*/ 0 h 2516430"/>
                <a:gd name="connsiteX3" fmla="*/ 4542880 w 4542880"/>
                <a:gd name="connsiteY3" fmla="*/ 419413 h 2516430"/>
                <a:gd name="connsiteX4" fmla="*/ 4542880 w 4542880"/>
                <a:gd name="connsiteY4" fmla="*/ 2097017 h 2516430"/>
                <a:gd name="connsiteX5" fmla="*/ 4123467 w 4542880"/>
                <a:gd name="connsiteY5" fmla="*/ 2516430 h 2516430"/>
                <a:gd name="connsiteX6" fmla="*/ 419413 w 4542880"/>
                <a:gd name="connsiteY6" fmla="*/ 2516430 h 2516430"/>
                <a:gd name="connsiteX7" fmla="*/ 0 w 4542880"/>
                <a:gd name="connsiteY7" fmla="*/ 2097017 h 2516430"/>
                <a:gd name="connsiteX8" fmla="*/ 0 w 4542880"/>
                <a:gd name="connsiteY8" fmla="*/ 419413 h 251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2880" h="2516430">
                  <a:moveTo>
                    <a:pt x="0" y="419413"/>
                  </a:moveTo>
                  <a:cubicBezTo>
                    <a:pt x="0" y="187778"/>
                    <a:pt x="187778" y="0"/>
                    <a:pt x="419413" y="0"/>
                  </a:cubicBezTo>
                  <a:lnTo>
                    <a:pt x="4123467" y="0"/>
                  </a:lnTo>
                  <a:cubicBezTo>
                    <a:pt x="4355102" y="0"/>
                    <a:pt x="4542880" y="187778"/>
                    <a:pt x="4542880" y="419413"/>
                  </a:cubicBezTo>
                  <a:lnTo>
                    <a:pt x="4542880" y="2097017"/>
                  </a:lnTo>
                  <a:cubicBezTo>
                    <a:pt x="4542880" y="2328652"/>
                    <a:pt x="4355102" y="2516430"/>
                    <a:pt x="4123467" y="2516430"/>
                  </a:cubicBezTo>
                  <a:lnTo>
                    <a:pt x="419413" y="2516430"/>
                  </a:lnTo>
                  <a:cubicBezTo>
                    <a:pt x="187778" y="2516430"/>
                    <a:pt x="0" y="2328652"/>
                    <a:pt x="0" y="2097017"/>
                  </a:cubicBezTo>
                  <a:lnTo>
                    <a:pt x="0" y="419413"/>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1422" tIns="191422" rIns="191422" bIns="19142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75000"/>
                      <a:lumOff val="25000"/>
                    </a:schemeClr>
                  </a:solidFill>
                  <a:latin typeface="Bell MT" panose="02020503060305020303" pitchFamily="18" charset="0"/>
                </a:rPr>
                <a:t>Chapter I &amp; VIII; Sets out general and final provisions</a:t>
              </a:r>
            </a:p>
            <a:p>
              <a:pPr marL="0" lvl="0" indent="0" algn="ctr" defTabSz="800100">
                <a:lnSpc>
                  <a:spcPct val="90000"/>
                </a:lnSpc>
                <a:spcBef>
                  <a:spcPct val="0"/>
                </a:spcBef>
                <a:spcAft>
                  <a:spcPct val="35000"/>
                </a:spcAft>
                <a:buNone/>
              </a:pPr>
              <a:r>
                <a:rPr lang="en-US" sz="1800" kern="1200" dirty="0">
                  <a:solidFill>
                    <a:schemeClr val="tx2">
                      <a:lumMod val="75000"/>
                      <a:lumOff val="25000"/>
                    </a:schemeClr>
                  </a:solidFill>
                  <a:latin typeface="Bell MT" panose="02020503060305020303" pitchFamily="18" charset="0"/>
                </a:rPr>
                <a:t>Chapter II; Administrative simplification</a:t>
              </a:r>
            </a:p>
            <a:p>
              <a:pPr marL="0" lvl="0" indent="0" algn="ctr" defTabSz="800100">
                <a:lnSpc>
                  <a:spcPct val="90000"/>
                </a:lnSpc>
                <a:spcBef>
                  <a:spcPct val="0"/>
                </a:spcBef>
                <a:spcAft>
                  <a:spcPct val="35000"/>
                </a:spcAft>
                <a:buNone/>
              </a:pPr>
              <a:r>
                <a:rPr lang="en-US" sz="1800" kern="1200" dirty="0">
                  <a:solidFill>
                    <a:schemeClr val="tx2">
                      <a:lumMod val="75000"/>
                      <a:lumOff val="25000"/>
                    </a:schemeClr>
                  </a:solidFill>
                  <a:latin typeface="Bell MT" panose="02020503060305020303" pitchFamily="18" charset="0"/>
                </a:rPr>
                <a:t>Chapter III; Freedom of Establishment</a:t>
              </a:r>
            </a:p>
            <a:p>
              <a:pPr marL="0" lvl="0" indent="0" algn="ctr" defTabSz="800100">
                <a:lnSpc>
                  <a:spcPct val="90000"/>
                </a:lnSpc>
                <a:spcBef>
                  <a:spcPct val="0"/>
                </a:spcBef>
                <a:spcAft>
                  <a:spcPct val="35000"/>
                </a:spcAft>
                <a:buNone/>
              </a:pPr>
              <a:r>
                <a:rPr lang="en-US" sz="1800" kern="1200" dirty="0">
                  <a:solidFill>
                    <a:schemeClr val="tx2">
                      <a:lumMod val="75000"/>
                      <a:lumOff val="25000"/>
                    </a:schemeClr>
                  </a:solidFill>
                  <a:latin typeface="Bell MT" panose="02020503060305020303" pitchFamily="18" charset="0"/>
                </a:rPr>
                <a:t>Chapter IV; Free movement of services </a:t>
              </a:r>
              <a:r>
                <a:rPr lang="en-US" sz="1800" u="sng" kern="1200" dirty="0">
                  <a:solidFill>
                    <a:schemeClr val="accent1">
                      <a:lumMod val="75000"/>
                    </a:schemeClr>
                  </a:solidFill>
                  <a:latin typeface="Bell MT" panose="02020503060305020303" pitchFamily="18" charset="0"/>
                </a:rPr>
                <a:t>(Article 16(1) </a:t>
              </a:r>
              <a:r>
                <a:rPr lang="en-US" sz="1800" kern="1200" dirty="0">
                  <a:solidFill>
                    <a:schemeClr val="tx2">
                      <a:lumMod val="75000"/>
                      <a:lumOff val="25000"/>
                    </a:schemeClr>
                  </a:solidFill>
                  <a:latin typeface="Bell MT" panose="02020503060305020303" pitchFamily="18" charset="0"/>
                </a:rPr>
                <a:t>key)</a:t>
              </a:r>
            </a:p>
            <a:p>
              <a:pPr marL="0" lvl="0" indent="0" algn="ctr" defTabSz="800100">
                <a:lnSpc>
                  <a:spcPct val="90000"/>
                </a:lnSpc>
                <a:spcBef>
                  <a:spcPct val="0"/>
                </a:spcBef>
                <a:spcAft>
                  <a:spcPct val="35000"/>
                </a:spcAft>
                <a:buNone/>
              </a:pPr>
              <a:r>
                <a:rPr lang="en-US" sz="1800" kern="1200" dirty="0">
                  <a:solidFill>
                    <a:schemeClr val="tx2">
                      <a:lumMod val="75000"/>
                      <a:lumOff val="25000"/>
                    </a:schemeClr>
                  </a:solidFill>
                  <a:latin typeface="Bell MT" panose="02020503060305020303" pitchFamily="18" charset="0"/>
                </a:rPr>
                <a:t>Chapter V; Quality of services</a:t>
              </a:r>
            </a:p>
            <a:p>
              <a:pPr marL="0" lvl="0" indent="0" algn="ctr" defTabSz="800100">
                <a:lnSpc>
                  <a:spcPct val="90000"/>
                </a:lnSpc>
                <a:spcBef>
                  <a:spcPct val="0"/>
                </a:spcBef>
                <a:spcAft>
                  <a:spcPct val="35000"/>
                </a:spcAft>
                <a:buNone/>
              </a:pPr>
              <a:r>
                <a:rPr lang="en-US" sz="1800" kern="1200" dirty="0">
                  <a:solidFill>
                    <a:schemeClr val="tx2">
                      <a:lumMod val="75000"/>
                      <a:lumOff val="25000"/>
                    </a:schemeClr>
                  </a:solidFill>
                  <a:latin typeface="Bell MT" panose="02020503060305020303" pitchFamily="18" charset="0"/>
                </a:rPr>
                <a:t>Chapter VI &amp; VII; Concern administrative cooperation and a convergence </a:t>
              </a:r>
              <a:r>
                <a:rPr lang="en-US" sz="1800" kern="1200" dirty="0" err="1">
                  <a:solidFill>
                    <a:schemeClr val="tx2">
                      <a:lumMod val="75000"/>
                      <a:lumOff val="25000"/>
                    </a:schemeClr>
                  </a:solidFill>
                  <a:latin typeface="Bell MT" panose="02020503060305020303" pitchFamily="18" charset="0"/>
                </a:rPr>
                <a:t>programme</a:t>
              </a:r>
              <a:r>
                <a:rPr lang="en-US" sz="1800" kern="1200" dirty="0">
                  <a:solidFill>
                    <a:schemeClr val="tx2">
                      <a:lumMod val="75000"/>
                      <a:lumOff val="25000"/>
                    </a:schemeClr>
                  </a:solidFill>
                  <a:latin typeface="Bell MT" panose="02020503060305020303" pitchFamily="18" charset="0"/>
                </a:rPr>
                <a:t> </a:t>
              </a:r>
            </a:p>
          </p:txBody>
        </p:sp>
      </p:grpSp>
    </p:spTree>
    <p:extLst>
      <p:ext uri="{BB962C8B-B14F-4D97-AF65-F5344CB8AC3E}">
        <p14:creationId xmlns:p14="http://schemas.microsoft.com/office/powerpoint/2010/main" val="39152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D1561-4B31-452A-9BC9-2671A07233B0}"/>
              </a:ext>
            </a:extLst>
          </p:cNvPr>
          <p:cNvSpPr txBox="1"/>
          <p:nvPr/>
        </p:nvSpPr>
        <p:spPr>
          <a:xfrm>
            <a:off x="0" y="255656"/>
            <a:ext cx="12188825" cy="653064"/>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SERVICE PROVIDERS AND POSTED WORKERS</a:t>
            </a:r>
          </a:p>
        </p:txBody>
      </p:sp>
      <p:sp>
        <p:nvSpPr>
          <p:cNvPr id="3" name="TextBox 2">
            <a:extLst>
              <a:ext uri="{FF2B5EF4-FFF2-40B4-BE49-F238E27FC236}">
                <a16:creationId xmlns:a16="http://schemas.microsoft.com/office/drawing/2014/main" id="{F4BFD736-C912-4162-B7DA-EC6B9BCFA913}"/>
              </a:ext>
            </a:extLst>
          </p:cNvPr>
          <p:cNvSpPr txBox="1"/>
          <p:nvPr/>
        </p:nvSpPr>
        <p:spPr>
          <a:xfrm>
            <a:off x="117748" y="1006103"/>
            <a:ext cx="7776864" cy="3070969"/>
          </a:xfrm>
          <a:prstGeom prst="rect">
            <a:avLst/>
          </a:prstGeom>
          <a:noFill/>
        </p:spPr>
        <p:txBody>
          <a:bodyPr wrap="square" rtlCol="0">
            <a:spAutoFit/>
          </a:bodyPr>
          <a:lstStyle/>
          <a:p>
            <a:pPr>
              <a:lnSpc>
                <a:spcPct val="90000"/>
              </a:lnSpc>
              <a:spcAft>
                <a:spcPts val="600"/>
              </a:spcAft>
            </a:pPr>
            <a:r>
              <a:rPr lang="en-GB" sz="2200" i="1" dirty="0">
                <a:solidFill>
                  <a:schemeClr val="tx2">
                    <a:lumMod val="75000"/>
                    <a:lumOff val="25000"/>
                  </a:schemeClr>
                </a:solidFill>
                <a:latin typeface="Bell MT" panose="02020503060305020303" pitchFamily="18" charset="0"/>
              </a:rPr>
              <a:t>Are service providers entitled to bring their employed staff into the host State &amp; if so what labour law is applicable upon them?</a:t>
            </a:r>
          </a:p>
          <a:p>
            <a:pPr>
              <a:lnSpc>
                <a:spcPct val="90000"/>
              </a:lnSpc>
              <a:spcAft>
                <a:spcPts val="600"/>
              </a:spcAft>
            </a:pPr>
            <a:endParaRPr lang="en-GB" sz="2200" i="1" dirty="0">
              <a:solidFill>
                <a:schemeClr val="tx2">
                  <a:lumMod val="75000"/>
                  <a:lumOff val="25000"/>
                </a:schemeClr>
              </a:solidFill>
              <a:latin typeface="Bell MT" panose="02020503060305020303" pitchFamily="18" charset="0"/>
            </a:endParaRPr>
          </a:p>
          <a:p>
            <a:pPr marL="342900" indent="-342900">
              <a:lnSpc>
                <a:spcPct val="90000"/>
              </a:lnSpc>
              <a:spcAft>
                <a:spcPts val="600"/>
              </a:spcAft>
              <a:buFont typeface="Arial" panose="020B0604020202020204" pitchFamily="34" charset="0"/>
              <a:buChar char="•"/>
            </a:pPr>
            <a:r>
              <a:rPr lang="en-GB" sz="2200" dirty="0">
                <a:solidFill>
                  <a:schemeClr val="tx2">
                    <a:lumMod val="75000"/>
                    <a:lumOff val="25000"/>
                  </a:schemeClr>
                </a:solidFill>
                <a:latin typeface="Bell MT" panose="02020503060305020303" pitchFamily="18" charset="0"/>
              </a:rPr>
              <a:t>Freedom of services does cover posted workers; </a:t>
            </a:r>
            <a:r>
              <a:rPr lang="en-GB" sz="2200" i="1" u="sng" dirty="0">
                <a:solidFill>
                  <a:schemeClr val="accent6">
                    <a:lumMod val="75000"/>
                  </a:schemeClr>
                </a:solidFill>
                <a:latin typeface="Bell MT" panose="02020503060305020303" pitchFamily="18" charset="0"/>
              </a:rPr>
              <a:t>Rush Portuguesa [1990] </a:t>
            </a:r>
            <a:r>
              <a:rPr lang="en-GB" sz="2200" dirty="0">
                <a:solidFill>
                  <a:schemeClr val="tx2">
                    <a:lumMod val="75000"/>
                    <a:lumOff val="25000"/>
                  </a:schemeClr>
                </a:solidFill>
                <a:latin typeface="Bell MT" panose="02020503060305020303" pitchFamily="18" charset="0"/>
              </a:rPr>
              <a:t>but the application of local labour laws to these workers could violate </a:t>
            </a:r>
            <a:r>
              <a:rPr lang="en-GB" sz="2200" u="sng" dirty="0">
                <a:solidFill>
                  <a:schemeClr val="accent1">
                    <a:lumMod val="75000"/>
                  </a:schemeClr>
                </a:solidFill>
                <a:latin typeface="Bell MT" panose="02020503060305020303" pitchFamily="18" charset="0"/>
              </a:rPr>
              <a:t>Article 56 TFEU </a:t>
            </a:r>
            <a:r>
              <a:rPr lang="en-GB" sz="2200" dirty="0">
                <a:solidFill>
                  <a:schemeClr val="tx2">
                    <a:lumMod val="75000"/>
                    <a:lumOff val="25000"/>
                  </a:schemeClr>
                </a:solidFill>
                <a:latin typeface="Bell MT" panose="02020503060305020303" pitchFamily="18" charset="0"/>
              </a:rPr>
              <a:t>unless there was an overriding reason relating to the public interest/protection of workers to do so.</a:t>
            </a:r>
          </a:p>
          <a:p>
            <a:pPr marL="342900" indent="-342900">
              <a:lnSpc>
                <a:spcPct val="90000"/>
              </a:lnSpc>
              <a:spcAft>
                <a:spcPts val="600"/>
              </a:spcAft>
              <a:buFont typeface="Arial" panose="020B0604020202020204" pitchFamily="34" charset="0"/>
              <a:buChar char="•"/>
            </a:pPr>
            <a:r>
              <a:rPr lang="en-GB" sz="2200" dirty="0">
                <a:solidFill>
                  <a:schemeClr val="tx2">
                    <a:lumMod val="75000"/>
                    <a:lumOff val="25000"/>
                  </a:schemeClr>
                </a:solidFill>
                <a:latin typeface="Bell MT" panose="02020503060305020303" pitchFamily="18" charset="0"/>
              </a:rPr>
              <a:t>National labour laws need to be proportionate.</a:t>
            </a:r>
          </a:p>
        </p:txBody>
      </p:sp>
      <p:pic>
        <p:nvPicPr>
          <p:cNvPr id="4" name="Picture 3">
            <a:extLst>
              <a:ext uri="{FF2B5EF4-FFF2-40B4-BE49-F238E27FC236}">
                <a16:creationId xmlns:a16="http://schemas.microsoft.com/office/drawing/2014/main" id="{1E7927BF-30A5-4390-BFE9-EC2EF49D3E9B}"/>
              </a:ext>
            </a:extLst>
          </p:cNvPr>
          <p:cNvPicPr>
            <a:picLocks noChangeAspect="1"/>
          </p:cNvPicPr>
          <p:nvPr/>
        </p:nvPicPr>
        <p:blipFill>
          <a:blip r:embed="rId2"/>
          <a:stretch>
            <a:fillRect/>
          </a:stretch>
        </p:blipFill>
        <p:spPr>
          <a:xfrm>
            <a:off x="8110636" y="1197678"/>
            <a:ext cx="3096344" cy="2810528"/>
          </a:xfrm>
          <a:prstGeom prst="rect">
            <a:avLst/>
          </a:prstGeom>
        </p:spPr>
      </p:pic>
      <p:sp>
        <p:nvSpPr>
          <p:cNvPr id="6" name="Rectangle 5">
            <a:extLst>
              <a:ext uri="{FF2B5EF4-FFF2-40B4-BE49-F238E27FC236}">
                <a16:creationId xmlns:a16="http://schemas.microsoft.com/office/drawing/2014/main" id="{D029AC2A-AECD-47FE-A3AF-1197D2B02BE6}"/>
              </a:ext>
            </a:extLst>
          </p:cNvPr>
          <p:cNvSpPr/>
          <p:nvPr/>
        </p:nvSpPr>
        <p:spPr>
          <a:xfrm>
            <a:off x="103080" y="4157384"/>
            <a:ext cx="11535947" cy="2079928"/>
          </a:xfrm>
          <a:prstGeom prst="rect">
            <a:avLst/>
          </a:prstGeom>
        </p:spPr>
        <p:txBody>
          <a:bodyPr wrap="square">
            <a:spAutoFit/>
          </a:bodyPr>
          <a:lstStyle/>
          <a:p>
            <a:pPr marL="342900" indent="-342900">
              <a:lnSpc>
                <a:spcPct val="90000"/>
              </a:lnSpc>
              <a:spcAft>
                <a:spcPts val="600"/>
              </a:spcAft>
              <a:buFont typeface="Arial" panose="020B0604020202020204" pitchFamily="34" charset="0"/>
              <a:buChar char="•"/>
            </a:pPr>
            <a:r>
              <a:rPr lang="en-GB" sz="2200" u="sng" dirty="0">
                <a:solidFill>
                  <a:schemeClr val="accent1">
                    <a:lumMod val="75000"/>
                  </a:schemeClr>
                </a:solidFill>
                <a:latin typeface="Bell MT" panose="02020503060305020303" pitchFamily="18" charset="0"/>
              </a:rPr>
              <a:t>Posted Workers Directive (Directive 96/71) </a:t>
            </a:r>
            <a:r>
              <a:rPr lang="en-GB" sz="2200" dirty="0">
                <a:solidFill>
                  <a:schemeClr val="tx2">
                    <a:lumMod val="75000"/>
                    <a:lumOff val="25000"/>
                  </a:schemeClr>
                </a:solidFill>
                <a:latin typeface="Bell MT" panose="02020503060305020303" pitchFamily="18" charset="0"/>
              </a:rPr>
              <a:t>aimed to coordinate national labour law to lay down mandatory rules for minimum protection to be observed in the host State. </a:t>
            </a:r>
            <a:r>
              <a:rPr lang="en-GB" sz="2200" u="sng" dirty="0">
                <a:solidFill>
                  <a:schemeClr val="accent1">
                    <a:lumMod val="75000"/>
                  </a:schemeClr>
                </a:solidFill>
                <a:latin typeface="Bell MT" panose="02020503060305020303" pitchFamily="18" charset="0"/>
              </a:rPr>
              <a:t>(See Article 3)</a:t>
            </a:r>
          </a:p>
          <a:p>
            <a:pPr marL="342900" indent="-342900">
              <a:lnSpc>
                <a:spcPct val="90000"/>
              </a:lnSpc>
              <a:spcAft>
                <a:spcPts val="600"/>
              </a:spcAft>
              <a:buFont typeface="Arial" panose="020B0604020202020204" pitchFamily="34" charset="0"/>
              <a:buChar char="•"/>
            </a:pPr>
            <a:r>
              <a:rPr lang="en-GB" sz="2200" i="1" u="sng" dirty="0">
                <a:solidFill>
                  <a:schemeClr val="accent6">
                    <a:lumMod val="75000"/>
                  </a:schemeClr>
                </a:solidFill>
                <a:latin typeface="Bell MT" panose="02020503060305020303" pitchFamily="18" charset="0"/>
              </a:rPr>
              <a:t>Laval [2007] </a:t>
            </a:r>
            <a:r>
              <a:rPr lang="en-GB" sz="2200" dirty="0">
                <a:solidFill>
                  <a:schemeClr val="tx2">
                    <a:lumMod val="75000"/>
                    <a:lumOff val="25000"/>
                  </a:schemeClr>
                </a:solidFill>
                <a:latin typeface="Bell MT" panose="02020503060305020303" pitchFamily="18" charset="0"/>
              </a:rPr>
              <a:t>examined the implementation of Article 3 of the directive as did </a:t>
            </a:r>
            <a:r>
              <a:rPr lang="en-GB" sz="2200" i="1" u="sng" dirty="0">
                <a:solidFill>
                  <a:schemeClr val="accent6">
                    <a:lumMod val="75000"/>
                  </a:schemeClr>
                </a:solidFill>
                <a:latin typeface="Bell MT" panose="02020503060305020303" pitchFamily="18" charset="0"/>
              </a:rPr>
              <a:t>Commission v. Luxembourg [2008] </a:t>
            </a:r>
          </a:p>
          <a:p>
            <a:pPr marL="342900" indent="-342900">
              <a:lnSpc>
                <a:spcPct val="90000"/>
              </a:lnSpc>
              <a:spcAft>
                <a:spcPts val="600"/>
              </a:spcAft>
              <a:buFont typeface="Arial" panose="020B0604020202020204" pitchFamily="34" charset="0"/>
              <a:buChar char="•"/>
            </a:pPr>
            <a:r>
              <a:rPr lang="en-GB" sz="2200" dirty="0">
                <a:solidFill>
                  <a:schemeClr val="tx2">
                    <a:lumMod val="75000"/>
                    <a:lumOff val="25000"/>
                  </a:schemeClr>
                </a:solidFill>
                <a:latin typeface="Bell MT" panose="02020503060305020303" pitchFamily="18" charset="0"/>
              </a:rPr>
              <a:t>The Court has provided a </a:t>
            </a:r>
            <a:r>
              <a:rPr lang="en-GB" sz="2200" dirty="0">
                <a:solidFill>
                  <a:srgbClr val="00B050"/>
                </a:solidFill>
                <a:latin typeface="Bell MT" panose="02020503060305020303" pitchFamily="18" charset="0"/>
              </a:rPr>
              <a:t>minimalist definition </a:t>
            </a:r>
            <a:r>
              <a:rPr lang="en-GB" sz="2200" dirty="0">
                <a:solidFill>
                  <a:schemeClr val="tx2">
                    <a:lumMod val="75000"/>
                    <a:lumOff val="25000"/>
                  </a:schemeClr>
                </a:solidFill>
                <a:latin typeface="Bell MT" panose="02020503060305020303" pitchFamily="18" charset="0"/>
              </a:rPr>
              <a:t>of the exceptions provided for in Article 3 in order to maximise its liberalising effect. </a:t>
            </a:r>
          </a:p>
        </p:txBody>
      </p:sp>
    </p:spTree>
    <p:extLst>
      <p:ext uri="{BB962C8B-B14F-4D97-AF65-F5344CB8AC3E}">
        <p14:creationId xmlns:p14="http://schemas.microsoft.com/office/powerpoint/2010/main" val="124285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FC9321-548C-4B6D-BF46-F6467F5B1A6C}"/>
              </a:ext>
            </a:extLst>
          </p:cNvPr>
          <p:cNvSpPr txBox="1"/>
          <p:nvPr/>
        </p:nvSpPr>
        <p:spPr>
          <a:xfrm>
            <a:off x="-30980" y="159159"/>
            <a:ext cx="12188825"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SERVICE RECIPIENTS &amp; PUBLIC SERVICES </a:t>
            </a:r>
          </a:p>
        </p:txBody>
      </p:sp>
      <p:sp>
        <p:nvSpPr>
          <p:cNvPr id="3" name="TextBox 2">
            <a:extLst>
              <a:ext uri="{FF2B5EF4-FFF2-40B4-BE49-F238E27FC236}">
                <a16:creationId xmlns:a16="http://schemas.microsoft.com/office/drawing/2014/main" id="{EA674361-95DC-40E8-BD93-919D2B21EE2A}"/>
              </a:ext>
            </a:extLst>
          </p:cNvPr>
          <p:cNvSpPr txBox="1"/>
          <p:nvPr/>
        </p:nvSpPr>
        <p:spPr>
          <a:xfrm>
            <a:off x="621804" y="980728"/>
            <a:ext cx="10873208" cy="4515082"/>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The Service Directive </a:t>
            </a:r>
            <a:r>
              <a:rPr lang="en-GB" sz="2200" dirty="0">
                <a:solidFill>
                  <a:schemeClr val="tx2">
                    <a:lumMod val="75000"/>
                    <a:lumOff val="25000"/>
                  </a:schemeClr>
                </a:solidFill>
                <a:latin typeface="Bell MT" panose="02020503060305020303" pitchFamily="18" charset="0"/>
              </a:rPr>
              <a:t>excludes public services from its scope. </a:t>
            </a:r>
            <a:r>
              <a:rPr lang="en-GB" sz="2200" u="sng" dirty="0">
                <a:solidFill>
                  <a:schemeClr val="accent1">
                    <a:lumMod val="75000"/>
                  </a:schemeClr>
                </a:solidFill>
                <a:latin typeface="Bell MT" panose="02020503060305020303" pitchFamily="18" charset="0"/>
              </a:rPr>
              <a:t>(Article 2(2))</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 Treaties have been less clear; public services have a special place of general economic interest </a:t>
            </a:r>
            <a:r>
              <a:rPr lang="en-GB" sz="2200" u="sng" dirty="0">
                <a:solidFill>
                  <a:schemeClr val="accent1">
                    <a:lumMod val="75000"/>
                  </a:schemeClr>
                </a:solidFill>
                <a:latin typeface="Bell MT" panose="02020503060305020303" pitchFamily="18" charset="0"/>
              </a:rPr>
              <a:t>(Article 14 TEU) </a:t>
            </a:r>
            <a:r>
              <a:rPr lang="en-GB" sz="2200" dirty="0">
                <a:solidFill>
                  <a:schemeClr val="tx2">
                    <a:lumMod val="75000"/>
                    <a:lumOff val="25000"/>
                  </a:schemeClr>
                </a:solidFill>
                <a:latin typeface="Bell MT" panose="02020503060305020303" pitchFamily="18" charset="0"/>
              </a:rPr>
              <a:t>but non-economic public services are beyond the scope of Union Law. </a:t>
            </a:r>
            <a:r>
              <a:rPr lang="en-GB" sz="2200" u="sng" dirty="0">
                <a:solidFill>
                  <a:schemeClr val="accent1">
                    <a:lumMod val="75000"/>
                  </a:schemeClr>
                </a:solidFill>
                <a:latin typeface="Bell MT" panose="02020503060305020303" pitchFamily="18" charset="0"/>
              </a:rPr>
              <a:t>(Article 2)</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Public services not covered by </a:t>
            </a:r>
            <a:r>
              <a:rPr lang="en-GB" sz="2200" u="sng" dirty="0">
                <a:solidFill>
                  <a:schemeClr val="accent1">
                    <a:lumMod val="75000"/>
                  </a:schemeClr>
                </a:solidFill>
                <a:latin typeface="Bell MT" panose="02020503060305020303" pitchFamily="18" charset="0"/>
              </a:rPr>
              <a:t>Article 51 </a:t>
            </a:r>
            <a:r>
              <a:rPr lang="en-GB" sz="2200" dirty="0">
                <a:solidFill>
                  <a:schemeClr val="tx2">
                    <a:lumMod val="75000"/>
                    <a:lumOff val="25000"/>
                  </a:schemeClr>
                </a:solidFill>
                <a:latin typeface="Bell MT" panose="02020503060305020303" pitchFamily="18" charset="0"/>
              </a:rPr>
              <a:t>will be subject to </a:t>
            </a:r>
            <a:r>
              <a:rPr lang="en-GB" sz="2200" u="sng" dirty="0">
                <a:solidFill>
                  <a:schemeClr val="accent1">
                    <a:lumMod val="75000"/>
                  </a:schemeClr>
                </a:solidFill>
                <a:latin typeface="Bell MT" panose="02020503060305020303" pitchFamily="18" charset="0"/>
              </a:rPr>
              <a:t>Article 56.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Sacchi</a:t>
            </a:r>
            <a:r>
              <a:rPr lang="en-GB" sz="2200" i="1" u="sng" dirty="0">
                <a:solidFill>
                  <a:schemeClr val="accent6">
                    <a:lumMod val="75000"/>
                  </a:schemeClr>
                </a:solidFill>
                <a:latin typeface="Bell MT" panose="02020503060305020303" pitchFamily="18" charset="0"/>
              </a:rPr>
              <a:t> [1974])</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If the Public services are not to be paid for, these will be out-with the scope of the treaty as per </a:t>
            </a:r>
            <a:r>
              <a:rPr lang="en-GB" sz="2200" u="sng" dirty="0">
                <a:solidFill>
                  <a:schemeClr val="accent1">
                    <a:lumMod val="75000"/>
                  </a:schemeClr>
                </a:solidFill>
                <a:latin typeface="Bell MT" panose="02020503060305020303" pitchFamily="18" charset="0"/>
              </a:rPr>
              <a:t>Article 57. </a:t>
            </a:r>
          </a:p>
          <a:p>
            <a:pPr marL="342900" indent="-342900">
              <a:lnSpc>
                <a:spcPct val="90000"/>
              </a:lnSpc>
              <a:spcAft>
                <a:spcPts val="600"/>
              </a:spcAft>
              <a:buFont typeface="Wingdings" panose="05000000000000000000" pitchFamily="2" charset="2"/>
              <a:buChar char="§"/>
            </a:pPr>
            <a:r>
              <a:rPr lang="en-GB" sz="2200" i="1" u="sng" dirty="0" err="1">
                <a:solidFill>
                  <a:schemeClr val="accent6">
                    <a:lumMod val="75000"/>
                  </a:schemeClr>
                </a:solidFill>
                <a:latin typeface="Bell MT" panose="02020503060305020303" pitchFamily="18" charset="0"/>
              </a:rPr>
              <a:t>Humbel</a:t>
            </a:r>
            <a:r>
              <a:rPr lang="en-GB" sz="2200" i="1" u="sng" dirty="0">
                <a:solidFill>
                  <a:schemeClr val="accent6">
                    <a:lumMod val="75000"/>
                  </a:schemeClr>
                </a:solidFill>
                <a:latin typeface="Bell MT" panose="02020503060305020303" pitchFamily="18" charset="0"/>
              </a:rPr>
              <a:t> [1988] </a:t>
            </a:r>
            <a:r>
              <a:rPr lang="en-GB" sz="2200" dirty="0">
                <a:solidFill>
                  <a:schemeClr val="tx2">
                    <a:lumMod val="75000"/>
                    <a:lumOff val="25000"/>
                  </a:schemeClr>
                </a:solidFill>
                <a:latin typeface="Bell MT" panose="02020503060305020303" pitchFamily="18" charset="0"/>
              </a:rPr>
              <a:t>established that State schools could not be considered a service for the purpose of </a:t>
            </a:r>
            <a:r>
              <a:rPr lang="en-GB" sz="2200" u="sng" dirty="0">
                <a:solidFill>
                  <a:schemeClr val="accent1">
                    <a:lumMod val="75000"/>
                  </a:schemeClr>
                </a:solidFill>
                <a:latin typeface="Bell MT" panose="02020503060305020303" pitchFamily="18" charset="0"/>
              </a:rPr>
              <a:t>Article 56 </a:t>
            </a:r>
            <a:r>
              <a:rPr lang="en-GB" sz="2200" dirty="0">
                <a:solidFill>
                  <a:schemeClr val="tx2">
                    <a:lumMod val="75000"/>
                    <a:lumOff val="25000"/>
                  </a:schemeClr>
                </a:solidFill>
                <a:latin typeface="Bell MT" panose="02020503060305020303" pitchFamily="18" charset="0"/>
              </a:rPr>
              <a:t>as it didn’t meet the remuneration criteria. (All publicly funded </a:t>
            </a:r>
            <a:r>
              <a:rPr lang="en-GB" sz="2200" dirty="0" err="1">
                <a:solidFill>
                  <a:schemeClr val="tx2">
                    <a:lumMod val="75000"/>
                    <a:lumOff val="25000"/>
                  </a:schemeClr>
                </a:solidFill>
                <a:latin typeface="Bell MT" panose="02020503060305020303" pitchFamily="18" charset="0"/>
              </a:rPr>
              <a:t>servies</a:t>
            </a:r>
            <a:r>
              <a:rPr lang="en-GB" sz="2200" dirty="0">
                <a:solidFill>
                  <a:schemeClr val="tx2">
                    <a:lumMod val="75000"/>
                    <a:lumOff val="25000"/>
                  </a:schemeClr>
                </a:solidFill>
                <a:latin typeface="Bell MT" panose="02020503060305020303" pitchFamily="18" charset="0"/>
              </a:rPr>
              <a:t> excluded from </a:t>
            </a:r>
            <a:r>
              <a:rPr lang="en-GB" sz="2200" u="sng" dirty="0">
                <a:solidFill>
                  <a:schemeClr val="accent1">
                    <a:lumMod val="75000"/>
                  </a:schemeClr>
                </a:solidFill>
                <a:latin typeface="Bell MT" panose="02020503060305020303" pitchFamily="18" charset="0"/>
              </a:rPr>
              <a:t>Article 56 TFEU</a:t>
            </a:r>
            <a:r>
              <a:rPr lang="en-GB" sz="2200" dirty="0">
                <a:solidFill>
                  <a:schemeClr val="tx2">
                    <a:lumMod val="75000"/>
                    <a:lumOff val="25000"/>
                  </a:schemeClr>
                </a:solidFill>
                <a:latin typeface="Bell MT" panose="02020503060305020303" pitchFamily="18" charset="0"/>
              </a:rPr>
              <a:t> as seen in </a:t>
            </a:r>
            <a:r>
              <a:rPr lang="en-GB" sz="2200" i="1" u="sng" dirty="0">
                <a:solidFill>
                  <a:schemeClr val="accent6">
                    <a:lumMod val="75000"/>
                  </a:schemeClr>
                </a:solidFill>
                <a:latin typeface="Bell MT" panose="02020503060305020303" pitchFamily="18" charset="0"/>
              </a:rPr>
              <a:t>Wirth [2010]</a:t>
            </a:r>
            <a:r>
              <a:rPr lang="en-GB" sz="2200" u="sng" dirty="0">
                <a:solidFill>
                  <a:schemeClr val="accent6">
                    <a:lumMod val="75000"/>
                  </a:schemeClr>
                </a:solidFill>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Public health services do not fall under this general exclusion.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Peerbooms</a:t>
            </a:r>
            <a:r>
              <a:rPr lang="en-GB" sz="2200" i="1" u="sng" dirty="0">
                <a:solidFill>
                  <a:schemeClr val="accent6">
                    <a:lumMod val="75000"/>
                  </a:schemeClr>
                </a:solidFill>
                <a:latin typeface="Bell MT" panose="02020503060305020303" pitchFamily="18" charset="0"/>
              </a:rPr>
              <a:t> [2001], Watts [2006])</a:t>
            </a:r>
          </a:p>
          <a:p>
            <a:pPr marL="342900" indent="-342900">
              <a:lnSpc>
                <a:spcPct val="90000"/>
              </a:lnSpc>
              <a:spcAft>
                <a:spcPts val="600"/>
              </a:spcAft>
              <a:buFont typeface="Wingdings" panose="05000000000000000000" pitchFamily="2" charset="2"/>
              <a:buChar char="§"/>
            </a:pPr>
            <a:endParaRPr lang="en-GB" sz="2200" dirty="0">
              <a:solidFill>
                <a:schemeClr val="tx2">
                  <a:lumMod val="75000"/>
                  <a:lumOff val="25000"/>
                </a:schemeClr>
              </a:solidFill>
            </a:endParaRPr>
          </a:p>
        </p:txBody>
      </p:sp>
      <p:pic>
        <p:nvPicPr>
          <p:cNvPr id="6" name="Picture 5" descr="A close up of a logo&#10;&#10;Description generated with high confidence">
            <a:extLst>
              <a:ext uri="{FF2B5EF4-FFF2-40B4-BE49-F238E27FC236}">
                <a16:creationId xmlns:a16="http://schemas.microsoft.com/office/drawing/2014/main" id="{4AB3FDCC-1E48-4D59-B7CC-04CBD7D9316B}"/>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802325" y="4941168"/>
            <a:ext cx="2584174" cy="1688327"/>
          </a:xfrm>
          <a:prstGeom prst="rect">
            <a:avLst/>
          </a:prstGeom>
        </p:spPr>
      </p:pic>
      <p:sp>
        <p:nvSpPr>
          <p:cNvPr id="7" name="TextBox 6">
            <a:extLst>
              <a:ext uri="{FF2B5EF4-FFF2-40B4-BE49-F238E27FC236}">
                <a16:creationId xmlns:a16="http://schemas.microsoft.com/office/drawing/2014/main" id="{6652F3F2-E410-4DC4-8E29-E68FBCC47006}"/>
              </a:ext>
            </a:extLst>
          </p:cNvPr>
          <p:cNvSpPr txBox="1"/>
          <p:nvPr/>
        </p:nvSpPr>
        <p:spPr>
          <a:xfrm>
            <a:off x="5238430" y="6669360"/>
            <a:ext cx="2584174" cy="153888"/>
          </a:xfrm>
          <a:prstGeom prst="rect">
            <a:avLst/>
          </a:prstGeom>
          <a:noFill/>
        </p:spPr>
        <p:txBody>
          <a:bodyPr wrap="square" rtlCol="0">
            <a:spAutoFit/>
          </a:bodyPr>
          <a:lstStyle/>
          <a:p>
            <a:r>
              <a:rPr lang="en-GB" sz="400" dirty="0">
                <a:hlinkClick r:id="rId3" tooltip="https://en.wikipedia.org/wiki/European_External_Action_Service"/>
              </a:rPr>
              <a:t>This Photo</a:t>
            </a:r>
            <a:r>
              <a:rPr lang="en-GB" sz="400" dirty="0"/>
              <a:t> by Unknown Author is licensed under </a:t>
            </a:r>
            <a:r>
              <a:rPr lang="en-GB" sz="400" dirty="0">
                <a:hlinkClick r:id="rId4" tooltip="https://creativecommons.org/licenses/by-sa/3.0/"/>
              </a:rPr>
              <a:t>CC BY-SA</a:t>
            </a:r>
            <a:endParaRPr lang="en-GB" sz="400" dirty="0"/>
          </a:p>
        </p:txBody>
      </p:sp>
    </p:spTree>
    <p:extLst>
      <p:ext uri="{BB962C8B-B14F-4D97-AF65-F5344CB8AC3E}">
        <p14:creationId xmlns:p14="http://schemas.microsoft.com/office/powerpoint/2010/main" val="201390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6790-3628-4C00-B7CB-80BC78710255}"/>
              </a:ext>
            </a:extLst>
          </p:cNvPr>
          <p:cNvSpPr txBox="1"/>
          <p:nvPr/>
        </p:nvSpPr>
        <p:spPr>
          <a:xfrm>
            <a:off x="1" y="180314"/>
            <a:ext cx="12188824"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FREE MOVEMENT OF CAPITAL</a:t>
            </a:r>
            <a:endParaRPr lang="en-GB" sz="4000" u="sng" dirty="0">
              <a:solidFill>
                <a:schemeClr val="tx2"/>
              </a:solidFill>
              <a:latin typeface="Bell MT" panose="02020503060305020303" pitchFamily="18" charset="0"/>
            </a:endParaRPr>
          </a:p>
        </p:txBody>
      </p:sp>
      <p:sp>
        <p:nvSpPr>
          <p:cNvPr id="3" name="TextBox 2">
            <a:extLst>
              <a:ext uri="{FF2B5EF4-FFF2-40B4-BE49-F238E27FC236}">
                <a16:creationId xmlns:a16="http://schemas.microsoft.com/office/drawing/2014/main" id="{F643BEE7-2918-4CE5-961B-F4512F69F66E}"/>
              </a:ext>
            </a:extLst>
          </p:cNvPr>
          <p:cNvSpPr txBox="1"/>
          <p:nvPr/>
        </p:nvSpPr>
        <p:spPr>
          <a:xfrm>
            <a:off x="243796" y="980728"/>
            <a:ext cx="6480720" cy="5810822"/>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Capital is very fluid.</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Free movement of capital always been a key freedom protected by the EU </a:t>
            </a:r>
            <a:r>
              <a:rPr lang="en-GB" sz="2200" u="sng" dirty="0">
                <a:solidFill>
                  <a:schemeClr val="accent1">
                    <a:lumMod val="75000"/>
                  </a:schemeClr>
                </a:solidFill>
                <a:latin typeface="Bell MT" panose="02020503060305020303" pitchFamily="18" charset="0"/>
              </a:rPr>
              <a:t>(EEC ex Article 67(1))</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 removal of capital restrictions was seen to be a matter for positive integration rather than Treaty amendment. And only to the extent necessary.</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Initial provisions on free movement of capital were vague and lacked direct effect.</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Directive 88/361 </a:t>
            </a:r>
            <a:r>
              <a:rPr lang="en-GB" sz="2200" dirty="0">
                <a:solidFill>
                  <a:schemeClr val="tx2">
                    <a:lumMod val="75000"/>
                    <a:lumOff val="25000"/>
                  </a:schemeClr>
                </a:solidFill>
                <a:latin typeface="Bell MT" panose="02020503060305020303" pitchFamily="18" charset="0"/>
              </a:rPr>
              <a:t>was the first legislative measure to incorporate free movement of capital within the Union. (This had direct effect as per </a:t>
            </a:r>
            <a:r>
              <a:rPr lang="en-GB" sz="2200" i="1" u="sng" dirty="0" err="1">
                <a:solidFill>
                  <a:schemeClr val="accent6">
                    <a:lumMod val="75000"/>
                  </a:schemeClr>
                </a:solidFill>
                <a:latin typeface="Bell MT" panose="02020503060305020303" pitchFamily="18" charset="0"/>
              </a:rPr>
              <a:t>Bordessa</a:t>
            </a:r>
            <a:r>
              <a:rPr lang="en-GB" sz="2200" i="1" u="sng" dirty="0">
                <a:solidFill>
                  <a:schemeClr val="accent6">
                    <a:lumMod val="75000"/>
                  </a:schemeClr>
                </a:solidFill>
                <a:latin typeface="Bell MT" panose="02020503060305020303" pitchFamily="18" charset="0"/>
              </a:rPr>
              <a:t> [1995])</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Today the provision establishing the free movement of capital is found in </a:t>
            </a:r>
            <a:r>
              <a:rPr lang="en-GB" sz="2200" u="sng" dirty="0">
                <a:solidFill>
                  <a:schemeClr val="accent1">
                    <a:lumMod val="75000"/>
                  </a:schemeClr>
                </a:solidFill>
                <a:latin typeface="Bell MT" panose="02020503060305020303" pitchFamily="18" charset="0"/>
              </a:rPr>
              <a:t>Chapter 4 of Title IV TFEU.</a:t>
            </a:r>
          </a:p>
          <a:p>
            <a:pPr marL="342900" indent="-342900">
              <a:lnSpc>
                <a:spcPct val="90000"/>
              </a:lnSpc>
              <a:spcAft>
                <a:spcPts val="600"/>
              </a:spcAft>
              <a:buFont typeface="Wingdings" panose="05000000000000000000" pitchFamily="2" charset="2"/>
              <a:buChar char="§"/>
            </a:pPr>
            <a:r>
              <a:rPr lang="en-GB" sz="2200" b="1" dirty="0">
                <a:solidFill>
                  <a:schemeClr val="tx2">
                    <a:lumMod val="75000"/>
                    <a:lumOff val="25000"/>
                  </a:schemeClr>
                </a:solidFill>
                <a:latin typeface="Bell MT" panose="02020503060305020303" pitchFamily="18" charset="0"/>
              </a:rPr>
              <a:t>The central Article to this is </a:t>
            </a:r>
            <a:r>
              <a:rPr lang="en-GB" sz="2200" b="1" u="sng" dirty="0">
                <a:solidFill>
                  <a:schemeClr val="accent1">
                    <a:lumMod val="75000"/>
                  </a:schemeClr>
                </a:solidFill>
                <a:latin typeface="Bell MT" panose="02020503060305020303" pitchFamily="18" charset="0"/>
              </a:rPr>
              <a:t>Article 63 TFEU. </a:t>
            </a:r>
          </a:p>
          <a:p>
            <a:pPr marL="342900" indent="-342900">
              <a:lnSpc>
                <a:spcPct val="90000"/>
              </a:lnSpc>
              <a:spcAft>
                <a:spcPts val="600"/>
              </a:spcAft>
              <a:buFont typeface="Wingdings" panose="05000000000000000000" pitchFamily="2" charset="2"/>
              <a:buChar char="§"/>
            </a:pPr>
            <a:endParaRPr lang="en-GB" sz="2200" dirty="0">
              <a:solidFill>
                <a:schemeClr val="tx2">
                  <a:lumMod val="75000"/>
                  <a:lumOff val="25000"/>
                </a:schemeClr>
              </a:solidFill>
            </a:endParaRPr>
          </a:p>
        </p:txBody>
      </p:sp>
      <p:sp>
        <p:nvSpPr>
          <p:cNvPr id="4" name="TextBox 3">
            <a:extLst>
              <a:ext uri="{FF2B5EF4-FFF2-40B4-BE49-F238E27FC236}">
                <a16:creationId xmlns:a16="http://schemas.microsoft.com/office/drawing/2014/main" id="{C3F3735C-463F-499F-8F80-E74E1D299919}"/>
              </a:ext>
            </a:extLst>
          </p:cNvPr>
          <p:cNvSpPr txBox="1"/>
          <p:nvPr/>
        </p:nvSpPr>
        <p:spPr>
          <a:xfrm>
            <a:off x="7174532" y="1073981"/>
            <a:ext cx="4464496" cy="1316642"/>
          </a:xfrm>
          <a:prstGeom prst="rect">
            <a:avLst/>
          </a:prstGeom>
          <a:solidFill>
            <a:schemeClr val="accent6">
              <a:lumMod val="20000"/>
              <a:lumOff val="80000"/>
            </a:schemeClr>
          </a:solidFill>
        </p:spPr>
        <p:txBody>
          <a:bodyPr wrap="square" rtlCol="0">
            <a:spAutoFit/>
          </a:bodyPr>
          <a:lstStyle/>
          <a:p>
            <a:pPr algn="ctr">
              <a:lnSpc>
                <a:spcPct val="90000"/>
              </a:lnSpc>
              <a:spcAft>
                <a:spcPts val="600"/>
              </a:spcAft>
            </a:pPr>
            <a:r>
              <a:rPr lang="en-GB" sz="2200" dirty="0">
                <a:solidFill>
                  <a:schemeClr val="tx2">
                    <a:lumMod val="75000"/>
                    <a:lumOff val="25000"/>
                  </a:schemeClr>
                </a:solidFill>
                <a:latin typeface="Bell MT" panose="02020503060305020303" pitchFamily="18" charset="0"/>
              </a:rPr>
              <a:t>Capital is the defining characteristic of the modern economic system. </a:t>
            </a:r>
            <a:r>
              <a:rPr lang="en-GB" sz="2200" u="sng" dirty="0">
                <a:solidFill>
                  <a:schemeClr val="accent1">
                    <a:lumMod val="75000"/>
                  </a:schemeClr>
                </a:solidFill>
                <a:latin typeface="Bell MT" panose="02020503060305020303" pitchFamily="18" charset="0"/>
              </a:rPr>
              <a:t>Directive 88/361 </a:t>
            </a:r>
            <a:r>
              <a:rPr lang="en-GB" sz="2200" dirty="0">
                <a:solidFill>
                  <a:schemeClr val="tx2">
                    <a:lumMod val="75000"/>
                    <a:lumOff val="25000"/>
                  </a:schemeClr>
                </a:solidFill>
                <a:latin typeface="Bell MT" panose="02020503060305020303" pitchFamily="18" charset="0"/>
              </a:rPr>
              <a:t>provides the basis for the Union definition of Capital. </a:t>
            </a:r>
          </a:p>
        </p:txBody>
      </p:sp>
      <p:pic>
        <p:nvPicPr>
          <p:cNvPr id="5" name="Picture 4">
            <a:extLst>
              <a:ext uri="{FF2B5EF4-FFF2-40B4-BE49-F238E27FC236}">
                <a16:creationId xmlns:a16="http://schemas.microsoft.com/office/drawing/2014/main" id="{B5BEAE1C-8823-4055-861D-DD20C2910A5B}"/>
              </a:ext>
            </a:extLst>
          </p:cNvPr>
          <p:cNvPicPr>
            <a:picLocks noChangeAspect="1"/>
          </p:cNvPicPr>
          <p:nvPr/>
        </p:nvPicPr>
        <p:blipFill rotWithShape="1">
          <a:blip r:embed="rId2"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7174532" y="2598904"/>
            <a:ext cx="4464496" cy="3816424"/>
          </a:xfrm>
          <a:prstGeom prst="rect">
            <a:avLst/>
          </a:prstGeom>
        </p:spPr>
      </p:pic>
    </p:spTree>
    <p:extLst>
      <p:ext uri="{BB962C8B-B14F-4D97-AF65-F5344CB8AC3E}">
        <p14:creationId xmlns:p14="http://schemas.microsoft.com/office/powerpoint/2010/main" val="362047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2347</Words>
  <Application>Microsoft Office PowerPoint</Application>
  <PresentationFormat>Custom</PresentationFormat>
  <Paragraphs>145</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Bell MT</vt:lpstr>
      <vt:lpstr>Century Gothic</vt:lpstr>
      <vt:lpstr>Wingdings</vt:lpstr>
      <vt:lpstr>Continental Europe 16x9</vt:lpstr>
      <vt:lpstr>The EUROPEAN UNION</vt:lpstr>
      <vt:lpstr>Free movement of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EFFECT OF ARTICLE 63</vt:lpstr>
      <vt:lpstr>PowerPoint Presentation</vt:lpstr>
      <vt:lpstr>PowerPoint Presentation</vt:lpstr>
      <vt:lpstr>Capital &amp; the other freedoms</vt:lpstr>
      <vt:lpstr>CAPITAL AND FREE MOVEMENT OF SERVICES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2018-09-11T13:13:51Z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