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6" r:id="rId4"/>
    <p:sldId id="266" r:id="rId5"/>
    <p:sldId id="279" r:id="rId6"/>
    <p:sldId id="281" r:id="rId7"/>
    <p:sldId id="265" r:id="rId8"/>
    <p:sldId id="273" r:id="rId9"/>
    <p:sldId id="274" r:id="rId10"/>
    <p:sldId id="282" r:id="rId11"/>
    <p:sldId id="277" r:id="rId12"/>
    <p:sldId id="278" r:id="rId13"/>
    <p:sldId id="280" r:id="rId14"/>
    <p:sldId id="263" r:id="rId15"/>
    <p:sldId id="27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3216B-1DD0-4DD3-91BE-58FCCD708978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3CF1BB66-C946-4E51-B06D-238796CA86A5}">
      <dgm:prSet phldrT="[Text]" custT="1"/>
      <dgm:spPr/>
      <dgm:t>
        <a:bodyPr/>
        <a:lstStyle/>
        <a:p>
          <a:r>
            <a:rPr lang="en-GB" sz="2400"/>
            <a:t>Absolute supremacy</a:t>
          </a:r>
          <a:endParaRPr lang="en-GB" sz="2400" dirty="0"/>
        </a:p>
      </dgm:t>
    </dgm:pt>
    <dgm:pt modelId="{863AF470-EC6F-4AB2-8BAE-A6C9A6C303E0}" type="par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6BF13F0B-21C9-4007-819E-EB7816D76D0B}" type="sib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4928C262-6FB7-4005-8615-00C9CA50AC1F}">
      <dgm:prSet phldrT="[Text]" custT="1"/>
      <dgm:spPr/>
      <dgm:t>
        <a:bodyPr/>
        <a:lstStyle/>
        <a:p>
          <a:r>
            <a:rPr lang="en-GB" sz="2400"/>
            <a:t>Relative supremacy</a:t>
          </a:r>
          <a:endParaRPr lang="en-GB" sz="2400" dirty="0"/>
        </a:p>
      </dgm:t>
    </dgm:pt>
    <dgm:pt modelId="{DB84ACD7-0695-434E-9D21-B05A5131DAAF}" type="par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A3CB1767-5606-4884-A3B3-A8A3D40AE1FC}" type="sib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E4B062D-77B5-484C-9C01-DAB44E0E692B}">
      <dgm:prSet phldrT="[Text]" custT="1"/>
      <dgm:spPr/>
      <dgm:t>
        <a:bodyPr/>
        <a:lstStyle/>
        <a:p>
          <a:r>
            <a:rPr lang="en-GB" sz="2400"/>
            <a:t>Limits of supremacy </a:t>
          </a:r>
          <a:endParaRPr lang="en-GB" sz="2400" dirty="0"/>
        </a:p>
      </dgm:t>
    </dgm:pt>
    <dgm:pt modelId="{16D8C59D-D438-46D2-BC74-375BB58368AD}" type="par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390EEFA0-AF44-42C5-87A8-B0B7B3793DAB}" type="sib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D8C95C9-070F-4B0A-9A59-55F21C2AC1E1}" type="pres">
      <dgm:prSet presAssocID="{A7D3216B-1DD0-4DD3-91BE-58FCCD708978}" presName="Name0" presStyleCnt="0">
        <dgm:presLayoutVars>
          <dgm:dir/>
          <dgm:animLvl val="lvl"/>
          <dgm:resizeHandles val="exact"/>
        </dgm:presLayoutVars>
      </dgm:prSet>
      <dgm:spPr/>
    </dgm:pt>
    <dgm:pt modelId="{D8D6F3B8-39EF-4F24-95F8-76328EE0A4C9}" type="pres">
      <dgm:prSet presAssocID="{3CF1BB66-C946-4E51-B06D-238796CA86A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B4D730-1BAD-4C8C-8F2A-F8C296A2F452}" type="pres">
      <dgm:prSet presAssocID="{6BF13F0B-21C9-4007-819E-EB7816D76D0B}" presName="parTxOnlySpace" presStyleCnt="0"/>
      <dgm:spPr/>
    </dgm:pt>
    <dgm:pt modelId="{89EB442A-B7CE-4F13-A95C-60BC03C26C3E}" type="pres">
      <dgm:prSet presAssocID="{4928C262-6FB7-4005-8615-00C9CA50AC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531F77-105E-49C4-9692-44AED144F7D4}" type="pres">
      <dgm:prSet presAssocID="{A3CB1767-5606-4884-A3B3-A8A3D40AE1FC}" presName="parTxOnlySpace" presStyleCnt="0"/>
      <dgm:spPr/>
    </dgm:pt>
    <dgm:pt modelId="{D8282155-4CFA-4F05-BE1D-9EF964C02BB7}" type="pres">
      <dgm:prSet presAssocID="{9E4B062D-77B5-484C-9C01-DAB44E0E69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9CF510-4CB1-49B0-9E9A-32D0FBF7B832}" type="presOf" srcId="{9E4B062D-77B5-484C-9C01-DAB44E0E692B}" destId="{D8282155-4CFA-4F05-BE1D-9EF964C02BB7}" srcOrd="0" destOrd="0" presId="urn:microsoft.com/office/officeart/2005/8/layout/chevron1"/>
    <dgm:cxn modelId="{76010F49-D662-4D2E-9D5A-CE7667A77FE9}" type="presOf" srcId="{3CF1BB66-C946-4E51-B06D-238796CA86A5}" destId="{D8D6F3B8-39EF-4F24-95F8-76328EE0A4C9}" srcOrd="0" destOrd="0" presId="urn:microsoft.com/office/officeart/2005/8/layout/chevron1"/>
    <dgm:cxn modelId="{73FC2487-F605-4630-83D6-927299C9C83A}" srcId="{A7D3216B-1DD0-4DD3-91BE-58FCCD708978}" destId="{9E4B062D-77B5-484C-9C01-DAB44E0E692B}" srcOrd="2" destOrd="0" parTransId="{16D8C59D-D438-46D2-BC74-375BB58368AD}" sibTransId="{390EEFA0-AF44-42C5-87A8-B0B7B3793DAB}"/>
    <dgm:cxn modelId="{65EDFE8E-B955-4BCD-98CA-62F1B08BCD21}" type="presOf" srcId="{A7D3216B-1DD0-4DD3-91BE-58FCCD708978}" destId="{9D8C95C9-070F-4B0A-9A59-55F21C2AC1E1}" srcOrd="0" destOrd="0" presId="urn:microsoft.com/office/officeart/2005/8/layout/chevron1"/>
    <dgm:cxn modelId="{5BDA72AF-8D0E-47E7-B5BB-D0D4E421B655}" type="presOf" srcId="{4928C262-6FB7-4005-8615-00C9CA50AC1F}" destId="{89EB442A-B7CE-4F13-A95C-60BC03C26C3E}" srcOrd="0" destOrd="0" presId="urn:microsoft.com/office/officeart/2005/8/layout/chevron1"/>
    <dgm:cxn modelId="{F118B2D2-D976-4852-A8DA-F64556B913FB}" srcId="{A7D3216B-1DD0-4DD3-91BE-58FCCD708978}" destId="{4928C262-6FB7-4005-8615-00C9CA50AC1F}" srcOrd="1" destOrd="0" parTransId="{DB84ACD7-0695-434E-9D21-B05A5131DAAF}" sibTransId="{A3CB1767-5606-4884-A3B3-A8A3D40AE1FC}"/>
    <dgm:cxn modelId="{D0A77AFE-6F72-4602-A46D-BB0B2A3429F7}" srcId="{A7D3216B-1DD0-4DD3-91BE-58FCCD708978}" destId="{3CF1BB66-C946-4E51-B06D-238796CA86A5}" srcOrd="0" destOrd="0" parTransId="{863AF470-EC6F-4AB2-8BAE-A6C9A6C303E0}" sibTransId="{6BF13F0B-21C9-4007-819E-EB7816D76D0B}"/>
    <dgm:cxn modelId="{C8EBC5A2-7CF9-405D-9274-C45919E59040}" type="presParOf" srcId="{9D8C95C9-070F-4B0A-9A59-55F21C2AC1E1}" destId="{D8D6F3B8-39EF-4F24-95F8-76328EE0A4C9}" srcOrd="0" destOrd="0" presId="urn:microsoft.com/office/officeart/2005/8/layout/chevron1"/>
    <dgm:cxn modelId="{7849DBCE-CDD2-4598-AC68-904547C675A3}" type="presParOf" srcId="{9D8C95C9-070F-4B0A-9A59-55F21C2AC1E1}" destId="{53B4D730-1BAD-4C8C-8F2A-F8C296A2F452}" srcOrd="1" destOrd="0" presId="urn:microsoft.com/office/officeart/2005/8/layout/chevron1"/>
    <dgm:cxn modelId="{330F5C80-B74A-44E5-981C-66B0CC4A49D4}" type="presParOf" srcId="{9D8C95C9-070F-4B0A-9A59-55F21C2AC1E1}" destId="{89EB442A-B7CE-4F13-A95C-60BC03C26C3E}" srcOrd="2" destOrd="0" presId="urn:microsoft.com/office/officeart/2005/8/layout/chevron1"/>
    <dgm:cxn modelId="{6D262937-E2DF-4A93-921D-B44548F3BDED}" type="presParOf" srcId="{9D8C95C9-070F-4B0A-9A59-55F21C2AC1E1}" destId="{9A531F77-105E-49C4-9692-44AED144F7D4}" srcOrd="3" destOrd="0" presId="urn:microsoft.com/office/officeart/2005/8/layout/chevron1"/>
    <dgm:cxn modelId="{1B58624F-0B7C-4BD1-8435-282E7097CA79}" type="presParOf" srcId="{9D8C95C9-070F-4B0A-9A59-55F21C2AC1E1}" destId="{D8282155-4CFA-4F05-BE1D-9EF964C02B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3216B-1DD0-4DD3-91BE-58FCCD708978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3CF1BB66-C946-4E51-B06D-238796CA86A5}">
      <dgm:prSet phldrT="[Text]" custT="1"/>
      <dgm:spPr/>
      <dgm:t>
        <a:bodyPr/>
        <a:lstStyle/>
        <a:p>
          <a:r>
            <a:rPr lang="en-GB" sz="2400"/>
            <a:t>Nature of pre-emption</a:t>
          </a:r>
          <a:endParaRPr lang="en-GB" sz="2400" dirty="0"/>
        </a:p>
      </dgm:t>
    </dgm:pt>
    <dgm:pt modelId="{863AF470-EC6F-4AB2-8BAE-A6C9A6C303E0}" type="par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6BF13F0B-21C9-4007-819E-EB7816D76D0B}" type="sib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4928C262-6FB7-4005-8615-00C9CA50AC1F}">
      <dgm:prSet phldrT="[Text]" custT="1"/>
      <dgm:spPr/>
      <dgm:t>
        <a:bodyPr/>
        <a:lstStyle/>
        <a:p>
          <a:r>
            <a:rPr lang="en-GB" sz="2400"/>
            <a:t>Modes of pre-emption</a:t>
          </a:r>
          <a:endParaRPr lang="en-GB" sz="2400" dirty="0"/>
        </a:p>
      </dgm:t>
    </dgm:pt>
    <dgm:pt modelId="{DB84ACD7-0695-434E-9D21-B05A5131DAAF}" type="par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A3CB1767-5606-4884-A3B3-A8A3D40AE1FC}" type="sib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E4B062D-77B5-484C-9C01-DAB44E0E692B}">
      <dgm:prSet phldrT="[Text]" custT="1"/>
      <dgm:spPr/>
      <dgm:t>
        <a:bodyPr/>
        <a:lstStyle/>
        <a:p>
          <a:r>
            <a:rPr lang="en-GB" sz="2400"/>
            <a:t>Constitutional limits of pre-emption</a:t>
          </a:r>
          <a:endParaRPr lang="en-GB" sz="2400" dirty="0"/>
        </a:p>
      </dgm:t>
    </dgm:pt>
    <dgm:pt modelId="{16D8C59D-D438-46D2-BC74-375BB58368AD}" type="par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390EEFA0-AF44-42C5-87A8-B0B7B3793DAB}" type="sib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D8C95C9-070F-4B0A-9A59-55F21C2AC1E1}" type="pres">
      <dgm:prSet presAssocID="{A7D3216B-1DD0-4DD3-91BE-58FCCD708978}" presName="Name0" presStyleCnt="0">
        <dgm:presLayoutVars>
          <dgm:dir/>
          <dgm:animLvl val="lvl"/>
          <dgm:resizeHandles val="exact"/>
        </dgm:presLayoutVars>
      </dgm:prSet>
      <dgm:spPr/>
    </dgm:pt>
    <dgm:pt modelId="{D8D6F3B8-39EF-4F24-95F8-76328EE0A4C9}" type="pres">
      <dgm:prSet presAssocID="{3CF1BB66-C946-4E51-B06D-238796CA86A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B4D730-1BAD-4C8C-8F2A-F8C296A2F452}" type="pres">
      <dgm:prSet presAssocID="{6BF13F0B-21C9-4007-819E-EB7816D76D0B}" presName="parTxOnlySpace" presStyleCnt="0"/>
      <dgm:spPr/>
    </dgm:pt>
    <dgm:pt modelId="{89EB442A-B7CE-4F13-A95C-60BC03C26C3E}" type="pres">
      <dgm:prSet presAssocID="{4928C262-6FB7-4005-8615-00C9CA50AC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531F77-105E-49C4-9692-44AED144F7D4}" type="pres">
      <dgm:prSet presAssocID="{A3CB1767-5606-4884-A3B3-A8A3D40AE1FC}" presName="parTxOnlySpace" presStyleCnt="0"/>
      <dgm:spPr/>
    </dgm:pt>
    <dgm:pt modelId="{D8282155-4CFA-4F05-BE1D-9EF964C02BB7}" type="pres">
      <dgm:prSet presAssocID="{9E4B062D-77B5-484C-9C01-DAB44E0E69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9CF510-4CB1-49B0-9E9A-32D0FBF7B832}" type="presOf" srcId="{9E4B062D-77B5-484C-9C01-DAB44E0E692B}" destId="{D8282155-4CFA-4F05-BE1D-9EF964C02BB7}" srcOrd="0" destOrd="0" presId="urn:microsoft.com/office/officeart/2005/8/layout/chevron1"/>
    <dgm:cxn modelId="{76010F49-D662-4D2E-9D5A-CE7667A77FE9}" type="presOf" srcId="{3CF1BB66-C946-4E51-B06D-238796CA86A5}" destId="{D8D6F3B8-39EF-4F24-95F8-76328EE0A4C9}" srcOrd="0" destOrd="0" presId="urn:microsoft.com/office/officeart/2005/8/layout/chevron1"/>
    <dgm:cxn modelId="{73FC2487-F605-4630-83D6-927299C9C83A}" srcId="{A7D3216B-1DD0-4DD3-91BE-58FCCD708978}" destId="{9E4B062D-77B5-484C-9C01-DAB44E0E692B}" srcOrd="2" destOrd="0" parTransId="{16D8C59D-D438-46D2-BC74-375BB58368AD}" sibTransId="{390EEFA0-AF44-42C5-87A8-B0B7B3793DAB}"/>
    <dgm:cxn modelId="{65EDFE8E-B955-4BCD-98CA-62F1B08BCD21}" type="presOf" srcId="{A7D3216B-1DD0-4DD3-91BE-58FCCD708978}" destId="{9D8C95C9-070F-4B0A-9A59-55F21C2AC1E1}" srcOrd="0" destOrd="0" presId="urn:microsoft.com/office/officeart/2005/8/layout/chevron1"/>
    <dgm:cxn modelId="{5BDA72AF-8D0E-47E7-B5BB-D0D4E421B655}" type="presOf" srcId="{4928C262-6FB7-4005-8615-00C9CA50AC1F}" destId="{89EB442A-B7CE-4F13-A95C-60BC03C26C3E}" srcOrd="0" destOrd="0" presId="urn:microsoft.com/office/officeart/2005/8/layout/chevron1"/>
    <dgm:cxn modelId="{F118B2D2-D976-4852-A8DA-F64556B913FB}" srcId="{A7D3216B-1DD0-4DD3-91BE-58FCCD708978}" destId="{4928C262-6FB7-4005-8615-00C9CA50AC1F}" srcOrd="1" destOrd="0" parTransId="{DB84ACD7-0695-434E-9D21-B05A5131DAAF}" sibTransId="{A3CB1767-5606-4884-A3B3-A8A3D40AE1FC}"/>
    <dgm:cxn modelId="{D0A77AFE-6F72-4602-A46D-BB0B2A3429F7}" srcId="{A7D3216B-1DD0-4DD3-91BE-58FCCD708978}" destId="{3CF1BB66-C946-4E51-B06D-238796CA86A5}" srcOrd="0" destOrd="0" parTransId="{863AF470-EC6F-4AB2-8BAE-A6C9A6C303E0}" sibTransId="{6BF13F0B-21C9-4007-819E-EB7816D76D0B}"/>
    <dgm:cxn modelId="{C8EBC5A2-7CF9-405D-9274-C45919E59040}" type="presParOf" srcId="{9D8C95C9-070F-4B0A-9A59-55F21C2AC1E1}" destId="{D8D6F3B8-39EF-4F24-95F8-76328EE0A4C9}" srcOrd="0" destOrd="0" presId="urn:microsoft.com/office/officeart/2005/8/layout/chevron1"/>
    <dgm:cxn modelId="{7849DBCE-CDD2-4598-AC68-904547C675A3}" type="presParOf" srcId="{9D8C95C9-070F-4B0A-9A59-55F21C2AC1E1}" destId="{53B4D730-1BAD-4C8C-8F2A-F8C296A2F452}" srcOrd="1" destOrd="0" presId="urn:microsoft.com/office/officeart/2005/8/layout/chevron1"/>
    <dgm:cxn modelId="{330F5C80-B74A-44E5-981C-66B0CC4A49D4}" type="presParOf" srcId="{9D8C95C9-070F-4B0A-9A59-55F21C2AC1E1}" destId="{89EB442A-B7CE-4F13-A95C-60BC03C26C3E}" srcOrd="2" destOrd="0" presId="urn:microsoft.com/office/officeart/2005/8/layout/chevron1"/>
    <dgm:cxn modelId="{6D262937-E2DF-4A93-921D-B44548F3BDED}" type="presParOf" srcId="{9D8C95C9-070F-4B0A-9A59-55F21C2AC1E1}" destId="{9A531F77-105E-49C4-9692-44AED144F7D4}" srcOrd="3" destOrd="0" presId="urn:microsoft.com/office/officeart/2005/8/layout/chevron1"/>
    <dgm:cxn modelId="{1B58624F-0B7C-4BD1-8435-282E7097CA79}" type="presParOf" srcId="{9D8C95C9-070F-4B0A-9A59-55F21C2AC1E1}" destId="{D8282155-4CFA-4F05-BE1D-9EF964C02B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0B58C-7EC4-4412-A084-8E9947BBB4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A6C6-875F-4ED1-9B12-24750C062B8E}" type="pres">
      <dgm:prSet presAssocID="{8470B58C-7EC4-4412-A084-8E9947BBB431}" presName="Name0" presStyleCnt="0">
        <dgm:presLayoutVars>
          <dgm:chMax val="7"/>
          <dgm:chPref val="7"/>
          <dgm:dir/>
        </dgm:presLayoutVars>
      </dgm:prSet>
      <dgm:spPr/>
    </dgm:pt>
    <dgm:pt modelId="{50007307-E1ED-41D9-BC53-7C2D39C7519B}" type="pres">
      <dgm:prSet presAssocID="{8470B58C-7EC4-4412-A084-8E9947BBB431}" presName="Name1" presStyleCnt="0"/>
      <dgm:spPr/>
    </dgm:pt>
    <dgm:pt modelId="{0345B480-8DBC-42EE-8ACF-6EAB6BFA5156}" type="pres">
      <dgm:prSet presAssocID="{8470B58C-7EC4-4412-A084-8E9947BBB431}" presName="cycle" presStyleCnt="0"/>
      <dgm:spPr/>
    </dgm:pt>
    <dgm:pt modelId="{955F2D9C-82D3-474C-8470-3BFE3C848BC4}" type="pres">
      <dgm:prSet presAssocID="{8470B58C-7EC4-4412-A084-8E9947BBB431}" presName="srcNode" presStyleLbl="node1" presStyleIdx="0" presStyleCnt="0"/>
      <dgm:spPr/>
    </dgm:pt>
    <dgm:pt modelId="{96C38C8C-405C-42D3-9333-59E6A950F151}" type="pres">
      <dgm:prSet presAssocID="{8470B58C-7EC4-4412-A084-8E9947BBB431}" presName="conn" presStyleLbl="parChTrans1D2" presStyleIdx="0" presStyleCnt="1"/>
      <dgm:spPr/>
    </dgm:pt>
    <dgm:pt modelId="{2995BBE6-BB81-4490-BC61-819C42763365}" type="pres">
      <dgm:prSet presAssocID="{8470B58C-7EC4-4412-A084-8E9947BBB431}" presName="extraNode" presStyleLbl="node1" presStyleIdx="0" presStyleCnt="0"/>
      <dgm:spPr/>
    </dgm:pt>
    <dgm:pt modelId="{22D8201D-145F-4A0F-8E0B-58B8F097AE91}" type="pres">
      <dgm:prSet presAssocID="{8470B58C-7EC4-4412-A084-8E9947BBB431}" presName="dstNode" presStyleLbl="node1" presStyleIdx="0" presStyleCnt="0"/>
      <dgm:spPr/>
    </dgm:pt>
  </dgm:ptLst>
  <dgm:cxnLst>
    <dgm:cxn modelId="{9F4EE7D3-11BF-4234-B3DB-43F1902ACDD9}" type="presOf" srcId="{8470B58C-7EC4-4412-A084-8E9947BBB431}" destId="{3A92A6C6-875F-4ED1-9B12-24750C062B8E}" srcOrd="0" destOrd="0" presId="urn:microsoft.com/office/officeart/2008/layout/VerticalCurvedList"/>
    <dgm:cxn modelId="{ECC3B6AD-4ED5-4595-B0B0-28ECBCD35D9D}" type="presParOf" srcId="{3A92A6C6-875F-4ED1-9B12-24750C062B8E}" destId="{50007307-E1ED-41D9-BC53-7C2D39C7519B}" srcOrd="0" destOrd="0" presId="urn:microsoft.com/office/officeart/2008/layout/VerticalCurvedList"/>
    <dgm:cxn modelId="{6F1A9261-74F7-48C9-9E23-E633504B3671}" type="presParOf" srcId="{50007307-E1ED-41D9-BC53-7C2D39C7519B}" destId="{0345B480-8DBC-42EE-8ACF-6EAB6BFA5156}" srcOrd="0" destOrd="0" presId="urn:microsoft.com/office/officeart/2008/layout/VerticalCurvedList"/>
    <dgm:cxn modelId="{326A885E-10E2-4F43-AD52-0FDE3588EF5C}" type="presParOf" srcId="{0345B480-8DBC-42EE-8ACF-6EAB6BFA5156}" destId="{955F2D9C-82D3-474C-8470-3BFE3C848BC4}" srcOrd="0" destOrd="0" presId="urn:microsoft.com/office/officeart/2008/layout/VerticalCurvedList"/>
    <dgm:cxn modelId="{3DDC1419-8484-4EDD-A960-C7DE825B15A3}" type="presParOf" srcId="{0345B480-8DBC-42EE-8ACF-6EAB6BFA5156}" destId="{96C38C8C-405C-42D3-9333-59E6A950F151}" srcOrd="1" destOrd="0" presId="urn:microsoft.com/office/officeart/2008/layout/VerticalCurvedList"/>
    <dgm:cxn modelId="{1EA78A2B-A9E5-414F-AAE6-4771AF41E8AF}" type="presParOf" srcId="{0345B480-8DBC-42EE-8ACF-6EAB6BFA5156}" destId="{2995BBE6-BB81-4490-BC61-819C42763365}" srcOrd="2" destOrd="0" presId="urn:microsoft.com/office/officeart/2008/layout/VerticalCurvedList"/>
    <dgm:cxn modelId="{654A99F4-D80E-4CB5-B7C1-5B1578A7D693}" type="presParOf" srcId="{0345B480-8DBC-42EE-8ACF-6EAB6BFA5156}" destId="{22D8201D-145F-4A0F-8E0B-58B8F097AE91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9140E-AC92-4423-8749-21D1DFA02593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141BD59-1BC4-4B3E-9ED7-CF782AB1EA10}">
      <dgm:prSet phldrT="[Text]" custT="1"/>
      <dgm:spPr/>
      <dgm:t>
        <a:bodyPr vert="vert270"/>
        <a:lstStyle/>
        <a:p>
          <a:r>
            <a:rPr lang="en-US" sz="1600" dirty="0">
              <a:solidFill>
                <a:schemeClr val="bg1"/>
              </a:solidFill>
              <a:latin typeface="Bell MT" panose="02020503060305020303" pitchFamily="18" charset="0"/>
            </a:rPr>
            <a:t>Supremacy over Internal Laws</a:t>
          </a:r>
        </a:p>
      </dgm:t>
    </dgm:pt>
    <dgm:pt modelId="{3F37A90D-BC12-4A87-ABB3-75EEDF93DC03}" type="parTrans" cxnId="{D27FB91D-986D-48AA-B298-BF0D8685AE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E9329CD-2151-43A9-8A6B-F852D6C0A0A7}" type="sibTrans" cxnId="{D27FB91D-986D-48AA-B298-BF0D8685AE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CED51AC-825F-4D9A-B4C0-79218C956E5C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European law is supreme due to the necessity of uniform application. (so is autonomous from ordinary international law.)</a:t>
          </a:r>
        </a:p>
      </dgm:t>
    </dgm:pt>
    <dgm:pt modelId="{57CE89E9-C1F7-456E-BA2B-FD8EFFC4BA7D}" type="parTrans" cxnId="{0AA1484F-CC75-4467-984D-E8E436099F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936F48C-C345-43A8-A09E-FD1C48A0F7EE}" type="sibTrans" cxnId="{0AA1484F-CC75-4467-984D-E8E436099F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06136E7-20D6-4214-8F70-3B336BFB5790}">
      <dgm:prSet phldrT="[Text]" custT="1"/>
      <dgm:spPr/>
      <dgm:t>
        <a:bodyPr vert="vert270"/>
        <a:lstStyle/>
        <a:p>
          <a:r>
            <a:rPr lang="en-US" sz="1600" i="0" dirty="0">
              <a:solidFill>
                <a:schemeClr val="bg1"/>
              </a:solidFill>
              <a:latin typeface="Bell MT" panose="02020503060305020303" pitchFamily="18" charset="0"/>
            </a:rPr>
            <a:t>Supremacy over International Treaties</a:t>
          </a:r>
        </a:p>
      </dgm:t>
    </dgm:pt>
    <dgm:pt modelId="{1776E20E-D198-415B-9F09-403BC984301C}" type="parTrans" cxnId="{D998708B-7468-44F6-A2BC-785B0DDF212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9B59E07-1813-43F5-99DF-5ADD808CD859}" type="sibTrans" cxnId="{D998708B-7468-44F6-A2BC-785B0DDF212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530F26-6ED7-44F3-999D-055AC3EEAD05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Article 351 TFEU; </a:t>
          </a:r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EU law could be </a:t>
          </a:r>
          <a:r>
            <a:rPr lang="en-US" sz="1600" b="1" dirty="0" err="1">
              <a:solidFill>
                <a:schemeClr val="tx2"/>
              </a:solidFill>
              <a:latin typeface="Bell MT" panose="02020503060305020303" pitchFamily="18" charset="0"/>
            </a:rPr>
            <a:t>disapplied</a:t>
          </a:r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 by a member state if it impeded their obligations to a prior arrangement.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Attorney General [1980]</a:t>
          </a:r>
        </a:p>
      </dgm:t>
    </dgm:pt>
    <dgm:pt modelId="{436493E0-79C9-4985-A9C2-E96667358EC1}" type="parTrans" cxnId="{680E1DAE-317E-490D-9A95-B8814F3CC2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F66BB72-F659-4458-A0F5-FED2DCBBB263}" type="sibTrans" cxnId="{680E1DAE-317E-490D-9A95-B8814F3CC2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697633A-6FD3-468A-A950-C4746D2FD952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Membership of the EU = binding incorporation of EU law into national law.</a:t>
          </a:r>
        </a:p>
      </dgm:t>
    </dgm:pt>
    <dgm:pt modelId="{05AF5ED0-65B6-4851-907F-ECD4F2BB7282}" type="parTrans" cxnId="{AB1C51BF-200F-4161-A011-8D8F83ABB99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9EFD592-8D4E-4978-B785-9164FC6C6296}" type="sibTrans" cxnId="{AB1C51BF-200F-4161-A011-8D8F83ABB99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B1419B5-9EE2-4CCC-8837-2E1B271CF0CC}">
      <dgm:prSet phldrT="[Text]"/>
      <dgm:spPr/>
      <dgm:t>
        <a:bodyPr/>
        <a:lstStyle/>
        <a:p>
          <a:pPr algn="l"/>
          <a:endParaRPr lang="en-US" sz="1000" dirty="0">
            <a:solidFill>
              <a:schemeClr val="tx2"/>
            </a:solidFill>
          </a:endParaRPr>
        </a:p>
      </dgm:t>
    </dgm:pt>
    <dgm:pt modelId="{026CFE72-CFF9-4316-A05C-C618928D36B1}" type="parTrans" cxnId="{7F333B66-368E-4980-A743-1BF29C4817B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11D5528-11DD-40B6-90A7-F3FE1B70B3FA}" type="sibTrans" cxnId="{7F333B66-368E-4980-A743-1BF29C4817B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0D0F473-F3AC-49D7-8163-37D30E58A7F8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Secondary legislation is supreme (</a:t>
          </a:r>
          <a:r>
            <a:rPr lang="en-US" sz="1600" i="1" dirty="0" err="1">
              <a:solidFill>
                <a:schemeClr val="tx2"/>
              </a:solidFill>
              <a:latin typeface="Bell MT" panose="02020503060305020303" pitchFamily="18" charset="0"/>
            </a:rPr>
            <a:t>Internationale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 </a:t>
          </a:r>
          <a:r>
            <a:rPr lang="en-US" sz="1600" i="1" dirty="0" err="1">
              <a:solidFill>
                <a:schemeClr val="tx2"/>
              </a:solidFill>
              <a:latin typeface="Bell MT" panose="02020503060305020303" pitchFamily="18" charset="0"/>
            </a:rPr>
            <a:t>Handelsgesellschaft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 [1970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])</a:t>
          </a:r>
        </a:p>
      </dgm:t>
    </dgm:pt>
    <dgm:pt modelId="{2BB79BCE-5A35-4574-86DF-15FDB6A78B87}" type="parTrans" cxnId="{74105C1A-6FF9-4F1A-ACB0-53A314024F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4BA878-8E08-4577-A270-9DCB8F854AFC}" type="sibTrans" cxnId="{74105C1A-6FF9-4F1A-ACB0-53A314024F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07F40B-ABE9-4789-9F80-962DEE450B4D}">
      <dgm:prSet phldrT="[Text]" custT="1"/>
      <dgm:spPr/>
      <dgm:t>
        <a:bodyPr/>
        <a:lstStyle/>
        <a:p>
          <a:pPr algn="just"/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“The whole of the European Law prevails over the whole of national law.” 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(</a:t>
          </a:r>
          <a:r>
            <a:rPr lang="en-US" sz="1600" dirty="0" err="1">
              <a:solidFill>
                <a:schemeClr val="tx2"/>
              </a:solidFill>
              <a:latin typeface="Bell MT" panose="02020503060305020303" pitchFamily="18" charset="0"/>
            </a:rPr>
            <a:t>Kovar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, 1981)</a:t>
          </a:r>
        </a:p>
      </dgm:t>
    </dgm:pt>
    <dgm:pt modelId="{226F1ABF-F08B-4719-B50E-1B0A541247F3}" type="parTrans" cxnId="{6748B104-A536-4BEA-827B-3B5EBD52AA6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BA5840-61F1-436C-8392-B878F2BA65C5}" type="sibTrans" cxnId="{6748B104-A536-4BEA-827B-3B5EBD52AA6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8FA0A43-97CD-43EA-AB20-ADBE8898D5C2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To conquer the </a:t>
          </a:r>
          <a:r>
            <a:rPr lang="en-US" sz="1600" dirty="0" err="1">
              <a:solidFill>
                <a:schemeClr val="tx2"/>
              </a:solidFill>
              <a:latin typeface="Bell MT" panose="02020503060305020303" pitchFamily="18" charset="0"/>
            </a:rPr>
            <a:t>decentralised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 approach the ECJ established supremacy as a principle of EU law in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Costa v ENEL [1964].</a:t>
          </a:r>
        </a:p>
      </dgm:t>
    </dgm:pt>
    <dgm:pt modelId="{6704D512-5731-4481-A933-B221253E0814}" type="parTrans" cxnId="{FC124C9C-24D7-47B6-AA50-992BCF36748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E51C64C-0D69-43E9-BFFB-D14EF042677F}" type="sibTrans" cxnId="{FC124C9C-24D7-47B6-AA50-992BCF36748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E5388A3-6E02-4636-A8F7-7C740E196792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Limitation of Art 351; application to only include </a:t>
          </a:r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obligations towards third States.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Commission v Italy [1962]</a:t>
          </a:r>
        </a:p>
      </dgm:t>
    </dgm:pt>
    <dgm:pt modelId="{B0933D65-704B-4446-8F66-C6EECEB725CD}" type="parTrans" cxnId="{232C9F2F-99F5-4C6C-8E90-1B30EBFFB4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6B53B89-F451-4FA3-A258-174BEA6A0834}" type="sibTrans" cxnId="{232C9F2F-99F5-4C6C-8E90-1B30EBFFB4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7FBE541-7454-426C-B908-4125997E7CA9}">
      <dgm:prSet phldrT="[Text]" custT="1"/>
      <dgm:spPr/>
      <dgm:t>
        <a:bodyPr/>
        <a:lstStyle/>
        <a:p>
          <a:r>
            <a:rPr lang="en-US" sz="1600" i="1" dirty="0" err="1">
              <a:solidFill>
                <a:schemeClr val="tx2"/>
              </a:solidFill>
              <a:latin typeface="Bell MT" panose="02020503060305020303" pitchFamily="18" charset="0"/>
            </a:rPr>
            <a:t>Kadi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 [2008] 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Art 351 does not permit any challenge to the </a:t>
          </a:r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fundamental principles that are the foundations of the Union.</a:t>
          </a:r>
        </a:p>
      </dgm:t>
    </dgm:pt>
    <dgm:pt modelId="{9013139A-EB30-41C8-BBB2-E6E919AC3875}" type="parTrans" cxnId="{78D8B246-1B49-4F49-B19D-D7E13BEAD02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8D9D10F-FDE0-45E3-B3B2-76EF19DA6476}" type="sibTrans" cxnId="{78D8B246-1B49-4F49-B19D-D7E13BEAD02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CCB93CC-8AC5-4D0F-A4CC-B2C836C569C1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Limited application of Art 351; International treaties entered into after 1958; EU law is supreme.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Commission v Belgium &amp; Luxembourg [1998]</a:t>
          </a:r>
        </a:p>
      </dgm:t>
    </dgm:pt>
    <dgm:pt modelId="{C0A011C4-6DF4-4F46-9E7A-14CF0D2D2B00}" type="parTrans" cxnId="{ED8B1181-8EAC-465C-BC95-B5F4B15D72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43B2895-99DC-4F72-8F39-005280689F88}" type="sibTrans" cxnId="{ED8B1181-8EAC-465C-BC95-B5F4B15D72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281E30E-4E10-4811-9C01-4A28371B2CF5}" type="pres">
      <dgm:prSet presAssocID="{2949140E-AC92-4423-8749-21D1DFA02593}" presName="Name0" presStyleCnt="0">
        <dgm:presLayoutVars>
          <dgm:dir/>
          <dgm:animLvl val="lvl"/>
          <dgm:resizeHandles/>
        </dgm:presLayoutVars>
      </dgm:prSet>
      <dgm:spPr/>
    </dgm:pt>
    <dgm:pt modelId="{90E30D66-70DF-47B0-AE78-5B00290C2EC3}" type="pres">
      <dgm:prSet presAssocID="{E141BD59-1BC4-4B3E-9ED7-CF782AB1EA10}" presName="linNode" presStyleCnt="0"/>
      <dgm:spPr/>
    </dgm:pt>
    <dgm:pt modelId="{1CA25498-EF32-4896-B2F8-D1A891F52D82}" type="pres">
      <dgm:prSet presAssocID="{E141BD59-1BC4-4B3E-9ED7-CF782AB1EA10}" presName="parentShp" presStyleLbl="node1" presStyleIdx="0" presStyleCnt="2" custScaleX="18158" custScaleY="161350" custLinFactNeighborX="-2944" custLinFactNeighborY="5978">
        <dgm:presLayoutVars>
          <dgm:bulletEnabled val="1"/>
        </dgm:presLayoutVars>
      </dgm:prSet>
      <dgm:spPr/>
    </dgm:pt>
    <dgm:pt modelId="{95E9817E-F019-458E-A1FE-219B73004C6F}" type="pres">
      <dgm:prSet presAssocID="{E141BD59-1BC4-4B3E-9ED7-CF782AB1EA10}" presName="childShp" presStyleLbl="bgAccFollowNode1" presStyleIdx="0" presStyleCnt="2" custScaleX="143606" custScaleY="240454" custLinFactNeighborX="2992" custLinFactNeighborY="1821">
        <dgm:presLayoutVars>
          <dgm:bulletEnabled val="1"/>
        </dgm:presLayoutVars>
      </dgm:prSet>
      <dgm:spPr/>
    </dgm:pt>
    <dgm:pt modelId="{2387DE50-8618-400F-9879-2836EA45BBC4}" type="pres">
      <dgm:prSet presAssocID="{AE9329CD-2151-43A9-8A6B-F852D6C0A0A7}" presName="spacing" presStyleCnt="0"/>
      <dgm:spPr/>
    </dgm:pt>
    <dgm:pt modelId="{DC6539C4-F702-4243-9C02-2238C456D0E9}" type="pres">
      <dgm:prSet presAssocID="{706136E7-20D6-4214-8F70-3B336BFB5790}" presName="linNode" presStyleCnt="0"/>
      <dgm:spPr/>
    </dgm:pt>
    <dgm:pt modelId="{736A9888-3C73-451A-9ED0-1D7A5EA07B7F}" type="pres">
      <dgm:prSet presAssocID="{706136E7-20D6-4214-8F70-3B336BFB5790}" presName="parentShp" presStyleLbl="node1" presStyleIdx="1" presStyleCnt="2" custScaleX="18405" custScaleY="155086" custLinFactNeighborX="-481" custLinFactNeighborY="-2151">
        <dgm:presLayoutVars>
          <dgm:bulletEnabled val="1"/>
        </dgm:presLayoutVars>
      </dgm:prSet>
      <dgm:spPr/>
    </dgm:pt>
    <dgm:pt modelId="{C39E645A-2810-4238-9F07-C365817B0B81}" type="pres">
      <dgm:prSet presAssocID="{706136E7-20D6-4214-8F70-3B336BFB5790}" presName="childShp" presStyleLbl="bgAccFollowNode1" presStyleIdx="1" presStyleCnt="2" custScaleX="148697" custScaleY="245789" custLinFactNeighborX="5887" custLinFactNeighborY="-4857">
        <dgm:presLayoutVars>
          <dgm:bulletEnabled val="1"/>
        </dgm:presLayoutVars>
      </dgm:prSet>
      <dgm:spPr/>
    </dgm:pt>
  </dgm:ptLst>
  <dgm:cxnLst>
    <dgm:cxn modelId="{02951501-6F32-470C-AAF2-12BB80537BB0}" type="presOf" srcId="{3CED51AC-825F-4D9A-B4C0-79218C956E5C}" destId="{95E9817E-F019-458E-A1FE-219B73004C6F}" srcOrd="0" destOrd="2" presId="urn:microsoft.com/office/officeart/2005/8/layout/vList6"/>
    <dgm:cxn modelId="{6748B104-A536-4BEA-827B-3B5EBD52AA6A}" srcId="{E141BD59-1BC4-4B3E-9ED7-CF782AB1EA10}" destId="{3807F40B-ABE9-4789-9F80-962DEE450B4D}" srcOrd="4" destOrd="0" parTransId="{226F1ABF-F08B-4719-B50E-1B0A541247F3}" sibTransId="{99BA5840-61F1-436C-8392-B878F2BA65C5}"/>
    <dgm:cxn modelId="{5343AF11-E899-4224-A130-367499935C33}" type="presOf" srcId="{3807F40B-ABE9-4789-9F80-962DEE450B4D}" destId="{95E9817E-F019-458E-A1FE-219B73004C6F}" srcOrd="0" destOrd="4" presId="urn:microsoft.com/office/officeart/2005/8/layout/vList6"/>
    <dgm:cxn modelId="{74105C1A-6FF9-4F1A-ACB0-53A314024F07}" srcId="{E141BD59-1BC4-4B3E-9ED7-CF782AB1EA10}" destId="{30D0F473-F3AC-49D7-8163-37D30E58A7F8}" srcOrd="3" destOrd="0" parTransId="{2BB79BCE-5A35-4574-86DF-15FDB6A78B87}" sibTransId="{B64BA878-8E08-4577-A270-9DCB8F854AFC}"/>
    <dgm:cxn modelId="{D27FB91D-986D-48AA-B298-BF0D8685AE74}" srcId="{2949140E-AC92-4423-8749-21D1DFA02593}" destId="{E141BD59-1BC4-4B3E-9ED7-CF782AB1EA10}" srcOrd="0" destOrd="0" parTransId="{3F37A90D-BC12-4A87-ABB3-75EEDF93DC03}" sibTransId="{AE9329CD-2151-43A9-8A6B-F852D6C0A0A7}"/>
    <dgm:cxn modelId="{BE387A1E-6496-4FC0-87BA-ED98FCACF1AF}" type="presOf" srcId="{706136E7-20D6-4214-8F70-3B336BFB5790}" destId="{736A9888-3C73-451A-9ED0-1D7A5EA07B7F}" srcOrd="0" destOrd="0" presId="urn:microsoft.com/office/officeart/2005/8/layout/vList6"/>
    <dgm:cxn modelId="{D65B4329-BE3F-4969-B902-73CBE7A8A6D4}" type="presOf" srcId="{99530F26-6ED7-44F3-999D-055AC3EEAD05}" destId="{C39E645A-2810-4238-9F07-C365817B0B81}" srcOrd="0" destOrd="0" presId="urn:microsoft.com/office/officeart/2005/8/layout/vList6"/>
    <dgm:cxn modelId="{232C9F2F-99F5-4C6C-8E90-1B30EBFFB4E8}" srcId="{706136E7-20D6-4214-8F70-3B336BFB5790}" destId="{BE5388A3-6E02-4636-A8F7-7C740E196792}" srcOrd="1" destOrd="0" parTransId="{B0933D65-704B-4446-8F66-C6EECEB725CD}" sibTransId="{86B53B89-F451-4FA3-A258-174BEA6A0834}"/>
    <dgm:cxn modelId="{A41E7E33-CBF7-4232-9F56-3738B4A9CE2D}" type="presOf" srcId="{67FBE541-7454-426C-B908-4125997E7CA9}" destId="{C39E645A-2810-4238-9F07-C365817B0B81}" srcOrd="0" destOrd="2" presId="urn:microsoft.com/office/officeart/2005/8/layout/vList6"/>
    <dgm:cxn modelId="{4F86153C-85A8-4F97-A0BC-5D0E53AEE00F}" type="presOf" srcId="{30D0F473-F3AC-49D7-8163-37D30E58A7F8}" destId="{95E9817E-F019-458E-A1FE-219B73004C6F}" srcOrd="0" destOrd="3" presId="urn:microsoft.com/office/officeart/2005/8/layout/vList6"/>
    <dgm:cxn modelId="{7324225E-B59D-490B-853E-5C7E9921DEDB}" type="presOf" srcId="{3697633A-6FD3-468A-A950-C4746D2FD952}" destId="{95E9817E-F019-458E-A1FE-219B73004C6F}" srcOrd="0" destOrd="1" presId="urn:microsoft.com/office/officeart/2005/8/layout/vList6"/>
    <dgm:cxn modelId="{7F333B66-368E-4980-A743-1BF29C4817B6}" srcId="{E141BD59-1BC4-4B3E-9ED7-CF782AB1EA10}" destId="{0B1419B5-9EE2-4CCC-8837-2E1B271CF0CC}" srcOrd="5" destOrd="0" parTransId="{026CFE72-CFF9-4316-A05C-C618928D36B1}" sibTransId="{111D5528-11DD-40B6-90A7-F3FE1B70B3FA}"/>
    <dgm:cxn modelId="{78D8B246-1B49-4F49-B19D-D7E13BEAD02C}" srcId="{706136E7-20D6-4214-8F70-3B336BFB5790}" destId="{67FBE541-7454-426C-B908-4125997E7CA9}" srcOrd="2" destOrd="0" parTransId="{9013139A-EB30-41C8-BBB2-E6E919AC3875}" sibTransId="{B8D9D10F-FDE0-45E3-B3B2-76EF19DA6476}"/>
    <dgm:cxn modelId="{0AA1484F-CC75-4467-984D-E8E436099FC0}" srcId="{E141BD59-1BC4-4B3E-9ED7-CF782AB1EA10}" destId="{3CED51AC-825F-4D9A-B4C0-79218C956E5C}" srcOrd="2" destOrd="0" parTransId="{57CE89E9-C1F7-456E-BA2B-FD8EFFC4BA7D}" sibTransId="{5936F48C-C345-43A8-A09E-FD1C48A0F7EE}"/>
    <dgm:cxn modelId="{ED8B1181-8EAC-465C-BC95-B5F4B15D7206}" srcId="{706136E7-20D6-4214-8F70-3B336BFB5790}" destId="{2CCB93CC-8AC5-4D0F-A4CC-B2C836C569C1}" srcOrd="3" destOrd="0" parTransId="{C0A011C4-6DF4-4F46-9E7A-14CF0D2D2B00}" sibTransId="{343B2895-99DC-4F72-8F39-005280689F88}"/>
    <dgm:cxn modelId="{D998708B-7468-44F6-A2BC-785B0DDF212A}" srcId="{2949140E-AC92-4423-8749-21D1DFA02593}" destId="{706136E7-20D6-4214-8F70-3B336BFB5790}" srcOrd="1" destOrd="0" parTransId="{1776E20E-D198-415B-9F09-403BC984301C}" sibTransId="{C9B59E07-1813-43F5-99DF-5ADD808CD859}"/>
    <dgm:cxn modelId="{D631128C-4B9C-41BC-845E-4E32271BB897}" type="presOf" srcId="{0B1419B5-9EE2-4CCC-8837-2E1B271CF0CC}" destId="{95E9817E-F019-458E-A1FE-219B73004C6F}" srcOrd="0" destOrd="5" presId="urn:microsoft.com/office/officeart/2005/8/layout/vList6"/>
    <dgm:cxn modelId="{FC124C9C-24D7-47B6-AA50-992BCF367486}" srcId="{E141BD59-1BC4-4B3E-9ED7-CF782AB1EA10}" destId="{88FA0A43-97CD-43EA-AB20-ADBE8898D5C2}" srcOrd="0" destOrd="0" parTransId="{6704D512-5731-4481-A933-B221253E0814}" sibTransId="{7E51C64C-0D69-43E9-BFFB-D14EF042677F}"/>
    <dgm:cxn modelId="{43B8949D-7E64-4B72-A1AE-60B36FC7BBE0}" type="presOf" srcId="{88FA0A43-97CD-43EA-AB20-ADBE8898D5C2}" destId="{95E9817E-F019-458E-A1FE-219B73004C6F}" srcOrd="0" destOrd="0" presId="urn:microsoft.com/office/officeart/2005/8/layout/vList6"/>
    <dgm:cxn modelId="{DEDB4EA8-090A-4F7E-84D6-08B210730976}" type="presOf" srcId="{2CCB93CC-8AC5-4D0F-A4CC-B2C836C569C1}" destId="{C39E645A-2810-4238-9F07-C365817B0B81}" srcOrd="0" destOrd="3" presId="urn:microsoft.com/office/officeart/2005/8/layout/vList6"/>
    <dgm:cxn modelId="{680E1DAE-317E-490D-9A95-B8814F3CC272}" srcId="{706136E7-20D6-4214-8F70-3B336BFB5790}" destId="{99530F26-6ED7-44F3-999D-055AC3EEAD05}" srcOrd="0" destOrd="0" parTransId="{436493E0-79C9-4985-A9C2-E96667358EC1}" sibTransId="{BF66BB72-F659-4458-A0F5-FED2DCBBB263}"/>
    <dgm:cxn modelId="{65C012BE-FE37-4523-9D33-869A99F5A18B}" type="presOf" srcId="{2949140E-AC92-4423-8749-21D1DFA02593}" destId="{F281E30E-4E10-4811-9C01-4A28371B2CF5}" srcOrd="0" destOrd="0" presId="urn:microsoft.com/office/officeart/2005/8/layout/vList6"/>
    <dgm:cxn modelId="{AB1C51BF-200F-4161-A011-8D8F83ABB99E}" srcId="{E141BD59-1BC4-4B3E-9ED7-CF782AB1EA10}" destId="{3697633A-6FD3-468A-A950-C4746D2FD952}" srcOrd="1" destOrd="0" parTransId="{05AF5ED0-65B6-4851-907F-ECD4F2BB7282}" sibTransId="{D9EFD592-8D4E-4978-B785-9164FC6C6296}"/>
    <dgm:cxn modelId="{2E0742C8-D511-4189-B6B4-9D1094A2419C}" type="presOf" srcId="{BE5388A3-6E02-4636-A8F7-7C740E196792}" destId="{C39E645A-2810-4238-9F07-C365817B0B81}" srcOrd="0" destOrd="1" presId="urn:microsoft.com/office/officeart/2005/8/layout/vList6"/>
    <dgm:cxn modelId="{DCFFAAE5-01D1-450A-90C2-AA68954A0580}" type="presOf" srcId="{E141BD59-1BC4-4B3E-9ED7-CF782AB1EA10}" destId="{1CA25498-EF32-4896-B2F8-D1A891F52D82}" srcOrd="0" destOrd="0" presId="urn:microsoft.com/office/officeart/2005/8/layout/vList6"/>
    <dgm:cxn modelId="{CBF1FA25-D961-4B1D-B127-42AB92E02F2A}" type="presParOf" srcId="{F281E30E-4E10-4811-9C01-4A28371B2CF5}" destId="{90E30D66-70DF-47B0-AE78-5B00290C2EC3}" srcOrd="0" destOrd="0" presId="urn:microsoft.com/office/officeart/2005/8/layout/vList6"/>
    <dgm:cxn modelId="{910E8046-6129-40FF-BBAA-C3FAFEDBAE05}" type="presParOf" srcId="{90E30D66-70DF-47B0-AE78-5B00290C2EC3}" destId="{1CA25498-EF32-4896-B2F8-D1A891F52D82}" srcOrd="0" destOrd="0" presId="urn:microsoft.com/office/officeart/2005/8/layout/vList6"/>
    <dgm:cxn modelId="{5454B031-8B61-49D6-9191-983AAEF7618A}" type="presParOf" srcId="{90E30D66-70DF-47B0-AE78-5B00290C2EC3}" destId="{95E9817E-F019-458E-A1FE-219B73004C6F}" srcOrd="1" destOrd="0" presId="urn:microsoft.com/office/officeart/2005/8/layout/vList6"/>
    <dgm:cxn modelId="{7510153A-BB0F-422F-836A-490A4E1C5BFF}" type="presParOf" srcId="{F281E30E-4E10-4811-9C01-4A28371B2CF5}" destId="{2387DE50-8618-400F-9879-2836EA45BBC4}" srcOrd="1" destOrd="0" presId="urn:microsoft.com/office/officeart/2005/8/layout/vList6"/>
    <dgm:cxn modelId="{49746EE1-DEF8-485B-B2E8-8E486557609F}" type="presParOf" srcId="{F281E30E-4E10-4811-9C01-4A28371B2CF5}" destId="{DC6539C4-F702-4243-9C02-2238C456D0E9}" srcOrd="2" destOrd="0" presId="urn:microsoft.com/office/officeart/2005/8/layout/vList6"/>
    <dgm:cxn modelId="{1508FF8B-4E70-48F6-9B86-4A0CD7635C7A}" type="presParOf" srcId="{DC6539C4-F702-4243-9C02-2238C456D0E9}" destId="{736A9888-3C73-451A-9ED0-1D7A5EA07B7F}" srcOrd="0" destOrd="0" presId="urn:microsoft.com/office/officeart/2005/8/layout/vList6"/>
    <dgm:cxn modelId="{CBB7A938-3823-4A1E-BD83-8F77CAC1231C}" type="presParOf" srcId="{DC6539C4-F702-4243-9C02-2238C456D0E9}" destId="{C39E645A-2810-4238-9F07-C365817B0B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1AA8C-C357-4F29-9A6D-DE885C3F1546}" type="doc">
      <dgm:prSet loTypeId="urn:microsoft.com/office/officeart/2005/8/layout/radial2" loCatId="relationship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7F3A557-07AB-44CA-8E46-70CB69990B68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Supremacy</a:t>
          </a:r>
        </a:p>
      </dgm:t>
    </dgm:pt>
    <dgm:pt modelId="{1434DCE2-B68F-4041-816F-4F1C165D3B7E}" type="parTrans" cxnId="{A1E525B1-8C5C-4F4A-8C94-2D469292C347}">
      <dgm:prSet/>
      <dgm:spPr/>
      <dgm:t>
        <a:bodyPr/>
        <a:lstStyle/>
        <a:p>
          <a:endParaRPr lang="en-US"/>
        </a:p>
      </dgm:t>
    </dgm:pt>
    <dgm:pt modelId="{DE3AE564-5A7F-4D35-A6E5-9D931DDFC99E}" type="sibTrans" cxnId="{A1E525B1-8C5C-4F4A-8C94-2D469292C347}">
      <dgm:prSet/>
      <dgm:spPr/>
      <dgm:t>
        <a:bodyPr/>
        <a:lstStyle/>
        <a:p>
          <a:endParaRPr lang="en-US"/>
        </a:p>
      </dgm:t>
    </dgm:pt>
    <dgm:pt modelId="{2FF1866E-A502-455C-8936-E8AA362A08E6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Is about the “executive force” of EU law.</a:t>
          </a:r>
        </a:p>
      </dgm:t>
    </dgm:pt>
    <dgm:pt modelId="{A487C986-86FC-403D-B0B3-92E39ABCE312}" type="parTrans" cxnId="{B4F18071-51E2-4D84-B619-390A37E16BF7}">
      <dgm:prSet/>
      <dgm:spPr/>
      <dgm:t>
        <a:bodyPr/>
        <a:lstStyle/>
        <a:p>
          <a:endParaRPr lang="en-US"/>
        </a:p>
      </dgm:t>
    </dgm:pt>
    <dgm:pt modelId="{9220C1A0-FE1D-497E-B80C-2EA5C13F3D4B}" type="sibTrans" cxnId="{B4F18071-51E2-4D84-B619-390A37E16BF7}">
      <dgm:prSet/>
      <dgm:spPr/>
      <dgm:t>
        <a:bodyPr/>
        <a:lstStyle/>
        <a:p>
          <a:endParaRPr lang="en-US"/>
        </a:p>
      </dgm:t>
    </dgm:pt>
    <dgm:pt modelId="{A6C77E36-1A38-4C2D-BC96-7984A6AAA5DF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EU is not a unitary legal order.</a:t>
          </a:r>
        </a:p>
      </dgm:t>
    </dgm:pt>
    <dgm:pt modelId="{0A1E33ED-CE51-4B07-B516-4DC96CA40DE9}" type="parTrans" cxnId="{4A074C34-6BCB-474C-8B75-CB51FE708FD2}">
      <dgm:prSet/>
      <dgm:spPr/>
      <dgm:t>
        <a:bodyPr/>
        <a:lstStyle/>
        <a:p>
          <a:endParaRPr lang="en-US"/>
        </a:p>
      </dgm:t>
    </dgm:pt>
    <dgm:pt modelId="{84A47B5D-D86B-48CF-A55C-FC47365AB078}" type="sibTrans" cxnId="{4A074C34-6BCB-474C-8B75-CB51FE708FD2}">
      <dgm:prSet/>
      <dgm:spPr/>
      <dgm:t>
        <a:bodyPr/>
        <a:lstStyle/>
        <a:p>
          <a:endParaRPr lang="en-US"/>
        </a:p>
      </dgm:t>
    </dgm:pt>
    <dgm:pt modelId="{DC8AC35C-8317-4D5D-A028-62A361612616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Article 4(3) TEU</a:t>
          </a:r>
        </a:p>
      </dgm:t>
    </dgm:pt>
    <dgm:pt modelId="{29E0EE20-B874-4618-9166-2596A9BE2974}" type="parTrans" cxnId="{5A0C127F-1828-4791-B85F-1DC6BBA118D0}">
      <dgm:prSet/>
      <dgm:spPr/>
      <dgm:t>
        <a:bodyPr/>
        <a:lstStyle/>
        <a:p>
          <a:endParaRPr lang="en-US"/>
        </a:p>
      </dgm:t>
    </dgm:pt>
    <dgm:pt modelId="{2BFCEBEC-5999-438B-98A2-6100D58C0850}" type="sibTrans" cxnId="{5A0C127F-1828-4791-B85F-1DC6BBA118D0}">
      <dgm:prSet/>
      <dgm:spPr/>
      <dgm:t>
        <a:bodyPr/>
        <a:lstStyle/>
        <a:p>
          <a:endParaRPr lang="en-US"/>
        </a:p>
      </dgm:t>
    </dgm:pt>
    <dgm:pt modelId="{A23BB083-0A0F-4F9E-8CD6-1D83CEB6FCA9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Provides that legislators will be required to repeal or amend national </a:t>
          </a:r>
          <a:r>
            <a:rPr lang="en-US" sz="1400" dirty="0" err="1">
              <a:latin typeface="Bell MT" panose="02020503060305020303" pitchFamily="18" charset="0"/>
            </a:rPr>
            <a:t>provisons</a:t>
          </a:r>
          <a:r>
            <a:rPr lang="en-US" sz="1400" dirty="0">
              <a:latin typeface="Bell MT" panose="02020503060305020303" pitchFamily="18" charset="0"/>
            </a:rPr>
            <a:t> that are incompatible.</a:t>
          </a:r>
        </a:p>
      </dgm:t>
    </dgm:pt>
    <dgm:pt modelId="{7FBEA6A4-AD98-47F9-A0BE-AAA4A4A61DAE}" type="parTrans" cxnId="{9E3E40FE-F335-49A9-AE94-9FC2AE4E5080}">
      <dgm:prSet/>
      <dgm:spPr/>
      <dgm:t>
        <a:bodyPr/>
        <a:lstStyle/>
        <a:p>
          <a:endParaRPr lang="en-US"/>
        </a:p>
      </dgm:t>
    </dgm:pt>
    <dgm:pt modelId="{9DA40D2C-FAE7-4D15-9485-044B1C8EAFE5}" type="sibTrans" cxnId="{9E3E40FE-F335-49A9-AE94-9FC2AE4E5080}">
      <dgm:prSet/>
      <dgm:spPr/>
      <dgm:t>
        <a:bodyPr/>
        <a:lstStyle/>
        <a:p>
          <a:endParaRPr lang="en-US"/>
        </a:p>
      </dgm:t>
    </dgm:pt>
    <dgm:pt modelId="{196F812A-5174-484E-BEDB-C7647024F94C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principle is addressed to national executive/judicial branches.</a:t>
          </a:r>
        </a:p>
      </dgm:t>
    </dgm:pt>
    <dgm:pt modelId="{3C849D19-1B8A-4162-8292-129BE7C3ED57}" type="parTrans" cxnId="{0DCB67C2-9AB0-4387-8E96-B85CA406D0D2}">
      <dgm:prSet/>
      <dgm:spPr/>
      <dgm:t>
        <a:bodyPr/>
        <a:lstStyle/>
        <a:p>
          <a:endParaRPr lang="en-US"/>
        </a:p>
      </dgm:t>
    </dgm:pt>
    <dgm:pt modelId="{60215530-5D7D-41B2-AD6A-0D761D4A5849}" type="sibTrans" cxnId="{0DCB67C2-9AB0-4387-8E96-B85CA406D0D2}">
      <dgm:prSet/>
      <dgm:spPr/>
      <dgm:t>
        <a:bodyPr/>
        <a:lstStyle/>
        <a:p>
          <a:endParaRPr lang="en-US"/>
        </a:p>
      </dgm:t>
    </dgm:pt>
    <dgm:pt modelId="{F73DDD41-5016-4CEC-8A1C-D0CCDB1F902E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Remedial?</a:t>
          </a:r>
        </a:p>
      </dgm:t>
    </dgm:pt>
    <dgm:pt modelId="{6E932491-1C9B-4954-AE6A-33595C9DF7EF}" type="parTrans" cxnId="{9AD85983-2132-4C30-AA23-B9F4580382A1}">
      <dgm:prSet/>
      <dgm:spPr/>
      <dgm:t>
        <a:bodyPr/>
        <a:lstStyle/>
        <a:p>
          <a:endParaRPr lang="en-US"/>
        </a:p>
      </dgm:t>
    </dgm:pt>
    <dgm:pt modelId="{A3534B53-064D-4960-85CB-86ABE5074178}" type="sibTrans" cxnId="{9AD85983-2132-4C30-AA23-B9F4580382A1}">
      <dgm:prSet/>
      <dgm:spPr/>
      <dgm:t>
        <a:bodyPr/>
        <a:lstStyle/>
        <a:p>
          <a:endParaRPr lang="en-US"/>
        </a:p>
      </dgm:t>
    </dgm:pt>
    <dgm:pt modelId="{F19DB0D9-F3F5-4355-8C0E-EF71334AD915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is a remedy.</a:t>
          </a:r>
        </a:p>
      </dgm:t>
    </dgm:pt>
    <dgm:pt modelId="{FD6DAA3B-F4B9-46EC-BFB9-CA789E30D34B}" type="parTrans" cxnId="{2307CA5F-30F7-434B-ABBE-17EC46C9DE64}">
      <dgm:prSet/>
      <dgm:spPr/>
      <dgm:t>
        <a:bodyPr/>
        <a:lstStyle/>
        <a:p>
          <a:endParaRPr lang="en-US"/>
        </a:p>
      </dgm:t>
    </dgm:pt>
    <dgm:pt modelId="{32433E84-E00D-40FE-A112-281256D75C26}" type="sibTrans" cxnId="{2307CA5F-30F7-434B-ABBE-17EC46C9DE64}">
      <dgm:prSet/>
      <dgm:spPr/>
      <dgm:t>
        <a:bodyPr/>
        <a:lstStyle/>
        <a:p>
          <a:endParaRPr lang="en-US"/>
        </a:p>
      </dgm:t>
    </dgm:pt>
    <dgm:pt modelId="{E600C0DB-209A-442F-8156-A64BC75F3359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National courts can refuse to apply conflicting national provisions; no need to declare invalidity.</a:t>
          </a:r>
        </a:p>
      </dgm:t>
    </dgm:pt>
    <dgm:pt modelId="{EC2FCDFD-C9F6-4E96-B14C-BFEB76400BCC}" type="parTrans" cxnId="{6FEB4D76-ACF7-4980-8BD8-A3195048D5E0}">
      <dgm:prSet/>
      <dgm:spPr/>
      <dgm:t>
        <a:bodyPr/>
        <a:lstStyle/>
        <a:p>
          <a:endParaRPr lang="en-US"/>
        </a:p>
      </dgm:t>
    </dgm:pt>
    <dgm:pt modelId="{94232882-3F93-46C6-87E5-B664D537B6B6}" type="sibTrans" cxnId="{6FEB4D76-ACF7-4980-8BD8-A3195048D5E0}">
      <dgm:prSet/>
      <dgm:spPr/>
      <dgm:t>
        <a:bodyPr/>
        <a:lstStyle/>
        <a:p>
          <a:endParaRPr lang="en-US"/>
        </a:p>
      </dgm:t>
    </dgm:pt>
    <dgm:pt modelId="{216A3B71-8802-4FD2-9EF8-9738692F2778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Validity of national law=untouched.</a:t>
          </a:r>
        </a:p>
      </dgm:t>
    </dgm:pt>
    <dgm:pt modelId="{A1336491-08C6-40D5-A602-B4252337CFA5}" type="parTrans" cxnId="{7A792169-1618-44EA-91AC-388811DBF2BB}">
      <dgm:prSet/>
      <dgm:spPr/>
      <dgm:t>
        <a:bodyPr/>
        <a:lstStyle/>
        <a:p>
          <a:endParaRPr lang="en-US"/>
        </a:p>
      </dgm:t>
    </dgm:pt>
    <dgm:pt modelId="{CAFF39D5-89EB-46C9-947C-534BEF015D86}" type="sibTrans" cxnId="{7A792169-1618-44EA-91AC-388811DBF2BB}">
      <dgm:prSet/>
      <dgm:spPr/>
      <dgm:t>
        <a:bodyPr/>
        <a:lstStyle/>
        <a:p>
          <a:endParaRPr lang="en-US"/>
        </a:p>
      </dgm:t>
    </dgm:pt>
    <dgm:pt modelId="{6D3D6CCD-0B8C-466C-BD42-4B0298CC4747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Legislative competence of member states protected.</a:t>
          </a:r>
        </a:p>
      </dgm:t>
    </dgm:pt>
    <dgm:pt modelId="{1F1826AB-222F-4778-BCBA-0E495F6132C7}" type="parTrans" cxnId="{BBF4EC60-B3D9-457D-A6AE-C07B49994397}">
      <dgm:prSet/>
      <dgm:spPr/>
      <dgm:t>
        <a:bodyPr/>
        <a:lstStyle/>
        <a:p>
          <a:endParaRPr lang="en-US"/>
        </a:p>
      </dgm:t>
    </dgm:pt>
    <dgm:pt modelId="{EC482617-7ECC-4F57-93ED-2E5E5ABC88B1}" type="sibTrans" cxnId="{BBF4EC60-B3D9-457D-A6AE-C07B49994397}">
      <dgm:prSet/>
      <dgm:spPr/>
      <dgm:t>
        <a:bodyPr/>
        <a:lstStyle/>
        <a:p>
          <a:endParaRPr lang="en-US"/>
        </a:p>
      </dgm:t>
    </dgm:pt>
    <dgm:pt modelId="{2691EBAE-E270-4D96-BAC1-20130F077CEB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Individuals can use supremacy to enforce their rights.</a:t>
          </a:r>
        </a:p>
      </dgm:t>
    </dgm:pt>
    <dgm:pt modelId="{DD591832-5AF6-46EE-BB3E-52F9B9701160}" type="parTrans" cxnId="{64FC5C6A-444B-47BB-87CE-F3755CF7E765}">
      <dgm:prSet/>
      <dgm:spPr/>
      <dgm:t>
        <a:bodyPr/>
        <a:lstStyle/>
        <a:p>
          <a:endParaRPr lang="en-US"/>
        </a:p>
      </dgm:t>
    </dgm:pt>
    <dgm:pt modelId="{7211664B-CD44-4E45-A49F-944BC7FE46D7}" type="sibTrans" cxnId="{64FC5C6A-444B-47BB-87CE-F3755CF7E765}">
      <dgm:prSet/>
      <dgm:spPr/>
      <dgm:t>
        <a:bodyPr/>
        <a:lstStyle/>
        <a:p>
          <a:endParaRPr lang="en-US"/>
        </a:p>
      </dgm:t>
    </dgm:pt>
    <dgm:pt modelId="{F1122364-4C16-4497-9D07-D63BE14A8C6D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only affects legislation to the extent it is inapplicable.</a:t>
          </a:r>
        </a:p>
      </dgm:t>
    </dgm:pt>
    <dgm:pt modelId="{E984371C-D252-4F65-ABCF-C4B063DD419F}" type="parTrans" cxnId="{D482EC41-A64C-470F-B31D-B72B6EF09B0D}">
      <dgm:prSet/>
      <dgm:spPr/>
      <dgm:t>
        <a:bodyPr/>
        <a:lstStyle/>
        <a:p>
          <a:endParaRPr lang="en-US"/>
        </a:p>
      </dgm:t>
    </dgm:pt>
    <dgm:pt modelId="{8582FFD8-63FA-4B97-B9C8-178DFACD8D36}" type="sibTrans" cxnId="{D482EC41-A64C-470F-B31D-B72B6EF09B0D}">
      <dgm:prSet/>
      <dgm:spPr/>
      <dgm:t>
        <a:bodyPr/>
        <a:lstStyle/>
        <a:p>
          <a:endParaRPr lang="en-US"/>
        </a:p>
      </dgm:t>
    </dgm:pt>
    <dgm:pt modelId="{765CE05D-87C4-4F6D-BA9D-54B8A7D6D411}" type="pres">
      <dgm:prSet presAssocID="{B801AA8C-C357-4F29-9A6D-DE885C3F15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26B0649-9F81-4465-9DF4-6CA6286E1743}" type="pres">
      <dgm:prSet presAssocID="{B801AA8C-C357-4F29-9A6D-DE885C3F1546}" presName="cycle" presStyleCnt="0"/>
      <dgm:spPr/>
    </dgm:pt>
    <dgm:pt modelId="{33EC7890-9F16-43B4-901D-60FA87E8C99A}" type="pres">
      <dgm:prSet presAssocID="{B801AA8C-C357-4F29-9A6D-DE885C3F1546}" presName="centerShape" presStyleCnt="0"/>
      <dgm:spPr/>
    </dgm:pt>
    <dgm:pt modelId="{5A3857A6-4E3E-49D6-B6F1-B0305DDA5530}" type="pres">
      <dgm:prSet presAssocID="{B801AA8C-C357-4F29-9A6D-DE885C3F1546}" presName="connSite" presStyleLbl="node1" presStyleIdx="0" presStyleCnt="4"/>
      <dgm:spPr/>
    </dgm:pt>
    <dgm:pt modelId="{2703AA6F-3438-4BCA-B09D-A9701ADF060A}" type="pres">
      <dgm:prSet presAssocID="{B801AA8C-C357-4F29-9A6D-DE885C3F1546}" presName="visible" presStyleLbl="node1" presStyleIdx="0" presStyleCnt="4" custScaleX="63833" custScaleY="588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42DCADC-A7CF-4863-BEF1-F6DC660CA6F8}" type="pres">
      <dgm:prSet presAssocID="{1434DCE2-B68F-4041-816F-4F1C165D3B7E}" presName="Name25" presStyleLbl="parChTrans1D1" presStyleIdx="0" presStyleCnt="3"/>
      <dgm:spPr/>
    </dgm:pt>
    <dgm:pt modelId="{A9D18BD3-6139-4A02-AF5B-9D852E7DA693}" type="pres">
      <dgm:prSet presAssocID="{57F3A557-07AB-44CA-8E46-70CB69990B68}" presName="node" presStyleCnt="0"/>
      <dgm:spPr/>
    </dgm:pt>
    <dgm:pt modelId="{EB9CFE6F-ECFB-4DCC-9549-B38FD5C685F5}" type="pres">
      <dgm:prSet presAssocID="{57F3A557-07AB-44CA-8E46-70CB69990B68}" presName="parentNode" presStyleLbl="node1" presStyleIdx="1" presStyleCnt="4" custScaleX="95875" custScaleY="102331" custLinFactX="-2204" custLinFactNeighborX="-100000" custLinFactNeighborY="-18342">
        <dgm:presLayoutVars>
          <dgm:chMax val="1"/>
          <dgm:bulletEnabled val="1"/>
        </dgm:presLayoutVars>
      </dgm:prSet>
      <dgm:spPr/>
    </dgm:pt>
    <dgm:pt modelId="{C8674BCB-95DC-41B4-8710-2CBFF7A8F83E}" type="pres">
      <dgm:prSet presAssocID="{57F3A557-07AB-44CA-8E46-70CB69990B68}" presName="childNode" presStyleLbl="revTx" presStyleIdx="0" presStyleCnt="3">
        <dgm:presLayoutVars>
          <dgm:bulletEnabled val="1"/>
        </dgm:presLayoutVars>
      </dgm:prSet>
      <dgm:spPr/>
    </dgm:pt>
    <dgm:pt modelId="{5904C37A-0B60-465A-8629-BA1C3D7E6366}" type="pres">
      <dgm:prSet presAssocID="{29E0EE20-B874-4618-9166-2596A9BE2974}" presName="Name25" presStyleLbl="parChTrans1D1" presStyleIdx="1" presStyleCnt="3"/>
      <dgm:spPr/>
    </dgm:pt>
    <dgm:pt modelId="{2866D5D6-C508-409B-803E-BDCBDEFDE878}" type="pres">
      <dgm:prSet presAssocID="{DC8AC35C-8317-4D5D-A028-62A361612616}" presName="node" presStyleCnt="0"/>
      <dgm:spPr/>
    </dgm:pt>
    <dgm:pt modelId="{E0A9862C-3DA7-4530-A377-A4C52461D9F3}" type="pres">
      <dgm:prSet presAssocID="{DC8AC35C-8317-4D5D-A028-62A361612616}" presName="parentNode" presStyleLbl="node1" presStyleIdx="2" presStyleCnt="4" custLinFactNeighborX="-1894" custLinFactNeighborY="-17935">
        <dgm:presLayoutVars>
          <dgm:chMax val="1"/>
          <dgm:bulletEnabled val="1"/>
        </dgm:presLayoutVars>
      </dgm:prSet>
      <dgm:spPr/>
    </dgm:pt>
    <dgm:pt modelId="{C6E2CC50-4BC3-4595-8C25-35BB2AB41140}" type="pres">
      <dgm:prSet presAssocID="{DC8AC35C-8317-4D5D-A028-62A361612616}" presName="childNode" presStyleLbl="revTx" presStyleIdx="1" presStyleCnt="3">
        <dgm:presLayoutVars>
          <dgm:bulletEnabled val="1"/>
        </dgm:presLayoutVars>
      </dgm:prSet>
      <dgm:spPr/>
    </dgm:pt>
    <dgm:pt modelId="{FEDB2D12-C542-44B2-BE5E-1A8B716FFD74}" type="pres">
      <dgm:prSet presAssocID="{6E932491-1C9B-4954-AE6A-33595C9DF7EF}" presName="Name25" presStyleLbl="parChTrans1D1" presStyleIdx="2" presStyleCnt="3"/>
      <dgm:spPr/>
    </dgm:pt>
    <dgm:pt modelId="{8D7F71D1-E071-4FAE-AAD6-27D174B76AA3}" type="pres">
      <dgm:prSet presAssocID="{F73DDD41-5016-4CEC-8A1C-D0CCDB1F902E}" presName="node" presStyleCnt="0"/>
      <dgm:spPr/>
    </dgm:pt>
    <dgm:pt modelId="{52703FFB-0BCB-49F2-B343-AB247A32E623}" type="pres">
      <dgm:prSet presAssocID="{F73DDD41-5016-4CEC-8A1C-D0CCDB1F902E}" presName="parentNode" presStyleLbl="node1" presStyleIdx="3" presStyleCnt="4" custLinFactNeighborX="-83279" custLinFactNeighborY="13286">
        <dgm:presLayoutVars>
          <dgm:chMax val="1"/>
          <dgm:bulletEnabled val="1"/>
        </dgm:presLayoutVars>
      </dgm:prSet>
      <dgm:spPr/>
    </dgm:pt>
    <dgm:pt modelId="{FAB8FF03-7D77-4C18-832E-4C155016DE31}" type="pres">
      <dgm:prSet presAssocID="{F73DDD41-5016-4CEC-8A1C-D0CCDB1F902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F49A605-A855-4FED-893B-A7A16348B2C6}" type="presOf" srcId="{DC8AC35C-8317-4D5D-A028-62A361612616}" destId="{E0A9862C-3DA7-4530-A377-A4C52461D9F3}" srcOrd="0" destOrd="0" presId="urn:microsoft.com/office/officeart/2005/8/layout/radial2"/>
    <dgm:cxn modelId="{15503E1A-05F0-4E2E-AD16-73283ADBCA13}" type="presOf" srcId="{F1122364-4C16-4497-9D07-D63BE14A8C6D}" destId="{FAB8FF03-7D77-4C18-832E-4C155016DE31}" srcOrd="0" destOrd="2" presId="urn:microsoft.com/office/officeart/2005/8/layout/radial2"/>
    <dgm:cxn modelId="{9B9B3420-FA4A-4F73-A5B3-5BDC477490A2}" type="presOf" srcId="{2691EBAE-E270-4D96-BAC1-20130F077CEB}" destId="{FAB8FF03-7D77-4C18-832E-4C155016DE31}" srcOrd="0" destOrd="1" presId="urn:microsoft.com/office/officeart/2005/8/layout/radial2"/>
    <dgm:cxn modelId="{4A074C34-6BCB-474C-8B75-CB51FE708FD2}" srcId="{57F3A557-07AB-44CA-8E46-70CB69990B68}" destId="{A6C77E36-1A38-4C2D-BC96-7984A6AAA5DF}" srcOrd="1" destOrd="0" parTransId="{0A1E33ED-CE51-4B07-B516-4DC96CA40DE9}" sibTransId="{84A47B5D-D86B-48CF-A55C-FC47365AB078}"/>
    <dgm:cxn modelId="{42439E3B-9757-4F25-9C5E-16ECBD3CC8F9}" type="presOf" srcId="{6D3D6CCD-0B8C-466C-BD42-4B0298CC4747}" destId="{C8674BCB-95DC-41B4-8710-2CBFF7A8F83E}" srcOrd="0" destOrd="3" presId="urn:microsoft.com/office/officeart/2005/8/layout/radial2"/>
    <dgm:cxn modelId="{2307CA5F-30F7-434B-ABBE-17EC46C9DE64}" srcId="{F73DDD41-5016-4CEC-8A1C-D0CCDB1F902E}" destId="{F19DB0D9-F3F5-4355-8C0E-EF71334AD915}" srcOrd="0" destOrd="0" parTransId="{FD6DAA3B-F4B9-46EC-BFB9-CA789E30D34B}" sibTransId="{32433E84-E00D-40FE-A112-281256D75C26}"/>
    <dgm:cxn modelId="{BBF4EC60-B3D9-457D-A6AE-C07B49994397}" srcId="{57F3A557-07AB-44CA-8E46-70CB69990B68}" destId="{6D3D6CCD-0B8C-466C-BD42-4B0298CC4747}" srcOrd="3" destOrd="0" parTransId="{1F1826AB-222F-4778-BCBA-0E495F6132C7}" sibTransId="{EC482617-7ECC-4F57-93ED-2E5E5ABC88B1}"/>
    <dgm:cxn modelId="{D482EC41-A64C-470F-B31D-B72B6EF09B0D}" srcId="{F73DDD41-5016-4CEC-8A1C-D0CCDB1F902E}" destId="{F1122364-4C16-4497-9D07-D63BE14A8C6D}" srcOrd="2" destOrd="0" parTransId="{E984371C-D252-4F65-ABCF-C4B063DD419F}" sibTransId="{8582FFD8-63FA-4B97-B9C8-178DFACD8D36}"/>
    <dgm:cxn modelId="{A4D1C047-5897-4C3E-A7E8-B04AC3CA4E28}" type="presOf" srcId="{1434DCE2-B68F-4041-816F-4F1C165D3B7E}" destId="{042DCADC-A7CF-4863-BEF1-F6DC660CA6F8}" srcOrd="0" destOrd="0" presId="urn:microsoft.com/office/officeart/2005/8/layout/radial2"/>
    <dgm:cxn modelId="{7A792169-1618-44EA-91AC-388811DBF2BB}" srcId="{57F3A557-07AB-44CA-8E46-70CB69990B68}" destId="{216A3B71-8802-4FD2-9EF8-9738692F2778}" srcOrd="2" destOrd="0" parTransId="{A1336491-08C6-40D5-A602-B4252337CFA5}" sibTransId="{CAFF39D5-89EB-46C9-947C-534BEF015D86}"/>
    <dgm:cxn modelId="{64FC5C6A-444B-47BB-87CE-F3755CF7E765}" srcId="{F73DDD41-5016-4CEC-8A1C-D0CCDB1F902E}" destId="{2691EBAE-E270-4D96-BAC1-20130F077CEB}" srcOrd="1" destOrd="0" parTransId="{DD591832-5AF6-46EE-BB3E-52F9B9701160}" sibTransId="{7211664B-CD44-4E45-A49F-944BC7FE46D7}"/>
    <dgm:cxn modelId="{D6647F6F-DEE9-4FCE-9C52-F7EF9C2E03E3}" type="presOf" srcId="{57F3A557-07AB-44CA-8E46-70CB69990B68}" destId="{EB9CFE6F-ECFB-4DCC-9549-B38FD5C685F5}" srcOrd="0" destOrd="0" presId="urn:microsoft.com/office/officeart/2005/8/layout/radial2"/>
    <dgm:cxn modelId="{B4F18071-51E2-4D84-B619-390A37E16BF7}" srcId="{57F3A557-07AB-44CA-8E46-70CB69990B68}" destId="{2FF1866E-A502-455C-8936-E8AA362A08E6}" srcOrd="0" destOrd="0" parTransId="{A487C986-86FC-403D-B0B3-92E39ABCE312}" sibTransId="{9220C1A0-FE1D-497E-B80C-2EA5C13F3D4B}"/>
    <dgm:cxn modelId="{6FEB4D76-ACF7-4980-8BD8-A3195048D5E0}" srcId="{F73DDD41-5016-4CEC-8A1C-D0CCDB1F902E}" destId="{E600C0DB-209A-442F-8156-A64BC75F3359}" srcOrd="3" destOrd="0" parTransId="{EC2FCDFD-C9F6-4E96-B14C-BFEB76400BCC}" sibTransId="{94232882-3F93-46C6-87E5-B664D537B6B6}"/>
    <dgm:cxn modelId="{5585987B-AD90-4A25-BAB0-0E008C66756A}" type="presOf" srcId="{F73DDD41-5016-4CEC-8A1C-D0CCDB1F902E}" destId="{52703FFB-0BCB-49F2-B343-AB247A32E623}" srcOrd="0" destOrd="0" presId="urn:microsoft.com/office/officeart/2005/8/layout/radial2"/>
    <dgm:cxn modelId="{7329DB7C-52CC-4CDE-9812-7C69FDD0E530}" type="presOf" srcId="{A6C77E36-1A38-4C2D-BC96-7984A6AAA5DF}" destId="{C8674BCB-95DC-41B4-8710-2CBFF7A8F83E}" srcOrd="0" destOrd="1" presId="urn:microsoft.com/office/officeart/2005/8/layout/radial2"/>
    <dgm:cxn modelId="{5A0C127F-1828-4791-B85F-1DC6BBA118D0}" srcId="{B801AA8C-C357-4F29-9A6D-DE885C3F1546}" destId="{DC8AC35C-8317-4D5D-A028-62A361612616}" srcOrd="1" destOrd="0" parTransId="{29E0EE20-B874-4618-9166-2596A9BE2974}" sibTransId="{2BFCEBEC-5999-438B-98A2-6100D58C0850}"/>
    <dgm:cxn modelId="{9AD85983-2132-4C30-AA23-B9F4580382A1}" srcId="{B801AA8C-C357-4F29-9A6D-DE885C3F1546}" destId="{F73DDD41-5016-4CEC-8A1C-D0CCDB1F902E}" srcOrd="2" destOrd="0" parTransId="{6E932491-1C9B-4954-AE6A-33595C9DF7EF}" sibTransId="{A3534B53-064D-4960-85CB-86ABE5074178}"/>
    <dgm:cxn modelId="{A807CF8B-D8A2-442E-BF15-4C3793F27945}" type="presOf" srcId="{196F812A-5174-484E-BEDB-C7647024F94C}" destId="{C6E2CC50-4BC3-4595-8C25-35BB2AB41140}" srcOrd="0" destOrd="1" presId="urn:microsoft.com/office/officeart/2005/8/layout/radial2"/>
    <dgm:cxn modelId="{A6E730A1-C44C-447B-8F74-63AC6754C4ED}" type="presOf" srcId="{216A3B71-8802-4FD2-9EF8-9738692F2778}" destId="{C8674BCB-95DC-41B4-8710-2CBFF7A8F83E}" srcOrd="0" destOrd="2" presId="urn:microsoft.com/office/officeart/2005/8/layout/radial2"/>
    <dgm:cxn modelId="{E1AF53A5-1E63-4D7F-90ED-A583F079BF68}" type="presOf" srcId="{A23BB083-0A0F-4F9E-8CD6-1D83CEB6FCA9}" destId="{C6E2CC50-4BC3-4595-8C25-35BB2AB41140}" srcOrd="0" destOrd="0" presId="urn:microsoft.com/office/officeart/2005/8/layout/radial2"/>
    <dgm:cxn modelId="{FC6B09AF-C8CA-4858-BBA0-399A2308B680}" type="presOf" srcId="{B801AA8C-C357-4F29-9A6D-DE885C3F1546}" destId="{765CE05D-87C4-4F6D-BA9D-54B8A7D6D411}" srcOrd="0" destOrd="0" presId="urn:microsoft.com/office/officeart/2005/8/layout/radial2"/>
    <dgm:cxn modelId="{A1E525B1-8C5C-4F4A-8C94-2D469292C347}" srcId="{B801AA8C-C357-4F29-9A6D-DE885C3F1546}" destId="{57F3A557-07AB-44CA-8E46-70CB69990B68}" srcOrd="0" destOrd="0" parTransId="{1434DCE2-B68F-4041-816F-4F1C165D3B7E}" sibTransId="{DE3AE564-5A7F-4D35-A6E5-9D931DDFC99E}"/>
    <dgm:cxn modelId="{0DCB67C2-9AB0-4387-8E96-B85CA406D0D2}" srcId="{DC8AC35C-8317-4D5D-A028-62A361612616}" destId="{196F812A-5174-484E-BEDB-C7647024F94C}" srcOrd="1" destOrd="0" parTransId="{3C849D19-1B8A-4162-8292-129BE7C3ED57}" sibTransId="{60215530-5D7D-41B2-AD6A-0D761D4A5849}"/>
    <dgm:cxn modelId="{B06DBCCC-25A4-48D0-A3D9-91F15EBF62EB}" type="presOf" srcId="{2FF1866E-A502-455C-8936-E8AA362A08E6}" destId="{C8674BCB-95DC-41B4-8710-2CBFF7A8F83E}" srcOrd="0" destOrd="0" presId="urn:microsoft.com/office/officeart/2005/8/layout/radial2"/>
    <dgm:cxn modelId="{B3084CD9-CF28-4B69-B048-40873F9494DE}" type="presOf" srcId="{6E932491-1C9B-4954-AE6A-33595C9DF7EF}" destId="{FEDB2D12-C542-44B2-BE5E-1A8B716FFD74}" srcOrd="0" destOrd="0" presId="urn:microsoft.com/office/officeart/2005/8/layout/radial2"/>
    <dgm:cxn modelId="{C6728EFB-0414-4292-B9BB-FE906E42C8D0}" type="presOf" srcId="{29E0EE20-B874-4618-9166-2596A9BE2974}" destId="{5904C37A-0B60-465A-8629-BA1C3D7E6366}" srcOrd="0" destOrd="0" presId="urn:microsoft.com/office/officeart/2005/8/layout/radial2"/>
    <dgm:cxn modelId="{A87FD9FD-4387-4D47-A8BE-C7C04E7DAC58}" type="presOf" srcId="{E600C0DB-209A-442F-8156-A64BC75F3359}" destId="{FAB8FF03-7D77-4C18-832E-4C155016DE31}" srcOrd="0" destOrd="3" presId="urn:microsoft.com/office/officeart/2005/8/layout/radial2"/>
    <dgm:cxn modelId="{9E3E40FE-F335-49A9-AE94-9FC2AE4E5080}" srcId="{DC8AC35C-8317-4D5D-A028-62A361612616}" destId="{A23BB083-0A0F-4F9E-8CD6-1D83CEB6FCA9}" srcOrd="0" destOrd="0" parTransId="{7FBEA6A4-AD98-47F9-A0BE-AAA4A4A61DAE}" sibTransId="{9DA40D2C-FAE7-4D15-9485-044B1C8EAFE5}"/>
    <dgm:cxn modelId="{F27768FE-EB30-4153-B435-863EA2A17609}" type="presOf" srcId="{F19DB0D9-F3F5-4355-8C0E-EF71334AD915}" destId="{FAB8FF03-7D77-4C18-832E-4C155016DE31}" srcOrd="0" destOrd="0" presId="urn:microsoft.com/office/officeart/2005/8/layout/radial2"/>
    <dgm:cxn modelId="{70B0297F-AF1E-45F6-96B3-116011BB17A5}" type="presParOf" srcId="{765CE05D-87C4-4F6D-BA9D-54B8A7D6D411}" destId="{826B0649-9F81-4465-9DF4-6CA6286E1743}" srcOrd="0" destOrd="0" presId="urn:microsoft.com/office/officeart/2005/8/layout/radial2"/>
    <dgm:cxn modelId="{B129AF97-2BEF-43B4-9D11-C6AA72D2AEA9}" type="presParOf" srcId="{826B0649-9F81-4465-9DF4-6CA6286E1743}" destId="{33EC7890-9F16-43B4-901D-60FA87E8C99A}" srcOrd="0" destOrd="0" presId="urn:microsoft.com/office/officeart/2005/8/layout/radial2"/>
    <dgm:cxn modelId="{83A96A0D-2614-4E4E-B4F1-A341424238BC}" type="presParOf" srcId="{33EC7890-9F16-43B4-901D-60FA87E8C99A}" destId="{5A3857A6-4E3E-49D6-B6F1-B0305DDA5530}" srcOrd="0" destOrd="0" presId="urn:microsoft.com/office/officeart/2005/8/layout/radial2"/>
    <dgm:cxn modelId="{FD75BDB8-6838-466F-A814-D875BDCD8728}" type="presParOf" srcId="{33EC7890-9F16-43B4-901D-60FA87E8C99A}" destId="{2703AA6F-3438-4BCA-B09D-A9701ADF060A}" srcOrd="1" destOrd="0" presId="urn:microsoft.com/office/officeart/2005/8/layout/radial2"/>
    <dgm:cxn modelId="{C3AF1668-29B4-4898-A1CB-0EFB2E06ABEB}" type="presParOf" srcId="{826B0649-9F81-4465-9DF4-6CA6286E1743}" destId="{042DCADC-A7CF-4863-BEF1-F6DC660CA6F8}" srcOrd="1" destOrd="0" presId="urn:microsoft.com/office/officeart/2005/8/layout/radial2"/>
    <dgm:cxn modelId="{B5502AFF-AC1F-4A0A-9AE2-54B6B7948FAE}" type="presParOf" srcId="{826B0649-9F81-4465-9DF4-6CA6286E1743}" destId="{A9D18BD3-6139-4A02-AF5B-9D852E7DA693}" srcOrd="2" destOrd="0" presId="urn:microsoft.com/office/officeart/2005/8/layout/radial2"/>
    <dgm:cxn modelId="{7CEA8259-7FD4-4037-82CF-055E8F057D73}" type="presParOf" srcId="{A9D18BD3-6139-4A02-AF5B-9D852E7DA693}" destId="{EB9CFE6F-ECFB-4DCC-9549-B38FD5C685F5}" srcOrd="0" destOrd="0" presId="urn:microsoft.com/office/officeart/2005/8/layout/radial2"/>
    <dgm:cxn modelId="{04A61687-104F-4D62-9C86-8B33368B88F8}" type="presParOf" srcId="{A9D18BD3-6139-4A02-AF5B-9D852E7DA693}" destId="{C8674BCB-95DC-41B4-8710-2CBFF7A8F83E}" srcOrd="1" destOrd="0" presId="urn:microsoft.com/office/officeart/2005/8/layout/radial2"/>
    <dgm:cxn modelId="{F3D5EF0E-BAB7-49CE-9F7F-B2D6BBBDE52F}" type="presParOf" srcId="{826B0649-9F81-4465-9DF4-6CA6286E1743}" destId="{5904C37A-0B60-465A-8629-BA1C3D7E6366}" srcOrd="3" destOrd="0" presId="urn:microsoft.com/office/officeart/2005/8/layout/radial2"/>
    <dgm:cxn modelId="{77746B55-851C-435D-98D0-D94287CAD766}" type="presParOf" srcId="{826B0649-9F81-4465-9DF4-6CA6286E1743}" destId="{2866D5D6-C508-409B-803E-BDCBDEFDE878}" srcOrd="4" destOrd="0" presId="urn:microsoft.com/office/officeart/2005/8/layout/radial2"/>
    <dgm:cxn modelId="{5C0178A1-9D6F-4453-A1B2-21A3FA80C3FF}" type="presParOf" srcId="{2866D5D6-C508-409B-803E-BDCBDEFDE878}" destId="{E0A9862C-3DA7-4530-A377-A4C52461D9F3}" srcOrd="0" destOrd="0" presId="urn:microsoft.com/office/officeart/2005/8/layout/radial2"/>
    <dgm:cxn modelId="{68F827F6-38E2-4277-A3EB-8F188F8C1B9E}" type="presParOf" srcId="{2866D5D6-C508-409B-803E-BDCBDEFDE878}" destId="{C6E2CC50-4BC3-4595-8C25-35BB2AB41140}" srcOrd="1" destOrd="0" presId="urn:microsoft.com/office/officeart/2005/8/layout/radial2"/>
    <dgm:cxn modelId="{1A8F3D7B-F5D3-4EDC-8EC1-ADA6BF548BAA}" type="presParOf" srcId="{826B0649-9F81-4465-9DF4-6CA6286E1743}" destId="{FEDB2D12-C542-44B2-BE5E-1A8B716FFD74}" srcOrd="5" destOrd="0" presId="urn:microsoft.com/office/officeart/2005/8/layout/radial2"/>
    <dgm:cxn modelId="{0000D09D-0926-4DD9-99D0-5F3B2AD43735}" type="presParOf" srcId="{826B0649-9F81-4465-9DF4-6CA6286E1743}" destId="{8D7F71D1-E071-4FAE-AAD6-27D174B76AA3}" srcOrd="6" destOrd="0" presId="urn:microsoft.com/office/officeart/2005/8/layout/radial2"/>
    <dgm:cxn modelId="{E984889A-0F6D-4647-BE90-8D8D0E6BC8E0}" type="presParOf" srcId="{8D7F71D1-E071-4FAE-AAD6-27D174B76AA3}" destId="{52703FFB-0BCB-49F2-B343-AB247A32E623}" srcOrd="0" destOrd="0" presId="urn:microsoft.com/office/officeart/2005/8/layout/radial2"/>
    <dgm:cxn modelId="{F727D7A1-BB76-414D-B35E-FE24D317E789}" type="presParOf" srcId="{8D7F71D1-E071-4FAE-AAD6-27D174B76AA3}" destId="{FAB8FF03-7D77-4C18-832E-4C155016DE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F3B8-39EF-4F24-95F8-76328EE0A4C9}">
      <dsp:nvSpPr>
        <dsp:cNvPr id="0" name=""/>
        <dsp:cNvSpPr/>
      </dsp:nvSpPr>
      <dsp:spPr>
        <a:xfrm>
          <a:off x="3257" y="2540733"/>
          <a:ext cx="3969003" cy="1587601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Absolute supremacy</a:t>
          </a:r>
          <a:endParaRPr lang="en-GB" sz="2400" kern="1200" dirty="0"/>
        </a:p>
      </dsp:txBody>
      <dsp:txXfrm>
        <a:off x="797058" y="2540733"/>
        <a:ext cx="2381402" cy="1587601"/>
      </dsp:txXfrm>
    </dsp:sp>
    <dsp:sp modelId="{89EB442A-B7CE-4F13-A95C-60BC03C26C3E}">
      <dsp:nvSpPr>
        <dsp:cNvPr id="0" name=""/>
        <dsp:cNvSpPr/>
      </dsp:nvSpPr>
      <dsp:spPr>
        <a:xfrm>
          <a:off x="3575360" y="2540733"/>
          <a:ext cx="3969003" cy="1587601"/>
        </a:xfrm>
        <a:prstGeom prst="chevron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Relative supremacy</a:t>
          </a:r>
          <a:endParaRPr lang="en-GB" sz="2400" kern="1200" dirty="0"/>
        </a:p>
      </dsp:txBody>
      <dsp:txXfrm>
        <a:off x="4369161" y="2540733"/>
        <a:ext cx="2381402" cy="1587601"/>
      </dsp:txXfrm>
    </dsp:sp>
    <dsp:sp modelId="{D8282155-4CFA-4F05-BE1D-9EF964C02BB7}">
      <dsp:nvSpPr>
        <dsp:cNvPr id="0" name=""/>
        <dsp:cNvSpPr/>
      </dsp:nvSpPr>
      <dsp:spPr>
        <a:xfrm>
          <a:off x="7147463" y="2540733"/>
          <a:ext cx="3969003" cy="1587601"/>
        </a:xfrm>
        <a:prstGeom prst="chevron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Limits of supremacy </a:t>
          </a:r>
          <a:endParaRPr lang="en-GB" sz="2400" kern="1200" dirty="0"/>
        </a:p>
      </dsp:txBody>
      <dsp:txXfrm>
        <a:off x="7941264" y="2540733"/>
        <a:ext cx="2381402" cy="158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F3B8-39EF-4F24-95F8-76328EE0A4C9}">
      <dsp:nvSpPr>
        <dsp:cNvPr id="0" name=""/>
        <dsp:cNvSpPr/>
      </dsp:nvSpPr>
      <dsp:spPr>
        <a:xfrm>
          <a:off x="3379" y="2452809"/>
          <a:ext cx="4117774" cy="1647109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Nature of pre-emption</a:t>
          </a:r>
          <a:endParaRPr lang="en-GB" sz="2400" kern="1200" dirty="0"/>
        </a:p>
      </dsp:txBody>
      <dsp:txXfrm>
        <a:off x="826934" y="2452809"/>
        <a:ext cx="2470665" cy="1647109"/>
      </dsp:txXfrm>
    </dsp:sp>
    <dsp:sp modelId="{89EB442A-B7CE-4F13-A95C-60BC03C26C3E}">
      <dsp:nvSpPr>
        <dsp:cNvPr id="0" name=""/>
        <dsp:cNvSpPr/>
      </dsp:nvSpPr>
      <dsp:spPr>
        <a:xfrm>
          <a:off x="3709376" y="2452809"/>
          <a:ext cx="4117774" cy="1647109"/>
        </a:xfrm>
        <a:prstGeom prst="chevron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Modes of pre-emption</a:t>
          </a:r>
          <a:endParaRPr lang="en-GB" sz="2400" kern="1200" dirty="0"/>
        </a:p>
      </dsp:txBody>
      <dsp:txXfrm>
        <a:off x="4532931" y="2452809"/>
        <a:ext cx="2470665" cy="1647109"/>
      </dsp:txXfrm>
    </dsp:sp>
    <dsp:sp modelId="{D8282155-4CFA-4F05-BE1D-9EF964C02BB7}">
      <dsp:nvSpPr>
        <dsp:cNvPr id="0" name=""/>
        <dsp:cNvSpPr/>
      </dsp:nvSpPr>
      <dsp:spPr>
        <a:xfrm>
          <a:off x="7415373" y="2452809"/>
          <a:ext cx="4117774" cy="1647109"/>
        </a:xfrm>
        <a:prstGeom prst="chevron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Constitutional limits of pre-emption</a:t>
          </a:r>
          <a:endParaRPr lang="en-GB" sz="2400" kern="1200" dirty="0"/>
        </a:p>
      </dsp:txBody>
      <dsp:txXfrm>
        <a:off x="8238928" y="2452809"/>
        <a:ext cx="2470665" cy="164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817E-F019-458E-A1FE-219B73004C6F}">
      <dsp:nvSpPr>
        <dsp:cNvPr id="0" name=""/>
        <dsp:cNvSpPr/>
      </dsp:nvSpPr>
      <dsp:spPr>
        <a:xfrm>
          <a:off x="1442516" y="17355"/>
          <a:ext cx="10537296" cy="214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To conquer the </a:t>
          </a:r>
          <a:r>
            <a:rPr lang="en-US" sz="1600" kern="1200" dirty="0" err="1">
              <a:solidFill>
                <a:schemeClr val="tx2"/>
              </a:solidFill>
              <a:latin typeface="Bell MT" panose="02020503060305020303" pitchFamily="18" charset="0"/>
            </a:rPr>
            <a:t>decentralised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 approach the ECJ established supremacy as a principle of EU law in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Costa v ENEL [1964].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Membership of the EU = binding incorporation of EU law into national law.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European law is supreme due to the necessity of uniform application. (so is autonomous from ordinary international law.)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Secondary legislation is supreme (</a:t>
          </a:r>
          <a:r>
            <a:rPr lang="en-US" sz="1600" i="1" kern="1200" dirty="0" err="1">
              <a:solidFill>
                <a:schemeClr val="tx2"/>
              </a:solidFill>
              <a:latin typeface="Bell MT" panose="02020503060305020303" pitchFamily="18" charset="0"/>
            </a:rPr>
            <a:t>Internationale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 </a:t>
          </a:r>
          <a:r>
            <a:rPr lang="en-US" sz="1600" i="1" kern="1200" dirty="0" err="1">
              <a:solidFill>
                <a:schemeClr val="tx2"/>
              </a:solidFill>
              <a:latin typeface="Bell MT" panose="02020503060305020303" pitchFamily="18" charset="0"/>
            </a:rPr>
            <a:t>Handelsgesellschaft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 [1970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])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“The whole of the European Law prevails over the whole of national law.” 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(</a:t>
          </a:r>
          <a:r>
            <a:rPr lang="en-US" sz="1600" kern="1200" dirty="0" err="1">
              <a:solidFill>
                <a:schemeClr val="tx2"/>
              </a:solidFill>
              <a:latin typeface="Bell MT" panose="02020503060305020303" pitchFamily="18" charset="0"/>
            </a:rPr>
            <a:t>Kovar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, 1981)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solidFill>
              <a:schemeClr val="tx2"/>
            </a:solidFill>
          </a:endParaRPr>
        </a:p>
      </dsp:txBody>
      <dsp:txXfrm>
        <a:off x="1442516" y="285974"/>
        <a:ext cx="9731440" cy="1611712"/>
      </dsp:txXfrm>
    </dsp:sp>
    <dsp:sp modelId="{1CA25498-EF32-4896-B2F8-D1A891F52D82}">
      <dsp:nvSpPr>
        <dsp:cNvPr id="0" name=""/>
        <dsp:cNvSpPr/>
      </dsp:nvSpPr>
      <dsp:spPr>
        <a:xfrm>
          <a:off x="191888" y="407984"/>
          <a:ext cx="888246" cy="14419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Bell MT" panose="02020503060305020303" pitchFamily="18" charset="0"/>
            </a:rPr>
            <a:t>Supremacy over Internal Laws</a:t>
          </a:r>
        </a:p>
      </dsp:txBody>
      <dsp:txXfrm>
        <a:off x="235249" y="451345"/>
        <a:ext cx="801524" cy="1355271"/>
      </dsp:txXfrm>
    </dsp:sp>
    <dsp:sp modelId="{C39E645A-2810-4238-9F07-C365817B0B81}">
      <dsp:nvSpPr>
        <dsp:cNvPr id="0" name=""/>
        <dsp:cNvSpPr/>
      </dsp:nvSpPr>
      <dsp:spPr>
        <a:xfrm>
          <a:off x="1330504" y="2195994"/>
          <a:ext cx="10910855" cy="2196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Article 351 TFEU; </a:t>
          </a: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EU law could be </a:t>
          </a:r>
          <a:r>
            <a:rPr lang="en-US" sz="1600" b="1" kern="1200" dirty="0" err="1">
              <a:solidFill>
                <a:schemeClr val="tx2"/>
              </a:solidFill>
              <a:latin typeface="Bell MT" panose="02020503060305020303" pitchFamily="18" charset="0"/>
            </a:rPr>
            <a:t>disapplied</a:t>
          </a: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 by a member state if it impeded their obligations to a prior arrangement.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Attorney General [1980]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Limitation of Art 351; application to only include </a:t>
          </a: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obligations towards third States.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Commission v Italy [1962]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 err="1">
              <a:solidFill>
                <a:schemeClr val="tx2"/>
              </a:solidFill>
              <a:latin typeface="Bell MT" panose="02020503060305020303" pitchFamily="18" charset="0"/>
            </a:rPr>
            <a:t>Kadi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 [2008] 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Art 351 does not permit any challenge to the </a:t>
          </a: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fundamental principles that are the foundations of the Union.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Limited application of Art 351; International treaties entered into after 1958; EU law is supreme.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Commission v Belgium &amp; Luxembourg [1998]</a:t>
          </a:r>
        </a:p>
      </dsp:txBody>
      <dsp:txXfrm>
        <a:off x="1330504" y="2470573"/>
        <a:ext cx="10087119" cy="1647471"/>
      </dsp:txXfrm>
    </dsp:sp>
    <dsp:sp modelId="{736A9888-3C73-451A-9ED0-1D7A5EA07B7F}">
      <dsp:nvSpPr>
        <dsp:cNvPr id="0" name=""/>
        <dsp:cNvSpPr/>
      </dsp:nvSpPr>
      <dsp:spPr>
        <a:xfrm>
          <a:off x="179793" y="2625486"/>
          <a:ext cx="900328" cy="13860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schemeClr val="bg1"/>
              </a:solidFill>
              <a:latin typeface="Bell MT" panose="02020503060305020303" pitchFamily="18" charset="0"/>
            </a:rPr>
            <a:t>Supremacy over International Treaties</a:t>
          </a:r>
        </a:p>
      </dsp:txBody>
      <dsp:txXfrm>
        <a:off x="223743" y="2669436"/>
        <a:ext cx="812428" cy="1298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2D12-C542-44B2-BE5E-1A8B716FFD74}">
      <dsp:nvSpPr>
        <dsp:cNvPr id="0" name=""/>
        <dsp:cNvSpPr/>
      </dsp:nvSpPr>
      <dsp:spPr>
        <a:xfrm rot="4186931">
          <a:off x="1075892" y="3473381"/>
          <a:ext cx="44145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1459" y="3260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4C37A-0B60-465A-8629-BA1C3D7E6366}">
      <dsp:nvSpPr>
        <dsp:cNvPr id="0" name=""/>
        <dsp:cNvSpPr/>
      </dsp:nvSpPr>
      <dsp:spPr>
        <a:xfrm rot="21227193">
          <a:off x="1705104" y="2370661"/>
          <a:ext cx="75364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3649" y="3260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DCADC-A7CF-4863-BEF1-F6DC660CA6F8}">
      <dsp:nvSpPr>
        <dsp:cNvPr id="0" name=""/>
        <dsp:cNvSpPr/>
      </dsp:nvSpPr>
      <dsp:spPr>
        <a:xfrm rot="16969427">
          <a:off x="942787" y="1512541"/>
          <a:ext cx="43475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34750" y="3260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3AA6F-3438-4BCA-B09D-A9701ADF060A}">
      <dsp:nvSpPr>
        <dsp:cNvPr id="0" name=""/>
        <dsp:cNvSpPr/>
      </dsp:nvSpPr>
      <dsp:spPr>
        <a:xfrm>
          <a:off x="233475" y="1879914"/>
          <a:ext cx="1405928" cy="12961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9CFE6F-ECFB-4DCC-9549-B38FD5C685F5}">
      <dsp:nvSpPr>
        <dsp:cNvPr id="0" name=""/>
        <dsp:cNvSpPr/>
      </dsp:nvSpPr>
      <dsp:spPr>
        <a:xfrm>
          <a:off x="724475" y="0"/>
          <a:ext cx="1266993" cy="13523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Supremacy</a:t>
          </a:r>
        </a:p>
      </dsp:txBody>
      <dsp:txXfrm>
        <a:off x="910022" y="198041"/>
        <a:ext cx="895899" cy="956228"/>
      </dsp:txXfrm>
    </dsp:sp>
    <dsp:sp modelId="{C8674BCB-95DC-41B4-8710-2CBFF7A8F83E}">
      <dsp:nvSpPr>
        <dsp:cNvPr id="0" name=""/>
        <dsp:cNvSpPr/>
      </dsp:nvSpPr>
      <dsp:spPr>
        <a:xfrm>
          <a:off x="2191760" y="0"/>
          <a:ext cx="1900490" cy="13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Is about the “executive force” of EU law.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EU is not a unitary legal order.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Validity of national law=untouched.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Legislative competence of member states protected.</a:t>
          </a:r>
        </a:p>
      </dsp:txBody>
      <dsp:txXfrm>
        <a:off x="2191760" y="0"/>
        <a:ext cx="1900490" cy="1352310"/>
      </dsp:txXfrm>
    </dsp:sp>
    <dsp:sp modelId="{E0A9862C-3DA7-4530-A377-A4C52461D9F3}">
      <dsp:nvSpPr>
        <dsp:cNvPr id="0" name=""/>
        <dsp:cNvSpPr/>
      </dsp:nvSpPr>
      <dsp:spPr>
        <a:xfrm>
          <a:off x="2452659" y="1630215"/>
          <a:ext cx="1321505" cy="13215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Article 4(3) TEU</a:t>
          </a:r>
        </a:p>
      </dsp:txBody>
      <dsp:txXfrm>
        <a:off x="2646189" y="1823745"/>
        <a:ext cx="934445" cy="934445"/>
      </dsp:txXfrm>
    </dsp:sp>
    <dsp:sp modelId="{C6E2CC50-4BC3-4595-8C25-35BB2AB41140}">
      <dsp:nvSpPr>
        <dsp:cNvPr id="0" name=""/>
        <dsp:cNvSpPr/>
      </dsp:nvSpPr>
      <dsp:spPr>
        <a:xfrm>
          <a:off x="3906315" y="1630215"/>
          <a:ext cx="1982258" cy="13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Provides that legislators will be required to repeal or amend national </a:t>
          </a:r>
          <a:r>
            <a:rPr lang="en-US" sz="1400" kern="1200" dirty="0" err="1">
              <a:latin typeface="Bell MT" panose="02020503060305020303" pitchFamily="18" charset="0"/>
            </a:rPr>
            <a:t>provisons</a:t>
          </a:r>
          <a:r>
            <a:rPr lang="en-US" sz="1400" kern="1200" dirty="0">
              <a:latin typeface="Bell MT" panose="02020503060305020303" pitchFamily="18" charset="0"/>
            </a:rPr>
            <a:t> that are incompatible.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principle is addressed to national executive/judicial branches.</a:t>
          </a:r>
        </a:p>
      </dsp:txBody>
      <dsp:txXfrm>
        <a:off x="3906315" y="1630215"/>
        <a:ext cx="1982258" cy="1321505"/>
      </dsp:txXfrm>
    </dsp:sp>
    <dsp:sp modelId="{52703FFB-0BCB-49F2-B343-AB247A32E623}">
      <dsp:nvSpPr>
        <dsp:cNvPr id="0" name=""/>
        <dsp:cNvSpPr/>
      </dsp:nvSpPr>
      <dsp:spPr>
        <a:xfrm>
          <a:off x="940500" y="3672406"/>
          <a:ext cx="1321505" cy="13215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Remedial?</a:t>
          </a:r>
        </a:p>
      </dsp:txBody>
      <dsp:txXfrm>
        <a:off x="1134030" y="3865936"/>
        <a:ext cx="934445" cy="934445"/>
      </dsp:txXfrm>
    </dsp:sp>
    <dsp:sp modelId="{FAB8FF03-7D77-4C18-832E-4C155016DE31}">
      <dsp:nvSpPr>
        <dsp:cNvPr id="0" name=""/>
        <dsp:cNvSpPr/>
      </dsp:nvSpPr>
      <dsp:spPr>
        <a:xfrm>
          <a:off x="2394157" y="3672406"/>
          <a:ext cx="1982258" cy="13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is a remedy.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Individuals can use supremacy to enforce their rights.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only affects legislation to the extent it is inapplicable.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National courts can refuse to apply conflicting national provisions; no need to declare invalidity.</a:t>
          </a:r>
        </a:p>
      </dsp:txBody>
      <dsp:txXfrm>
        <a:off x="2394157" y="3672406"/>
        <a:ext cx="1982258" cy="132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schutze.eu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schutze.eu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7D64-7F8F-45FE-AC82-DEAFCC0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3776E-7280-4A22-B32E-A0FDBD62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D471-1653-4917-9CC2-301EFFA0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15160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Bell MT" panose="02020503060305020303" pitchFamily="18" charset="0"/>
              </a:rPr>
              <a:t>The EUROPEAN UNION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4898876"/>
            <a:ext cx="7848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Bell MT" panose="02020503060305020303" pitchFamily="18" charset="0"/>
              </a:rPr>
              <a:t>Supremacy/Pre-emption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8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12" y="5377748"/>
            <a:ext cx="6207991" cy="1506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63" y="45986"/>
            <a:ext cx="12180561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u="sng" dirty="0">
                <a:solidFill>
                  <a:schemeClr val="tx2"/>
                </a:solidFill>
                <a:latin typeface="Bell MT" panose="02020503060305020303" pitchFamily="18" charset="0"/>
              </a:rPr>
              <a:t>PRE-EMPTION</a:t>
            </a: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: NATURE &amp; EFFECT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164" y="838212"/>
            <a:ext cx="5544616" cy="502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Supremacy denotes the </a:t>
            </a:r>
            <a:r>
              <a:rPr lang="en-GB" sz="2400" u="sng" dirty="0">
                <a:latin typeface="Bell MT" panose="02020503060305020303" pitchFamily="18" charset="0"/>
              </a:rPr>
              <a:t>superior hierarchical status </a:t>
            </a:r>
            <a:r>
              <a:rPr lang="en-GB" sz="2400" dirty="0">
                <a:latin typeface="Bell MT" panose="02020503060305020303" pitchFamily="18" charset="0"/>
              </a:rPr>
              <a:t>of the Union legal order over the national legal orders and thus gives European law the </a:t>
            </a:r>
            <a:r>
              <a:rPr lang="en-GB" sz="2400" i="1" dirty="0">
                <a:latin typeface="Bell MT" panose="02020503060305020303" pitchFamily="18" charset="0"/>
              </a:rPr>
              <a:t>capacity to pre-empt national law.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The doctrine of pre-emption </a:t>
            </a:r>
            <a:r>
              <a:rPr lang="en-GB" sz="2400" b="1" dirty="0">
                <a:latin typeface="Bell MT" panose="02020503060305020303" pitchFamily="18" charset="0"/>
              </a:rPr>
              <a:t>denotes the actual degree </a:t>
            </a:r>
            <a:r>
              <a:rPr lang="en-GB" sz="2400" dirty="0">
                <a:latin typeface="Bell MT" panose="02020503060305020303" pitchFamily="18" charset="0"/>
              </a:rPr>
              <a:t>to which national law will be set aside by European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It specifies when </a:t>
            </a:r>
            <a:r>
              <a:rPr lang="en-GB" sz="2400" u="sng" dirty="0">
                <a:latin typeface="Bell MT" panose="02020503060305020303" pitchFamily="18" charset="0"/>
              </a:rPr>
              <a:t>conflicts</a:t>
            </a:r>
            <a:r>
              <a:rPr lang="en-GB" sz="2400" dirty="0">
                <a:latin typeface="Bell MT" panose="02020503060305020303" pitchFamily="18" charset="0"/>
              </a:rPr>
              <a:t> have arisen and </a:t>
            </a:r>
            <a:r>
              <a:rPr lang="en-GB" sz="2400" u="sng" dirty="0">
                <a:latin typeface="Bell MT" panose="02020503060305020303" pitchFamily="18" charset="0"/>
              </a:rPr>
              <a:t>to what extent </a:t>
            </a:r>
            <a:r>
              <a:rPr lang="en-GB" sz="2400" dirty="0">
                <a:latin typeface="Bell MT" panose="02020503060305020303" pitchFamily="18" charset="0"/>
              </a:rPr>
              <a:t>Union law displaces national law.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The pre-emption doctrine is </a:t>
            </a:r>
            <a:r>
              <a:rPr lang="en-GB" sz="2400" b="1" dirty="0">
                <a:latin typeface="Bell MT" panose="02020503060305020303" pitchFamily="18" charset="0"/>
              </a:rPr>
              <a:t>relative</a:t>
            </a:r>
            <a:r>
              <a:rPr lang="en-GB" sz="2400" dirty="0">
                <a:latin typeface="Bell MT" panose="02020503060305020303" pitchFamily="18" charset="0"/>
              </a:rPr>
              <a:t>; not all European Law pre-empts all national law.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348" y="623346"/>
            <a:ext cx="5730202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1" u="sng" dirty="0">
                <a:latin typeface="Bell MT" panose="02020503060305020303" pitchFamily="18" charset="0"/>
              </a:rPr>
              <a:t>Forms of Pre-emption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5231" y="1456309"/>
            <a:ext cx="57302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The Court does not investigate any material normative conflict, excludes the Member States on the ground that the Union has exhaustively legislated for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Bell MT" panose="02020503060305020303" pitchFamily="18" charset="0"/>
              </a:rPr>
              <a:t>Ratti</a:t>
            </a:r>
            <a:r>
              <a:rPr lang="en-GB" i="1" dirty="0">
                <a:latin typeface="Bell MT" panose="02020503060305020303" pitchFamily="18" charset="0"/>
              </a:rPr>
              <a:t>(Case 148/78) [1979]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Cannot have different rules for something that is already completely legislated upon.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>
              <a:latin typeface="Bell MT" panose="020205030603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6347" y="1061470"/>
            <a:ext cx="5730203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Field Pre-emption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7990" y="3256756"/>
            <a:ext cx="5730202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Obstacle Pre-emption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2597" y="3678553"/>
            <a:ext cx="5112568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Requires material conflict between EU law and national law.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Bussone (Case 31/78)[1978]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Any obstacle that reduces the effectiveness of the EU may be seen to be in conflict.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597" y="5021934"/>
            <a:ext cx="5730202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Rule Pre-emption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990" y="5398756"/>
            <a:ext cx="5730202" cy="13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National legislation contradicting a specific European rule.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When a national law does not do this, it will not be pre-empted.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Gallaher (Case C-11/92) [1993]</a:t>
            </a:r>
          </a:p>
        </p:txBody>
      </p:sp>
    </p:spTree>
    <p:extLst>
      <p:ext uri="{BB962C8B-B14F-4D97-AF65-F5344CB8AC3E}">
        <p14:creationId xmlns:p14="http://schemas.microsoft.com/office/powerpoint/2010/main" val="42464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6380" y="748672"/>
            <a:ext cx="6120914" cy="5669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92274"/>
            <a:ext cx="12188825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MODES OF PRE-EMPTION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7641" y="893094"/>
            <a:ext cx="8383435" cy="51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u="sng" dirty="0">
                <a:latin typeface="Bell MT" panose="02020503060305020303" pitchFamily="18" charset="0"/>
              </a:rPr>
              <a:t>Express Pre-emption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Union legislator has made their </a:t>
            </a:r>
            <a:r>
              <a:rPr lang="en-GB" sz="2200" b="1" dirty="0">
                <a:latin typeface="Bell MT" panose="02020503060305020303" pitchFamily="18" charset="0"/>
              </a:rPr>
              <a:t>opinion</a:t>
            </a:r>
            <a:r>
              <a:rPr lang="en-GB" sz="2200" dirty="0">
                <a:latin typeface="Bell MT" panose="02020503060305020303" pitchFamily="18" charset="0"/>
              </a:rPr>
              <a:t> on the question at hand clear.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Union legislation may itself </a:t>
            </a:r>
            <a:r>
              <a:rPr lang="en-GB" sz="2200" b="1" dirty="0">
                <a:latin typeface="Bell MT" panose="02020503060305020303" pitchFamily="18" charset="0"/>
              </a:rPr>
              <a:t>define to what extent </a:t>
            </a:r>
            <a:r>
              <a:rPr lang="en-GB" sz="2200" dirty="0">
                <a:latin typeface="Bell MT" panose="02020503060305020303" pitchFamily="18" charset="0"/>
              </a:rPr>
              <a:t>State law will be pre-empted.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On the other hand this could also allow the Union legislator  to </a:t>
            </a:r>
            <a:r>
              <a:rPr lang="en-GB" sz="2200" b="1" dirty="0">
                <a:latin typeface="Bell MT" panose="02020503060305020303" pitchFamily="18" charset="0"/>
              </a:rPr>
              <a:t>explicitly allow </a:t>
            </a:r>
            <a:r>
              <a:rPr lang="en-GB" sz="2200" dirty="0">
                <a:latin typeface="Bell MT" panose="02020503060305020303" pitchFamily="18" charset="0"/>
              </a:rPr>
              <a:t>national law to be applied that may be in interference. (Known as express saving.)</a:t>
            </a:r>
          </a:p>
          <a:p>
            <a:pPr>
              <a:lnSpc>
                <a:spcPct val="90000"/>
              </a:lnSpc>
            </a:pPr>
            <a:endParaRPr lang="en-GB" sz="2400" i="1" dirty="0">
              <a:latin typeface="Bell MT" panose="02020503060305020303" pitchFamily="18" charset="0"/>
            </a:endParaRPr>
          </a:p>
          <a:p>
            <a:pPr>
              <a:lnSpc>
                <a:spcPct val="90000"/>
              </a:lnSpc>
            </a:pPr>
            <a:endParaRPr lang="en-GB" sz="2400" i="1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b="1" u="sng" dirty="0">
                <a:latin typeface="Bell MT" panose="02020503060305020303" pitchFamily="18" charset="0"/>
              </a:rPr>
              <a:t>Implied</a:t>
            </a:r>
            <a:r>
              <a:rPr lang="en-GB" sz="2400" b="1" i="1" u="sng" dirty="0">
                <a:latin typeface="Bell MT" panose="02020503060305020303" pitchFamily="18" charset="0"/>
              </a:rPr>
              <a:t> </a:t>
            </a:r>
            <a:r>
              <a:rPr lang="en-GB" sz="2400" b="1" u="sng" dirty="0">
                <a:latin typeface="Bell MT" panose="02020503060305020303" pitchFamily="18" charset="0"/>
              </a:rPr>
              <a:t>Pre-emption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b="1" dirty="0">
                <a:latin typeface="Bell MT" panose="02020503060305020303" pitchFamily="18" charset="0"/>
              </a:rPr>
              <a:t>No express legislative intent</a:t>
            </a:r>
            <a:r>
              <a:rPr lang="en-GB" sz="2200" dirty="0">
                <a:latin typeface="Bell MT" panose="02020503060305020303" pitchFamily="18" charset="0"/>
              </a:rPr>
              <a:t>; The Union judiciary needs to imply the type of pre-emption intended by the Union Legislator.</a:t>
            </a:r>
            <a:endParaRPr lang="en-GB" sz="2200" b="1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Interpreted from both horizontal and vertical separation of powers.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It assembles the federal values that influence the federal judiciary as well as the ordinary means of statutory interpretation</a:t>
            </a:r>
            <a:r>
              <a:rPr lang="en-GB" sz="2200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" y="1844824"/>
            <a:ext cx="3577905" cy="37478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EDA95-A424-40D7-91F0-04CD92F47C9B}"/>
              </a:ext>
            </a:extLst>
          </p:cNvPr>
          <p:cNvCxnSpPr>
            <a:cxnSpLocks/>
          </p:cNvCxnSpPr>
          <p:nvPr/>
        </p:nvCxnSpPr>
        <p:spPr>
          <a:xfrm>
            <a:off x="3934172" y="3789040"/>
            <a:ext cx="784887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E74BE-0218-4545-A67F-8A5B3C75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2421" y="3311409"/>
            <a:ext cx="4517528" cy="2792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8" y="116632"/>
            <a:ext cx="12178587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CONSTITUTIONAL LIMITS OF PRE-EMPTION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756" y="773030"/>
            <a:ext cx="5328592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>
                <a:latin typeface="Bell MT" panose="02020503060305020303" pitchFamily="18" charset="0"/>
              </a:rPr>
              <a:t>Extent of pre-emption can be theoretically limited in two ways;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b="1" dirty="0">
                <a:latin typeface="Bell MT" panose="02020503060305020303" pitchFamily="18" charset="0"/>
              </a:rPr>
              <a:t>Regulation</a:t>
            </a:r>
            <a:r>
              <a:rPr lang="en-GB" sz="2400" dirty="0">
                <a:latin typeface="Bell MT" panose="02020503060305020303" pitchFamily="18" charset="0"/>
              </a:rPr>
              <a:t> instead of a Directive.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b="1" dirty="0">
                <a:latin typeface="Bell MT" panose="02020503060305020303" pitchFamily="18" charset="0"/>
              </a:rPr>
              <a:t>Type of competence</a:t>
            </a:r>
            <a:r>
              <a:rPr lang="en-GB" sz="2400" dirty="0">
                <a:latin typeface="Bell MT" panose="02020503060305020303" pitchFamily="18" charset="0"/>
              </a:rPr>
              <a:t> given to the Union.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8617" y="738192"/>
            <a:ext cx="5670690" cy="5741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 i="1" dirty="0">
                <a:latin typeface="Bell MT" panose="02020503060305020303" pitchFamily="18" charset="0"/>
              </a:rPr>
              <a:t>Union Instruments &amp; their Pre-emptive Capacity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latin typeface="Bell MT" panose="02020503060305020303" pitchFamily="18" charset="0"/>
              </a:rPr>
              <a:t>Pre-emptive Capacity of Regulations;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Bell MT" panose="02020503060305020303" pitchFamily="18" charset="0"/>
              </a:rPr>
              <a:t>Binding</a:t>
            </a:r>
            <a:r>
              <a:rPr lang="en-GB" dirty="0">
                <a:latin typeface="Bell MT" panose="02020503060305020303" pitchFamily="18" charset="0"/>
              </a:rPr>
              <a:t> in their entirety, instrument of uniformity.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To protect their direct applicability; Court applied </a:t>
            </a:r>
            <a:r>
              <a:rPr lang="en-GB" u="sng" dirty="0">
                <a:latin typeface="Bell MT" panose="02020503060305020303" pitchFamily="18" charset="0"/>
              </a:rPr>
              <a:t>strong pre-emptive criterion</a:t>
            </a:r>
            <a:r>
              <a:rPr lang="en-GB" dirty="0">
                <a:latin typeface="Bell MT" panose="02020503060305020303" pitchFamily="18" charset="0"/>
              </a:rPr>
              <a:t>. </a:t>
            </a:r>
            <a:r>
              <a:rPr lang="en-GB" i="1" dirty="0" err="1">
                <a:latin typeface="Bell MT" panose="02020503060305020303" pitchFamily="18" charset="0"/>
              </a:rPr>
              <a:t>Bollmann</a:t>
            </a:r>
            <a:r>
              <a:rPr lang="en-GB" i="1" dirty="0">
                <a:latin typeface="Bell MT" panose="02020503060305020303" pitchFamily="18" charset="0"/>
              </a:rPr>
              <a:t> (Case 40/69)[1970]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Too simple; national laws needed to be examined to establish whether or not they were incompatible with the provisions of the regulation. </a:t>
            </a:r>
            <a:r>
              <a:rPr lang="en-GB" i="1" dirty="0">
                <a:latin typeface="Bell MT" panose="02020503060305020303" pitchFamily="18" charset="0"/>
              </a:rPr>
              <a:t>Bussone (Case 31/78) [1978]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Regulations do not automatically field pre-empt.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A regulation may confine itself to laying down minimum standards.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latin typeface="Bell MT" panose="02020503060305020303" pitchFamily="18" charset="0"/>
              </a:rPr>
              <a:t>Pre-emptive Capacity of Directives;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Directives shall be binding as to the result to be achieved and left to implementation by national authorities (Art 288(3) TFEU)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Legislative freedom under a directive; could not pre-empt national legislation. (</a:t>
            </a:r>
            <a:r>
              <a:rPr lang="en-GB" dirty="0" err="1">
                <a:latin typeface="Bell MT" panose="02020503060305020303" pitchFamily="18" charset="0"/>
              </a:rPr>
              <a:t>Oldekop</a:t>
            </a:r>
            <a:r>
              <a:rPr lang="en-GB" dirty="0">
                <a:latin typeface="Bell MT" panose="02020503060305020303" pitchFamily="18" charset="0"/>
              </a:rPr>
              <a:t>, 1972)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Bell MT" panose="02020503060305020303" pitchFamily="18" charset="0"/>
              </a:rPr>
              <a:t>Pre-emptive capacity=regulations. </a:t>
            </a:r>
            <a:r>
              <a:rPr lang="en-GB" dirty="0">
                <a:latin typeface="Bell MT" panose="02020503060305020303" pitchFamily="18" charset="0"/>
              </a:rPr>
              <a:t>As directives can be exhaustive when strict legislative uniformity is required. </a:t>
            </a:r>
            <a:r>
              <a:rPr lang="en-GB" i="1" dirty="0">
                <a:latin typeface="Bell MT" panose="02020503060305020303" pitchFamily="18" charset="0"/>
              </a:rPr>
              <a:t>Enka (Case 38/77)[1977]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857448"/>
            <a:ext cx="5904656" cy="34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618" y="908720"/>
            <a:ext cx="5800778" cy="58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b="1" dirty="0">
                <a:latin typeface="Bell MT" panose="02020503060305020303" pitchFamily="18" charset="0"/>
              </a:rPr>
              <a:t>Pre-emption of International Agreements</a:t>
            </a:r>
            <a:endParaRPr lang="en-GB" sz="2000" i="1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i="1" dirty="0">
                <a:latin typeface="Bell MT" panose="02020503060305020303" pitchFamily="18" charset="0"/>
              </a:rPr>
              <a:t>Directly effective Union agreements will pre-empt inconsistent national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latin typeface="Bell MT" panose="02020503060305020303" pitchFamily="18" charset="0"/>
              </a:rPr>
              <a:t>Commission v Germany [1996]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Bell MT" panose="02020503060305020303" pitchFamily="18" charset="0"/>
              </a:rPr>
              <a:t>National law; </a:t>
            </a:r>
            <a:r>
              <a:rPr lang="en-GB" sz="2000" i="1" dirty="0">
                <a:latin typeface="Bell MT" panose="02020503060305020303" pitchFamily="18" charset="0"/>
              </a:rPr>
              <a:t>Polydor [1982] </a:t>
            </a:r>
            <a:r>
              <a:rPr lang="en-GB" sz="2000" dirty="0">
                <a:latin typeface="Bell MT" panose="02020503060305020303" pitchFamily="18" charset="0"/>
              </a:rPr>
              <a:t>Restrictive interpretation of Art 34 of TFEU rather than pre-emption= function of the international treaty will prevail.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Bell MT" panose="02020503060305020303" pitchFamily="18" charset="0"/>
              </a:rPr>
              <a:t>Only when an international norm fulfils the “</a:t>
            </a:r>
            <a:r>
              <a:rPr lang="en-GB" sz="2000" i="1" dirty="0">
                <a:latin typeface="Bell MT" panose="02020503060305020303" pitchFamily="18" charset="0"/>
              </a:rPr>
              <a:t>same function</a:t>
            </a:r>
            <a:r>
              <a:rPr lang="en-GB" sz="2000" dirty="0">
                <a:latin typeface="Bell MT" panose="02020503060305020303" pitchFamily="18" charset="0"/>
              </a:rPr>
              <a:t>” as the internal European norm will the court project the “</a:t>
            </a:r>
            <a:r>
              <a:rPr lang="en-GB" sz="2000" i="1" dirty="0">
                <a:latin typeface="Bell MT" panose="02020503060305020303" pitchFamily="18" charset="0"/>
              </a:rPr>
              <a:t>internal</a:t>
            </a:r>
            <a:r>
              <a:rPr lang="en-GB" sz="2000" dirty="0">
                <a:latin typeface="Bell MT" panose="02020503060305020303" pitchFamily="18" charset="0"/>
              </a:rPr>
              <a:t>” pre-emptive effect to the international treaty.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i="1" dirty="0">
                <a:latin typeface="Bell MT" panose="02020503060305020303" pitchFamily="18" charset="0"/>
              </a:rPr>
              <a:t>International agreements will pre-empt inconsistent internal Union Legislation.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latin typeface="Bell MT" panose="02020503060305020303" pitchFamily="18" charset="0"/>
              </a:rPr>
              <a:t>The Netherlands v. Parliament &amp; Council [2001]</a:t>
            </a:r>
            <a:r>
              <a:rPr lang="en-GB" sz="2000" dirty="0">
                <a:latin typeface="Bell MT" panose="02020503060305020303" pitchFamily="18" charset="0"/>
              </a:rPr>
              <a:t> EU law potentially conflicting with higher international treaty.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Bell MT" panose="020205030603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228312"/>
            <a:ext cx="5610201" cy="34037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4412" y="4878252"/>
            <a:ext cx="5610201" cy="148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Bell MT" panose="02020503060305020303" pitchFamily="18" charset="0"/>
              </a:rPr>
              <a:t>The union legislator usually can choose what pre-emptive category to apply.  The treaty guarantees the ability of the national legislator to adopt higher standards that are above minimum harmonisation requirements. (Schutze,2009)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42BCF-EC12-4D48-8734-F47C3C770C10}"/>
              </a:ext>
            </a:extLst>
          </p:cNvPr>
          <p:cNvSpPr txBox="1"/>
          <p:nvPr/>
        </p:nvSpPr>
        <p:spPr>
          <a:xfrm>
            <a:off x="10238" y="116632"/>
            <a:ext cx="12178587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600" dirty="0">
                <a:solidFill>
                  <a:schemeClr val="tx2"/>
                </a:solidFill>
                <a:latin typeface="Bell MT" panose="02020503060305020303" pitchFamily="18" charset="0"/>
              </a:rPr>
              <a:t>CONSTITUTIONAL LIMITS OF PRE-EMPTION (cont.)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2">
                <a:lumMod val="40000"/>
                <a:lumOff val="60000"/>
              </a:schemeClr>
            </a:gs>
            <a:gs pos="83000">
              <a:schemeClr val="bg2">
                <a:lumMod val="40000"/>
                <a:lumOff val="60000"/>
              </a:schemeClr>
            </a:gs>
            <a:gs pos="89613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0" y="102840"/>
            <a:ext cx="12185485" cy="72008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2"/>
                </a:solidFill>
                <a:latin typeface="Bell MT" panose="02020503060305020303" pitchFamily="18" charset="0"/>
              </a:rPr>
              <a:t>SUPREMACY &amp; DIRECT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269" y="1052514"/>
            <a:ext cx="7128791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Supremacy and pre-emption are </a:t>
            </a:r>
            <a:r>
              <a:rPr lang="en-US" u="sng" dirty="0">
                <a:latin typeface="Bell MT" panose="02020503060305020303" pitchFamily="18" charset="0"/>
              </a:rPr>
              <a:t>twin doctrines </a:t>
            </a:r>
            <a:r>
              <a:rPr lang="en-US" dirty="0">
                <a:latin typeface="Bell MT" panose="02020503060305020303" pitchFamily="18" charset="0"/>
              </a:rPr>
              <a:t>and there is no supremacy without pre-emption.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Direct effect operates conversely to supremacy; direct effect demands the </a:t>
            </a:r>
            <a:r>
              <a:rPr lang="en-US" i="1" dirty="0">
                <a:latin typeface="Bell MT" panose="02020503060305020303" pitchFamily="18" charset="0"/>
              </a:rPr>
              <a:t>application</a:t>
            </a:r>
            <a:r>
              <a:rPr lang="en-US" dirty="0">
                <a:latin typeface="Bell MT" panose="02020503060305020303" pitchFamily="18" charset="0"/>
              </a:rPr>
              <a:t> of EU law/Supremacy demands that a national court </a:t>
            </a:r>
            <a:r>
              <a:rPr lang="en-US" i="1" dirty="0">
                <a:latin typeface="Bell MT" panose="02020503060305020303" pitchFamily="18" charset="0"/>
              </a:rPr>
              <a:t>disapplies </a:t>
            </a:r>
            <a:r>
              <a:rPr lang="en-US" dirty="0">
                <a:latin typeface="Bell MT" panose="02020503060305020303" pitchFamily="18" charset="0"/>
              </a:rPr>
              <a:t>conflicting law.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>
                <a:latin typeface="Bell MT" panose="02020503060305020303" pitchFamily="18" charset="0"/>
              </a:rPr>
              <a:t>Supremacy: </a:t>
            </a:r>
            <a:r>
              <a:rPr lang="en-US" dirty="0">
                <a:latin typeface="Bell MT" panose="02020503060305020303" pitchFamily="18" charset="0"/>
              </a:rPr>
              <a:t>absolute or relative? Federal nature of the EU would suggest that the European legal order is absolutely supreme to member states.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>
                <a:latin typeface="Bell MT" panose="02020503060305020303" pitchFamily="18" charset="0"/>
              </a:rPr>
              <a:t>Pre-emption: </a:t>
            </a:r>
            <a:r>
              <a:rPr lang="en-US" dirty="0">
                <a:latin typeface="Bell MT" panose="02020503060305020303" pitchFamily="18" charset="0"/>
              </a:rPr>
              <a:t>is relative as the question is to what degree does European law pre-empt national law. This doctrine is still developing.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" y="1340769"/>
            <a:ext cx="42484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C526D8-8DE5-4F44-88E0-AB0711B1B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474989"/>
              </p:ext>
            </p:extLst>
          </p:nvPr>
        </p:nvGraphicFramePr>
        <p:xfrm>
          <a:off x="534547" y="-1489710"/>
          <a:ext cx="11119725" cy="666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D6B7A3-08AC-45BB-83D9-25D723DD7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274326"/>
              </p:ext>
            </p:extLst>
          </p:nvPr>
        </p:nvGraphicFramePr>
        <p:xfrm>
          <a:off x="326147" y="1124744"/>
          <a:ext cx="11536527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A6C59400-CA22-425E-8509-A11F3BE9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60648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Bell MT" panose="02020503060305020303" pitchFamily="18" charset="0"/>
              </a:rPr>
              <a:t>SUPREMACY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A369686-F85E-4F04-8727-668316FABE5F}"/>
              </a:ext>
            </a:extLst>
          </p:cNvPr>
          <p:cNvSpPr txBox="1">
            <a:spLocks/>
          </p:cNvSpPr>
          <p:nvPr/>
        </p:nvSpPr>
        <p:spPr>
          <a:xfrm>
            <a:off x="-10365" y="2873897"/>
            <a:ext cx="1218882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Bell MT" panose="02020503060305020303" pitchFamily="18" charset="0"/>
              </a:rPr>
              <a:t>PRE-EMPTION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475BFF-5EE1-4B30-B2E8-80B07C0B4EB1}"/>
              </a:ext>
            </a:extLst>
          </p:cNvPr>
          <p:cNvSpPr txBox="1">
            <a:spLocks/>
          </p:cNvSpPr>
          <p:nvPr/>
        </p:nvSpPr>
        <p:spPr>
          <a:xfrm>
            <a:off x="326147" y="5786716"/>
            <a:ext cx="11536527" cy="522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Bell MT" panose="02020503060305020303" pitchFamily="18" charset="0"/>
              </a:rPr>
              <a:t>And the relationship between supremacy and pre-emption</a:t>
            </a:r>
          </a:p>
        </p:txBody>
      </p:sp>
    </p:spTree>
    <p:extLst>
      <p:ext uri="{BB962C8B-B14F-4D97-AF65-F5344CB8AC3E}">
        <p14:creationId xmlns:p14="http://schemas.microsoft.com/office/powerpoint/2010/main" val="8145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1237"/>
            <a:ext cx="12188825" cy="69148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Supremacy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743" y="1171157"/>
            <a:ext cx="5479302" cy="486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Since European Law is directly applicable in member states it must be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recognised</a:t>
            </a: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 by national authorities as well as their national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Direct effect can cause EU law to come into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conflict with national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 EU’s way of dealing with these conflicts is to </a:t>
            </a:r>
            <a:r>
              <a:rPr lang="en-GB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apply the concepts of pre-emption &amp; supremacy</a:t>
            </a: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 to EU law.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There is no supremacy without pre-emption;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tx2"/>
                </a:solidFill>
                <a:latin typeface="Bell MT" panose="02020503060305020303" pitchFamily="18" charset="0"/>
              </a:rPr>
              <a:t>Pre-emption: </a:t>
            </a:r>
            <a:r>
              <a:rPr lang="en-GB" sz="2800" dirty="0">
                <a:solidFill>
                  <a:schemeClr val="tx2"/>
                </a:solidFill>
                <a:latin typeface="Bell MT" panose="02020503060305020303" pitchFamily="18" charset="0"/>
              </a:rPr>
              <a:t>is there a conflict?</a:t>
            </a:r>
          </a:p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tx2"/>
                </a:solidFill>
                <a:latin typeface="Bell MT" panose="02020503060305020303" pitchFamily="18" charset="0"/>
              </a:rPr>
              <a:t>Supremacy: </a:t>
            </a:r>
            <a:r>
              <a:rPr lang="en-GB" sz="2800" dirty="0">
                <a:solidFill>
                  <a:schemeClr val="tx2"/>
                </a:solidFill>
                <a:latin typeface="Bell MT" panose="02020503060305020303" pitchFamily="18" charset="0"/>
              </a:rPr>
              <a:t>resolution of conflict.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81029"/>
            <a:ext cx="5357573" cy="38321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764" y="5076866"/>
            <a:ext cx="53575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i="1" dirty="0">
                <a:latin typeface="Bell MT" panose="02020503060305020303" pitchFamily="18" charset="0"/>
              </a:rPr>
              <a:t>“The problem of </a:t>
            </a:r>
            <a:r>
              <a:rPr lang="en-GB" b="1" i="1" dirty="0">
                <a:latin typeface="Bell MT" panose="02020503060305020303" pitchFamily="18" charset="0"/>
              </a:rPr>
              <a:t>pre-emption</a:t>
            </a:r>
            <a:r>
              <a:rPr lang="en-GB" i="1" dirty="0">
                <a:latin typeface="Bell MT" panose="02020503060305020303" pitchFamily="18" charset="0"/>
              </a:rPr>
              <a:t> consists in determining whether there exists a conflict between a national measure and a rule of [European] law. The problem of </a:t>
            </a:r>
            <a:r>
              <a:rPr lang="en-GB" b="1" i="1" dirty="0">
                <a:latin typeface="Bell MT" panose="02020503060305020303" pitchFamily="18" charset="0"/>
              </a:rPr>
              <a:t>supremacy</a:t>
            </a:r>
            <a:r>
              <a:rPr lang="en-GB" i="1" dirty="0">
                <a:latin typeface="Bell MT" panose="02020503060305020303" pitchFamily="18" charset="0"/>
              </a:rPr>
              <a:t> concerns the manner in which such a conflict, if it is found to exist, will be resolved.” </a:t>
            </a:r>
            <a:r>
              <a:rPr lang="en-GB" dirty="0" err="1">
                <a:latin typeface="Bell MT" panose="02020503060305020303" pitchFamily="18" charset="0"/>
              </a:rPr>
              <a:t>Waelbroeck</a:t>
            </a:r>
            <a:r>
              <a:rPr lang="en-GB" dirty="0">
                <a:latin typeface="Bell MT" panose="02020503060305020303" pitchFamily="18" charset="0"/>
              </a:rPr>
              <a:t> 1982</a:t>
            </a: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80"/>
                    </a14:imgEffect>
                    <a14:imgEffect>
                      <a14:saturation sat="383000"/>
                    </a14:imgEffect>
                    <a14:imgEffect>
                      <a14:brightnessContrast bright="100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9" y="3400425"/>
            <a:ext cx="11639550" cy="3457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525" r="13962"/>
          <a:stretch/>
        </p:blipFill>
        <p:spPr>
          <a:xfrm>
            <a:off x="5461516" y="0"/>
            <a:ext cx="6727309" cy="6625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3134" y="232742"/>
            <a:ext cx="12287100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ABSOLUTE SUPREMACY; EU PERSPECTIVE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764" y="1167627"/>
            <a:ext cx="1173730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 resolution of legal conflicts requires a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hierarchy of norms.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Federal (central law) v State conflicts = federal law supreme over State law. (Art VI clause 2 of the US Constitution)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It is possible for a decentralised solution (State Law over Federal Law) and in these circumstances direct effect of a norm will not imply supremacy. (for example customary international law)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Does the EU law operate Absolute supremacy? (All law from one legal order is supreme to the other.)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684" y="4142314"/>
            <a:ext cx="10811457" cy="2148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1" dirty="0">
                <a:latin typeface="Bell MT" panose="02020503060305020303" pitchFamily="18" charset="0"/>
              </a:rPr>
              <a:t>‘</a:t>
            </a:r>
            <a:r>
              <a:rPr lang="en-GB" sz="2400" i="1" dirty="0">
                <a:solidFill>
                  <a:schemeClr val="tx2"/>
                </a:solidFill>
                <a:latin typeface="Bell MT" panose="02020503060305020303" pitchFamily="18" charset="0"/>
              </a:rPr>
              <a:t>The Member States have </a:t>
            </a:r>
            <a:r>
              <a:rPr lang="en-GB" sz="2400" b="1" i="1" dirty="0">
                <a:solidFill>
                  <a:schemeClr val="tx2"/>
                </a:solidFill>
                <a:latin typeface="Bell MT" panose="02020503060305020303" pitchFamily="18" charset="0"/>
              </a:rPr>
              <a:t>definitely transferred sovereign rights </a:t>
            </a:r>
            <a:r>
              <a:rPr lang="en-GB" sz="2400" i="1" dirty="0">
                <a:solidFill>
                  <a:schemeClr val="tx2"/>
                </a:solidFill>
                <a:latin typeface="Bell MT" panose="02020503060305020303" pitchFamily="18" charset="0"/>
              </a:rPr>
              <a:t>to a Community created by them… The autonomy of the Member States to act as they wish has been </a:t>
            </a:r>
            <a:r>
              <a:rPr lang="en-GB" sz="2400" b="1" i="1" dirty="0">
                <a:solidFill>
                  <a:schemeClr val="tx2"/>
                </a:solidFill>
                <a:latin typeface="Bell MT" panose="02020503060305020303" pitchFamily="18" charset="0"/>
              </a:rPr>
              <a:t>limited by virtue of their membership</a:t>
            </a:r>
            <a:r>
              <a:rPr lang="en-GB" sz="2400" i="1" dirty="0">
                <a:solidFill>
                  <a:schemeClr val="tx2"/>
                </a:solidFill>
                <a:latin typeface="Bell MT" panose="02020503060305020303" pitchFamily="18" charset="0"/>
              </a:rPr>
              <a:t> of the Community. Furthermore, as accordance to the principle of the Treaty, </a:t>
            </a:r>
            <a:r>
              <a:rPr lang="en-GB" sz="2400" b="1" i="1" dirty="0">
                <a:solidFill>
                  <a:schemeClr val="tx2"/>
                </a:solidFill>
                <a:latin typeface="Bell MT" panose="02020503060305020303" pitchFamily="18" charset="0"/>
              </a:rPr>
              <a:t>no Member States may call into question the status of Community law </a:t>
            </a:r>
            <a:r>
              <a:rPr lang="en-GB" sz="2400" i="1" dirty="0">
                <a:solidFill>
                  <a:schemeClr val="tx2"/>
                </a:solidFill>
                <a:latin typeface="Bell MT" panose="02020503060305020303" pitchFamily="18" charset="0"/>
              </a:rPr>
              <a:t>as a system to be applied uniformly and generally throughout the Community.’</a:t>
            </a:r>
            <a:r>
              <a:rPr lang="pt-BR" sz="2800" i="1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Bell MT" panose="02020503060305020303" pitchFamily="18" charset="0"/>
              </a:rPr>
              <a:t> Costa v ENEL [1964]</a:t>
            </a:r>
            <a:endParaRPr lang="en-GB" sz="28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324"/>
            <a:ext cx="12188826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SCOPE OF ABSOLUTE SUPREMACY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2942953"/>
              </p:ext>
            </p:extLst>
          </p:nvPr>
        </p:nvGraphicFramePr>
        <p:xfrm>
          <a:off x="261764" y="2564904"/>
          <a:ext cx="11521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764" y="764704"/>
            <a:ext cx="1144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The dualist tradition of some states posed a threat to the unity of the Union legal order in 1958. (</a:t>
            </a:r>
            <a:r>
              <a:rPr lang="en-GB" sz="2000" dirty="0" err="1">
                <a:solidFill>
                  <a:schemeClr val="tx2"/>
                </a:solidFill>
                <a:latin typeface="Bell MT" panose="02020503060305020303" pitchFamily="18" charset="0"/>
              </a:rPr>
              <a:t>Sasse</a:t>
            </a: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, 1965)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Within dualist states, the status of EU law is dependent on the national act “transposing” the European law/treaties. (possibility of repeal available to member states who do not wish to transpose the EU law)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The European Court of Justice in ruling upon a series of fundamental cases established the supremacy of EU law over internal national law and then international treaties.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1101507"/>
              </p:ext>
            </p:extLst>
          </p:nvPr>
        </p:nvGraphicFramePr>
        <p:xfrm>
          <a:off x="-26268" y="2311269"/>
          <a:ext cx="1224136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11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000"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8" y="1340768"/>
            <a:ext cx="4544822" cy="458194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188640"/>
            <a:ext cx="12188825" cy="69148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EXECUTIVE NATURE OF SUPREMACY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0042" y="936922"/>
            <a:ext cx="5735540" cy="59210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>
                <a:latin typeface="Bell MT" panose="02020503060305020303" pitchFamily="18" charset="0"/>
              </a:rPr>
              <a:t>Consequences of Supremacy over conflicting national laws?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latin typeface="Bell MT" panose="02020503060305020303" pitchFamily="18" charset="0"/>
              </a:rPr>
              <a:t>Simmenthal</a:t>
            </a:r>
            <a:r>
              <a:rPr lang="en-US" i="1" dirty="0">
                <a:latin typeface="Bell MT" panose="02020503060305020303" pitchFamily="18" charset="0"/>
              </a:rPr>
              <a:t> II (Case 106/77)[1978]</a:t>
            </a:r>
          </a:p>
          <a:p>
            <a:pPr marL="45720" indent="0">
              <a:buNone/>
            </a:pPr>
            <a:r>
              <a:rPr lang="en-US" dirty="0">
                <a:latin typeface="Bell MT" panose="02020503060305020303" pitchFamily="18" charset="0"/>
              </a:rPr>
              <a:t>National courts are under a direct obligation to give </a:t>
            </a:r>
            <a:r>
              <a:rPr lang="en-US" b="1" dirty="0">
                <a:latin typeface="Bell MT" panose="02020503060305020303" pitchFamily="18" charset="0"/>
              </a:rPr>
              <a:t>immediate effect </a:t>
            </a:r>
            <a:r>
              <a:rPr lang="en-US" dirty="0">
                <a:latin typeface="Bell MT" panose="02020503060305020303" pitchFamily="18" charset="0"/>
              </a:rPr>
              <a:t>to European Law.  This means that national courts must declare the national law as “</a:t>
            </a:r>
            <a:r>
              <a:rPr lang="en-US" i="1" dirty="0">
                <a:latin typeface="Bell MT" panose="02020503060305020303" pitchFamily="18" charset="0"/>
              </a:rPr>
              <a:t>incompatible</a:t>
            </a:r>
            <a:r>
              <a:rPr lang="en-US" dirty="0">
                <a:latin typeface="Bell MT" panose="02020503060305020303" pitchFamily="18" charset="0"/>
              </a:rPr>
              <a:t>,” even if at a national level they do not have the power to do this. (para 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latin typeface="Bell MT" panose="02020503060305020303" pitchFamily="18" charset="0"/>
              </a:rPr>
              <a:t>Ministero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delle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Finanze</a:t>
            </a:r>
            <a:r>
              <a:rPr lang="en-US" i="1" dirty="0">
                <a:latin typeface="Bell MT" panose="02020503060305020303" pitchFamily="18" charset="0"/>
              </a:rPr>
              <a:t> v. IN. CO. GE ‘90 (Cases C-10- 22/97)[1998]</a:t>
            </a:r>
          </a:p>
          <a:p>
            <a:pPr marL="45720" indent="0">
              <a:buNone/>
            </a:pPr>
            <a:r>
              <a:rPr lang="en-US" dirty="0">
                <a:latin typeface="Bell MT" panose="02020503060305020303" pitchFamily="18" charset="0"/>
              </a:rPr>
              <a:t>According to the Commission in this case provisions that are incompatible with EU law must be treated as non-existent. (para 18) ECJ disagreed and reaffirmed that national courts are only under an obligation to </a:t>
            </a:r>
            <a:r>
              <a:rPr lang="en-US" dirty="0" err="1">
                <a:latin typeface="Bell MT" panose="02020503060305020303" pitchFamily="18" charset="0"/>
              </a:rPr>
              <a:t>disapply</a:t>
            </a:r>
            <a:r>
              <a:rPr lang="en-US" dirty="0">
                <a:latin typeface="Bell MT" panose="02020503060305020303" pitchFamily="18" charset="0"/>
              </a:rPr>
              <a:t> a conflicting provision of national law. (prior or subsequent to the Union law.)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5068129"/>
              </p:ext>
            </p:extLst>
          </p:nvPr>
        </p:nvGraphicFramePr>
        <p:xfrm>
          <a:off x="6234036" y="1340768"/>
          <a:ext cx="607916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1258"/>
            <a:ext cx="12186468" cy="612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RELATIVE SUPREMACY; NATIONAL PERSPECTIVE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535" y="5731100"/>
            <a:ext cx="4989910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42" y="1052735"/>
            <a:ext cx="5357395" cy="2803873"/>
          </a:xfrm>
          <a:effectLst>
            <a:softEdge rad="38100"/>
          </a:effectLst>
        </p:spPr>
      </p:pic>
      <p:sp>
        <p:nvSpPr>
          <p:cNvPr id="8" name="TextBox 7"/>
          <p:cNvSpPr txBox="1"/>
          <p:nvPr/>
        </p:nvSpPr>
        <p:spPr>
          <a:xfrm>
            <a:off x="261765" y="1268760"/>
            <a:ext cx="6014478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The European Union is a federal union of states.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Characterised by political dualism.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National view on supremacy doesn’t match the European “</a:t>
            </a:r>
            <a:r>
              <a:rPr lang="en-GB" sz="2400" i="1" dirty="0">
                <a:latin typeface="Bell MT" panose="02020503060305020303" pitchFamily="18" charset="0"/>
              </a:rPr>
              <a:t>Absolute Supremacy</a:t>
            </a:r>
            <a:r>
              <a:rPr lang="en-GB" sz="2400" dirty="0">
                <a:latin typeface="Bell MT" panose="02020503060305020303" pitchFamily="18" charset="0"/>
              </a:rPr>
              <a:t>,” perspective.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(British) European Union Act 2011 s18; Confirms the status of EU law within the UK is dependant on its continuing statutory basis.  (national ^ EU)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Another perspective; European law is supreme over national legislation but is relative as it is </a:t>
            </a:r>
            <a:r>
              <a:rPr lang="en-GB" sz="2400" i="1" dirty="0">
                <a:latin typeface="Bell MT" panose="02020503060305020303" pitchFamily="18" charset="0"/>
              </a:rPr>
              <a:t>limited by national constitutional law</a:t>
            </a:r>
            <a:r>
              <a:rPr lang="en-GB" sz="2400" dirty="0"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535" y="3933056"/>
            <a:ext cx="5302202" cy="2313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Bell MT" panose="02020503060305020303" pitchFamily="18" charset="0"/>
              </a:rPr>
              <a:t>National views on Supremacy;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000" dirty="0">
                <a:latin typeface="Bell MT" panose="02020503060305020303" pitchFamily="18" charset="0"/>
              </a:rPr>
              <a:t>European law </a:t>
            </a:r>
            <a:r>
              <a:rPr lang="en-GB" sz="2000" i="1" dirty="0">
                <a:latin typeface="Bell MT" panose="02020503060305020303" pitchFamily="18" charset="0"/>
              </a:rPr>
              <a:t>could not</a:t>
            </a:r>
            <a:r>
              <a:rPr lang="en-GB" sz="2000" dirty="0">
                <a:latin typeface="Bell MT" panose="02020503060305020303" pitchFamily="18" charset="0"/>
              </a:rPr>
              <a:t> violate national fundamental rights. (German Constitutional Court)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000" dirty="0">
                <a:latin typeface="Bell MT" panose="02020503060305020303" pitchFamily="18" charset="0"/>
              </a:rPr>
              <a:t>Ultra Vires Control. States can ignore </a:t>
            </a:r>
            <a:r>
              <a:rPr lang="en-GB" sz="2000" i="1" dirty="0" err="1">
                <a:latin typeface="Bell MT" panose="02020503060305020303" pitchFamily="18" charset="0"/>
              </a:rPr>
              <a:t>Kompetenz</a:t>
            </a:r>
            <a:r>
              <a:rPr lang="en-GB" sz="2000" i="1" dirty="0">
                <a:latin typeface="Bell MT" panose="02020503060305020303" pitchFamily="18" charset="0"/>
              </a:rPr>
              <a:t>- </a:t>
            </a:r>
            <a:r>
              <a:rPr lang="en-GB" sz="2000" i="1" dirty="0" err="1">
                <a:latin typeface="Bell MT" panose="02020503060305020303" pitchFamily="18" charset="0"/>
              </a:rPr>
              <a:t>Kompetenz</a:t>
            </a:r>
            <a:r>
              <a:rPr lang="en-GB" sz="2000" dirty="0">
                <a:latin typeface="Bell MT" panose="02020503060305020303" pitchFamily="18" charset="0"/>
              </a:rPr>
              <a:t> (</a:t>
            </a:r>
            <a:r>
              <a:rPr lang="en-GB" sz="2000" b="1" dirty="0">
                <a:latin typeface="Bell MT" panose="02020503060305020303" pitchFamily="18" charset="0"/>
              </a:rPr>
              <a:t>Solange I [1974] 2 CMLR 540</a:t>
            </a:r>
            <a:r>
              <a:rPr lang="en-GB" sz="2000" dirty="0">
                <a:latin typeface="Bell MT" panose="02020503060305020303" pitchFamily="18" charset="0"/>
              </a:rPr>
              <a:t>) &amp; can decide the competences the EU has.</a:t>
            </a:r>
          </a:p>
        </p:txBody>
      </p:sp>
    </p:spTree>
    <p:extLst>
      <p:ext uri="{BB962C8B-B14F-4D97-AF65-F5344CB8AC3E}">
        <p14:creationId xmlns:p14="http://schemas.microsoft.com/office/powerpoint/2010/main" val="5175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05"/>
            <a:ext cx="12187249" cy="6695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LIMITS OF SUPREMACY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: Fundamental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2524" y="1831418"/>
            <a:ext cx="5539634" cy="46422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/>
            <a:r>
              <a:rPr lang="en-US" sz="26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Internationale</a:t>
            </a:r>
            <a:r>
              <a:rPr lang="en-US" sz="26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sz="26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Handelsgesellschaft</a:t>
            </a:r>
            <a:r>
              <a:rPr lang="en-US" sz="26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[1970]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The German Constitutional Court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rejected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 the European Court of Justice’s absolute supremacy opinion and replaced it with the concept of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relative supremacy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While the German Constitution expressly allows the transfer of sovereign powers to the EU under Art 24(1) of the German Constitution, such a transfer was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limited by the constitutional identity of the German State.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Fundamental constitutional structures were beyond the supremacy of the EU.</a:t>
            </a:r>
          </a:p>
          <a:p>
            <a:pPr marL="45720" indent="0" algn="ctr">
              <a:buNone/>
            </a:pP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So long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as the European legal order had not developed  a  equivalent standard of fundamental rights, the German Constitutional Court would disapply conflicting provisions.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068" y="2711156"/>
            <a:ext cx="2016224" cy="36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Once the European legal order had developed equivalent human rights provisions, the German Constitutional Court would no longer challenge the supremacy of EU law.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699" y="1017317"/>
            <a:ext cx="3387217" cy="425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Wünsche</a:t>
            </a:r>
            <a:r>
              <a:rPr lang="en-GB" sz="20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GB" sz="20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Handelsgesellschaft</a:t>
            </a:r>
            <a:r>
              <a:rPr lang="en-GB" sz="20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[1987] 3 CMLR 225</a:t>
            </a:r>
          </a:p>
          <a:p>
            <a:pPr algn="r"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The German Constitutional Court recognised the creation of similar fundamental rights and established the </a:t>
            </a:r>
            <a:r>
              <a:rPr lang="en-GB" sz="2000" u="sng" dirty="0">
                <a:solidFill>
                  <a:schemeClr val="tx2"/>
                </a:solidFill>
                <a:latin typeface="Bell MT" panose="02020503060305020303" pitchFamily="18" charset="0"/>
              </a:rPr>
              <a:t>So Long II principle</a:t>
            </a:r>
            <a:r>
              <a:rPr lang="en-GB" sz="2000" b="1" dirty="0">
                <a:solidFill>
                  <a:schemeClr val="tx2"/>
                </a:solidFill>
                <a:latin typeface="Bell MT" panose="02020503060305020303" pitchFamily="18" charset="0"/>
              </a:rPr>
              <a:t>;</a:t>
            </a:r>
          </a:p>
          <a:p>
            <a:pPr algn="r"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So long as generally the EU safeguards the essential content of fundamental rights, </a:t>
            </a:r>
            <a:r>
              <a:rPr lang="en-GB" sz="2000" i="1" dirty="0">
                <a:solidFill>
                  <a:schemeClr val="tx2"/>
                </a:solidFill>
                <a:latin typeface="Bell MT" panose="02020503060305020303" pitchFamily="18" charset="0"/>
              </a:rPr>
              <a:t>the Court will no longer review EU legislation in light of these rights</a:t>
            </a: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764" y="1017317"/>
            <a:ext cx="5449056" cy="429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i="1" dirty="0">
                <a:latin typeface="Bell MT" panose="02020503060305020303" pitchFamily="18" charset="0"/>
              </a:rPr>
              <a:t>EU law v. National Fundamental Principles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92448" y="4797152"/>
            <a:ext cx="11710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0606">
            <a:off x="2179810" y="1741297"/>
            <a:ext cx="1256671" cy="1647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4732" y="5653055"/>
            <a:ext cx="3212517" cy="92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u="sng" dirty="0">
                <a:solidFill>
                  <a:schemeClr val="tx2"/>
                </a:solidFill>
                <a:latin typeface="Bell MT" panose="02020503060305020303" pitchFamily="18" charset="0"/>
              </a:rPr>
              <a:t>So Long II reaffirmed the limited supremacy of EU law established in So Long I.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5732">
            <a:off x="8242707" y="5773198"/>
            <a:ext cx="1004608" cy="775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6ADE7C-3E01-4534-A6D8-A28C015A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13061">
            <a:off x="8132867" y="1727291"/>
            <a:ext cx="1306016" cy="1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1586">
            <a:off x="8666075" y="-2528054"/>
            <a:ext cx="5261304" cy="5188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868" y="937586"/>
            <a:ext cx="9793088" cy="763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>
                <a:latin typeface="Bell MT" panose="02020503060305020303" pitchFamily="18" charset="0"/>
              </a:rPr>
              <a:t>Who controls/limits the scope of the European Union? Should national courts be entitled to a decentralised ultra vires review?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6268" y="238325"/>
            <a:ext cx="12188824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dirty="0">
                <a:solidFill>
                  <a:schemeClr val="tx2"/>
                </a:solidFill>
                <a:latin typeface="Bell MT" panose="02020503060305020303" pitchFamily="18" charset="0"/>
              </a:rPr>
              <a:t>LIMITS OF SUPREMACY</a:t>
            </a: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: COMPETENCES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47" y="2572442"/>
            <a:ext cx="3496859" cy="109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Maastricht Decision [1994] 1 CMLR 57.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Bell MT" panose="02020503060305020303" pitchFamily="18" charset="0"/>
              </a:rPr>
              <a:t>National courts cannot disapply- let alone invalidate European Law.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95" y="4358110"/>
            <a:ext cx="4421779" cy="2340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German Constitutional Court;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Ultra Vires </a:t>
            </a:r>
            <a:r>
              <a:rPr lang="en-GB" dirty="0">
                <a:latin typeface="Bell MT" panose="02020503060305020303" pitchFamily="18" charset="0"/>
              </a:rPr>
              <a:t>Review Doctrine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Union ought not to be able to extend its own competences.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Clear line, </a:t>
            </a:r>
            <a:r>
              <a:rPr lang="en-GB" i="1" dirty="0">
                <a:latin typeface="Bell MT" panose="02020503060305020303" pitchFamily="18" charset="0"/>
              </a:rPr>
              <a:t>“between a legal development within the terms of the Treaties and a making of legal rules which breaks through the boundaries and is not </a:t>
            </a:r>
            <a:r>
              <a:rPr lang="en-GB" i="1" dirty="0" err="1">
                <a:latin typeface="Bell MT" panose="02020503060305020303" pitchFamily="18" charset="0"/>
              </a:rPr>
              <a:t>convered</a:t>
            </a:r>
            <a:r>
              <a:rPr lang="en-GB" i="1" dirty="0">
                <a:latin typeface="Bell MT" panose="02020503060305020303" pitchFamily="18" charset="0"/>
              </a:rPr>
              <a:t> by valid Treaty law.”</a:t>
            </a:r>
            <a:r>
              <a:rPr lang="en-GB" dirty="0">
                <a:latin typeface="Bell MT" panose="02020503060305020303" pitchFamily="18" charset="0"/>
              </a:rPr>
              <a:t> (Para 98)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3047" y="5996489"/>
            <a:ext cx="1866509" cy="424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i="1" dirty="0">
                <a:latin typeface="Bell MT" panose="02020503060305020303" pitchFamily="18" charset="0"/>
              </a:rPr>
              <a:t>Ultra Vires</a:t>
            </a:r>
            <a:r>
              <a:rPr lang="en-GB" sz="2400" b="1" dirty="0"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1901" y="2221675"/>
            <a:ext cx="351608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i="1" dirty="0">
                <a:latin typeface="Bell MT" panose="02020503060305020303" pitchFamily="18" charset="0"/>
              </a:rPr>
              <a:t>Honeywell [2011] 3 CMLR 276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Creation of new prohibition was </a:t>
            </a:r>
            <a:r>
              <a:rPr lang="en-GB" i="1" dirty="0">
                <a:latin typeface="Bell MT" panose="02020503060305020303" pitchFamily="18" charset="0"/>
              </a:rPr>
              <a:t>ultra vires </a:t>
            </a:r>
            <a:r>
              <a:rPr lang="en-GB" dirty="0">
                <a:latin typeface="Bell MT" panose="02020503060305020303" pitchFamily="18" charset="0"/>
              </a:rPr>
              <a:t>as it </a:t>
            </a:r>
            <a:r>
              <a:rPr lang="en-GB" b="1" dirty="0">
                <a:latin typeface="Bell MT" panose="02020503060305020303" pitchFamily="18" charset="0"/>
              </a:rPr>
              <a:t>read something into the Treaties that was not there.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The principle of supremacy was not unlimited.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National review limited to specific violations of the principle of conferral.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8360" y="5654508"/>
            <a:ext cx="39604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i="1" dirty="0">
                <a:latin typeface="Bell MT" panose="02020503060305020303" pitchFamily="18" charset="0"/>
              </a:rPr>
              <a:t>Mangold [2005]Case C‑144/04; </a:t>
            </a:r>
            <a:r>
              <a:rPr lang="en-GB" dirty="0">
                <a:latin typeface="Bell MT" panose="02020503060305020303" pitchFamily="18" charset="0"/>
              </a:rPr>
              <a:t>Established the prohibition of discrimination on grounds of age.</a:t>
            </a:r>
          </a:p>
        </p:txBody>
      </p:sp>
      <p:sp>
        <p:nvSpPr>
          <p:cNvPr id="12" name="Arrow: Down 11"/>
          <p:cNvSpPr/>
          <p:nvPr/>
        </p:nvSpPr>
        <p:spPr>
          <a:xfrm>
            <a:off x="1816835" y="1844824"/>
            <a:ext cx="288032" cy="6533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3670">
            <a:off x="1671266" y="3721314"/>
            <a:ext cx="579170" cy="506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39313">
            <a:off x="7447394" y="5939993"/>
            <a:ext cx="579170" cy="506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55467">
            <a:off x="4600965" y="5857690"/>
            <a:ext cx="719390" cy="670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10051">
            <a:off x="7854745" y="2189894"/>
            <a:ext cx="719390" cy="6706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8269" y="2204794"/>
            <a:ext cx="3149644" cy="84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There is a presumption that the EU institutions would generally act </a:t>
            </a:r>
            <a:r>
              <a:rPr lang="en-GB" b="1" i="1" dirty="0">
                <a:latin typeface="Bell MT" panose="02020503060305020303" pitchFamily="18" charset="0"/>
              </a:rPr>
              <a:t>intra vires</a:t>
            </a:r>
            <a:r>
              <a:rPr lang="en-GB" b="1" dirty="0"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332280" y="4743316"/>
            <a:ext cx="957155" cy="9754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54252" y="4351335"/>
            <a:ext cx="3466413" cy="109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i="1" dirty="0">
                <a:latin typeface="Bell MT" panose="02020503060305020303" pitchFamily="18" charset="0"/>
              </a:rPr>
              <a:t>Lisbon Decision [2010] 3 CMLR 276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latin typeface="Bell MT" panose="02020503060305020303" pitchFamily="18" charset="0"/>
              </a:rPr>
              <a:t>National review power of </a:t>
            </a:r>
            <a:r>
              <a:rPr lang="en-GB" i="1" dirty="0">
                <a:latin typeface="Bell MT" panose="02020503060305020303" pitchFamily="18" charset="0"/>
              </a:rPr>
              <a:t>ultra vires</a:t>
            </a:r>
            <a:r>
              <a:rPr lang="en-GB" dirty="0">
                <a:latin typeface="Bell MT" panose="02020503060305020303" pitchFamily="18" charset="0"/>
              </a:rPr>
              <a:t> EU legislation confirmed.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65911" y="5224945"/>
            <a:ext cx="617240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2195</Words>
  <Application>Microsoft Office PowerPoint</Application>
  <PresentationFormat>Custom</PresentationFormat>
  <Paragraphs>163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Bell MT</vt:lpstr>
      <vt:lpstr>Century Gothic</vt:lpstr>
      <vt:lpstr>Wingdings</vt:lpstr>
      <vt:lpstr>Continental Europe 16x9</vt:lpstr>
      <vt:lpstr>The EUROPEAN UNION</vt:lpstr>
      <vt:lpstr>PowerPoint Presentation</vt:lpstr>
      <vt:lpstr>Supremacy</vt:lpstr>
      <vt:lpstr>PowerPoint Presentation</vt:lpstr>
      <vt:lpstr>PowerPoint Presentation</vt:lpstr>
      <vt:lpstr>EXECUTIVE NATURE OF SUPREMACY</vt:lpstr>
      <vt:lpstr>RELATIVE SUPREMACY; NATIONAL PERSPECTIVE</vt:lpstr>
      <vt:lpstr>LIMITS OF SUPREMACY: Fundamental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SUPREMACY &amp; DIRECT 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Union; A constitutional History</dc:title>
  <dc:creator/>
  <cp:keywords>EU Law, Revision, Constitutional Law</cp:keywords>
  <cp:lastModifiedBy/>
  <cp:revision>1</cp:revision>
  <dcterms:created xsi:type="dcterms:W3CDTF">2017-06-04T09:04:58Z</dcterms:created>
  <dcterms:modified xsi:type="dcterms:W3CDTF">2018-09-09T06:11:33Z</dcterms:modified>
  <cp:category>Law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