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6" r:id="rId3"/>
    <p:sldId id="286" r:id="rId4"/>
    <p:sldId id="265" r:id="rId5"/>
    <p:sldId id="267" r:id="rId6"/>
    <p:sldId id="279" r:id="rId7"/>
    <p:sldId id="274" r:id="rId8"/>
    <p:sldId id="284" r:id="rId9"/>
    <p:sldId id="281" r:id="rId10"/>
    <p:sldId id="266" r:id="rId11"/>
    <p:sldId id="273" r:id="rId12"/>
    <p:sldId id="282" r:id="rId13"/>
    <p:sldId id="263" r:id="rId14"/>
    <p:sldId id="277" r:id="rId15"/>
    <p:sldId id="285" r:id="rId16"/>
  </p:sldIdLst>
  <p:sldSz cx="12188825" cy="6858000"/>
  <p:notesSz cx="6858000" cy="952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00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9" d="100"/>
          <a:sy n="69" d="100"/>
        </p:scale>
        <p:origin x="56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00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73EA3-2331-44B2-B6F4-B396EBD29493}"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403A9533-769D-4B95-B965-EAD4FDE6BC45}">
      <dgm:prSet phldrT="[Text]"/>
      <dgm:spPr/>
      <dgm:t>
        <a:bodyPr/>
        <a:lstStyle/>
        <a:p>
          <a:r>
            <a:rPr lang="en-US" dirty="0">
              <a:latin typeface="Bell MT" panose="02020503060305020303" pitchFamily="18" charset="0"/>
            </a:rPr>
            <a:t>The </a:t>
          </a:r>
          <a:r>
            <a:rPr lang="en-US" dirty="0" err="1">
              <a:latin typeface="Bell MT" panose="02020503060305020303" pitchFamily="18" charset="0"/>
            </a:rPr>
            <a:t>Harmonisation</a:t>
          </a:r>
          <a:r>
            <a:rPr lang="en-US" dirty="0">
              <a:latin typeface="Bell MT" panose="02020503060305020303" pitchFamily="18" charset="0"/>
            </a:rPr>
            <a:t> Competence; Article 114</a:t>
          </a:r>
        </a:p>
      </dgm:t>
    </dgm:pt>
    <dgm:pt modelId="{CDD2B29F-D7BA-4D50-BA90-B2B1E95C9CF8}" type="parTrans" cxnId="{0CEB3C74-C8FE-4A0F-A22A-8CEC4CCA030B}">
      <dgm:prSet/>
      <dgm:spPr/>
      <dgm:t>
        <a:bodyPr/>
        <a:lstStyle/>
        <a:p>
          <a:endParaRPr lang="en-US"/>
        </a:p>
      </dgm:t>
    </dgm:pt>
    <dgm:pt modelId="{FF1EE44E-AF04-4BEA-9DED-77A9A51C64A7}" type="sibTrans" cxnId="{0CEB3C74-C8FE-4A0F-A22A-8CEC4CCA030B}">
      <dgm:prSet/>
      <dgm:spPr/>
      <dgm:t>
        <a:bodyPr/>
        <a:lstStyle/>
        <a:p>
          <a:endParaRPr lang="en-US"/>
        </a:p>
      </dgm:t>
    </dgm:pt>
    <dgm:pt modelId="{C3FA91F0-7169-471B-A2B0-81EFB40E9528}">
      <dgm:prSet phldrT="[Text]" custT="1"/>
      <dgm:spPr/>
      <dgm:t>
        <a:bodyPr/>
        <a:lstStyle/>
        <a:p>
          <a:r>
            <a:rPr lang="en-US" sz="1600" dirty="0">
              <a:latin typeface="Bell MT" panose="02020503060305020303" pitchFamily="18" charset="0"/>
            </a:rPr>
            <a:t>The EU is entitled to adopt measures for the approximation of national laws that relate to the internal market.</a:t>
          </a:r>
        </a:p>
      </dgm:t>
    </dgm:pt>
    <dgm:pt modelId="{1369EA1A-94E0-45FC-9354-30DAE38AC7F9}" type="parTrans" cxnId="{5F0973F7-3077-4431-9110-44B3081D6842}">
      <dgm:prSet/>
      <dgm:spPr/>
      <dgm:t>
        <a:bodyPr/>
        <a:lstStyle/>
        <a:p>
          <a:endParaRPr lang="en-US"/>
        </a:p>
      </dgm:t>
    </dgm:pt>
    <dgm:pt modelId="{B52655D3-3CCF-471B-9C28-66F993D13F49}" type="sibTrans" cxnId="{5F0973F7-3077-4431-9110-44B3081D6842}">
      <dgm:prSet/>
      <dgm:spPr/>
      <dgm:t>
        <a:bodyPr/>
        <a:lstStyle/>
        <a:p>
          <a:endParaRPr lang="en-US"/>
        </a:p>
      </dgm:t>
    </dgm:pt>
    <dgm:pt modelId="{43DE1E6C-5349-43A8-8B8B-84551F371A7B}">
      <dgm:prSet phldrT="[Text]" custT="1"/>
      <dgm:spPr/>
      <dgm:t>
        <a:bodyPr/>
        <a:lstStyle/>
        <a:p>
          <a:r>
            <a:rPr lang="en-US" sz="1600" dirty="0">
              <a:latin typeface="Bell MT" panose="02020503060305020303" pitchFamily="18" charset="0"/>
            </a:rPr>
            <a:t>Constitutional limits of the </a:t>
          </a:r>
          <a:r>
            <a:rPr lang="en-US" sz="1600" dirty="0" err="1">
              <a:latin typeface="Bell MT" panose="02020503060305020303" pitchFamily="18" charset="0"/>
            </a:rPr>
            <a:t>Harmonisation</a:t>
          </a:r>
          <a:r>
            <a:rPr lang="en-US" sz="1600" dirty="0">
              <a:latin typeface="Bell MT" panose="02020503060305020303" pitchFamily="18" charset="0"/>
            </a:rPr>
            <a:t> principle confirmed in; </a:t>
          </a:r>
          <a:r>
            <a:rPr lang="en-US" sz="1600" i="1" dirty="0">
              <a:latin typeface="Bell MT" panose="02020503060305020303" pitchFamily="18" charset="0"/>
            </a:rPr>
            <a:t>Case C-376/98 Tobacco Advertising [2000] ECR I-8419</a:t>
          </a:r>
          <a:r>
            <a:rPr lang="en-US" sz="1600" dirty="0">
              <a:latin typeface="Bell MT" panose="02020503060305020303" pitchFamily="18" charset="0"/>
            </a:rPr>
            <a:t>; The law must </a:t>
          </a:r>
          <a:r>
            <a:rPr lang="en-US" sz="1600" dirty="0" err="1">
              <a:latin typeface="Bell MT" panose="02020503060305020303" pitchFamily="18" charset="0"/>
            </a:rPr>
            <a:t>harmonise</a:t>
          </a:r>
          <a:r>
            <a:rPr lang="en-US" sz="1600" dirty="0">
              <a:latin typeface="Bell MT" panose="02020503060305020303" pitchFamily="18" charset="0"/>
            </a:rPr>
            <a:t> national laws, a slight difference in law is not enough and  the law must contribute to the elimination of obstacles. </a:t>
          </a:r>
        </a:p>
      </dgm:t>
    </dgm:pt>
    <dgm:pt modelId="{E47A438A-7D84-4E37-A5AE-C90E68FAB3B9}" type="parTrans" cxnId="{1957C421-9E5C-4F75-A354-3B7395C27091}">
      <dgm:prSet/>
      <dgm:spPr/>
      <dgm:t>
        <a:bodyPr/>
        <a:lstStyle/>
        <a:p>
          <a:endParaRPr lang="en-US"/>
        </a:p>
      </dgm:t>
    </dgm:pt>
    <dgm:pt modelId="{413C1FBF-6422-41B0-BD12-54837458582B}" type="sibTrans" cxnId="{1957C421-9E5C-4F75-A354-3B7395C27091}">
      <dgm:prSet/>
      <dgm:spPr/>
      <dgm:t>
        <a:bodyPr/>
        <a:lstStyle/>
        <a:p>
          <a:endParaRPr lang="en-US"/>
        </a:p>
      </dgm:t>
    </dgm:pt>
    <dgm:pt modelId="{4B3B9A99-2FB2-4F19-9B26-4B6EE5C78703}">
      <dgm:prSet phldrT="[Text]"/>
      <dgm:spPr/>
      <dgm:t>
        <a:bodyPr/>
        <a:lstStyle/>
        <a:p>
          <a:r>
            <a:rPr lang="en-US" dirty="0"/>
            <a:t>The Residual Competence; Article 352</a:t>
          </a:r>
        </a:p>
      </dgm:t>
    </dgm:pt>
    <dgm:pt modelId="{06A8244A-BA5F-488F-A863-8B8F5704F807}" type="parTrans" cxnId="{679B5B6C-60A8-4E95-849E-E2C26DA8E911}">
      <dgm:prSet/>
      <dgm:spPr/>
      <dgm:t>
        <a:bodyPr/>
        <a:lstStyle/>
        <a:p>
          <a:endParaRPr lang="en-US"/>
        </a:p>
      </dgm:t>
    </dgm:pt>
    <dgm:pt modelId="{1BF68118-4A46-4821-B12C-3C5364A2CE9D}" type="sibTrans" cxnId="{679B5B6C-60A8-4E95-849E-E2C26DA8E911}">
      <dgm:prSet/>
      <dgm:spPr/>
      <dgm:t>
        <a:bodyPr/>
        <a:lstStyle/>
        <a:p>
          <a:endParaRPr lang="en-US"/>
        </a:p>
      </dgm:t>
    </dgm:pt>
    <dgm:pt modelId="{276D747C-ED5A-4507-84F1-74EB0CF8778E}">
      <dgm:prSet phldrT="[Text]" custT="1"/>
      <dgm:spPr/>
      <dgm:t>
        <a:bodyPr/>
        <a:lstStyle/>
        <a:p>
          <a:r>
            <a:rPr lang="en-US" sz="1400" dirty="0">
              <a:latin typeface="Bell MT" panose="02020503060305020303" pitchFamily="18" charset="0"/>
            </a:rPr>
            <a:t>If an action is deemed necessary to meet the EU objectives and the necessary powers aren’t available the Council acting on a proposal from the Commission after obtaining the permission of Parliament to adopt the action.</a:t>
          </a:r>
        </a:p>
      </dgm:t>
    </dgm:pt>
    <dgm:pt modelId="{F2C1F0D2-3F05-41B4-A786-5D26503F0BE1}" type="parTrans" cxnId="{73843244-5BB6-42AD-83A5-C04FC912AC57}">
      <dgm:prSet/>
      <dgm:spPr/>
      <dgm:t>
        <a:bodyPr/>
        <a:lstStyle/>
        <a:p>
          <a:endParaRPr lang="en-US"/>
        </a:p>
      </dgm:t>
    </dgm:pt>
    <dgm:pt modelId="{C4B4B511-240F-4A58-AAFD-85CFFED7788B}" type="sibTrans" cxnId="{73843244-5BB6-42AD-83A5-C04FC912AC57}">
      <dgm:prSet/>
      <dgm:spPr/>
      <dgm:t>
        <a:bodyPr/>
        <a:lstStyle/>
        <a:p>
          <a:endParaRPr lang="en-US"/>
        </a:p>
      </dgm:t>
    </dgm:pt>
    <dgm:pt modelId="{13D7E92C-28BF-485E-8774-411AD9E92EA5}">
      <dgm:prSet phldrT="[Text]" custT="1"/>
      <dgm:spPr/>
      <dgm:t>
        <a:bodyPr/>
        <a:lstStyle/>
        <a:p>
          <a:r>
            <a:rPr lang="en-US" sz="1600" i="1" dirty="0">
              <a:latin typeface="Bell MT" panose="02020503060305020303" pitchFamily="18" charset="0"/>
            </a:rPr>
            <a:t>Case C-350/92 Spain v Council[1995] ECR 1-1985</a:t>
          </a:r>
        </a:p>
      </dgm:t>
    </dgm:pt>
    <dgm:pt modelId="{02DDB664-BB95-45C9-B77D-4D3B45098A25}" type="parTrans" cxnId="{880AC751-022B-4EFC-90F0-73B96C9044CC}">
      <dgm:prSet/>
      <dgm:spPr/>
      <dgm:t>
        <a:bodyPr/>
        <a:lstStyle/>
        <a:p>
          <a:endParaRPr lang="en-US"/>
        </a:p>
      </dgm:t>
    </dgm:pt>
    <dgm:pt modelId="{0545A4A0-A80F-42D0-83F5-070D723AB1CB}" type="sibTrans" cxnId="{880AC751-022B-4EFC-90F0-73B96C9044CC}">
      <dgm:prSet/>
      <dgm:spPr/>
      <dgm:t>
        <a:bodyPr/>
        <a:lstStyle/>
        <a:p>
          <a:endParaRPr lang="en-US"/>
        </a:p>
      </dgm:t>
    </dgm:pt>
    <dgm:pt modelId="{893B0C98-4AF9-4153-BA58-ECF505C86946}">
      <dgm:prSet phldrT="[Text]" custT="1"/>
      <dgm:spPr/>
      <dgm:t>
        <a:bodyPr/>
        <a:lstStyle/>
        <a:p>
          <a:r>
            <a:rPr lang="en-US" sz="1600" b="1" dirty="0">
              <a:latin typeface="Bell MT" panose="02020503060305020303" pitchFamily="18" charset="0"/>
            </a:rPr>
            <a:t>Art 114 cannot be used to create new law</a:t>
          </a:r>
          <a:r>
            <a:rPr lang="en-US" sz="1600" dirty="0">
              <a:latin typeface="Bell MT" panose="02020503060305020303" pitchFamily="18" charset="0"/>
            </a:rPr>
            <a:t>, European law should further the creation of a single internal market and it has to be </a:t>
          </a:r>
          <a:r>
            <a:rPr lang="en-US" sz="1600" dirty="0" err="1">
              <a:latin typeface="Bell MT" panose="02020503060305020303" pitchFamily="18" charset="0"/>
            </a:rPr>
            <a:t>harmonising</a:t>
          </a:r>
          <a:r>
            <a:rPr lang="en-US" sz="1600" dirty="0">
              <a:latin typeface="Bell MT" panose="02020503060305020303" pitchFamily="18" charset="0"/>
            </a:rPr>
            <a:t> pre-existing national laws.</a:t>
          </a:r>
        </a:p>
      </dgm:t>
    </dgm:pt>
    <dgm:pt modelId="{EDBBC116-CB2A-4FEF-8C9B-0474E86AB63F}" type="parTrans" cxnId="{5FB4DFE3-6167-4919-B379-F4605AD2C088}">
      <dgm:prSet/>
      <dgm:spPr/>
      <dgm:t>
        <a:bodyPr/>
        <a:lstStyle/>
        <a:p>
          <a:endParaRPr lang="en-US"/>
        </a:p>
      </dgm:t>
    </dgm:pt>
    <dgm:pt modelId="{B3DCA37D-66C3-4F4A-BB2E-28E7526C6EA3}" type="sibTrans" cxnId="{5FB4DFE3-6167-4919-B379-F4605AD2C088}">
      <dgm:prSet/>
      <dgm:spPr/>
      <dgm:t>
        <a:bodyPr/>
        <a:lstStyle/>
        <a:p>
          <a:endParaRPr lang="en-US"/>
        </a:p>
      </dgm:t>
    </dgm:pt>
    <dgm:pt modelId="{9E858016-AA1C-4762-ABE6-FDC991DC72BF}">
      <dgm:prSet phldrT="[Text]" custT="1"/>
      <dgm:spPr/>
      <dgm:t>
        <a:bodyPr/>
        <a:lstStyle/>
        <a:p>
          <a:r>
            <a:rPr lang="en-US" sz="1400" dirty="0">
              <a:latin typeface="Bell MT" panose="02020503060305020303" pitchFamily="18" charset="0"/>
            </a:rPr>
            <a:t>Can be used to develop an existing policy title or to develop a new one. </a:t>
          </a:r>
        </a:p>
      </dgm:t>
    </dgm:pt>
    <dgm:pt modelId="{BF17884C-A18F-4DC3-BB11-8710DA33F1A0}" type="parTrans" cxnId="{245AC4AA-B486-4030-9739-BF14196AF8B5}">
      <dgm:prSet/>
      <dgm:spPr/>
      <dgm:t>
        <a:bodyPr/>
        <a:lstStyle/>
        <a:p>
          <a:endParaRPr lang="en-US"/>
        </a:p>
      </dgm:t>
    </dgm:pt>
    <dgm:pt modelId="{5F7A6D17-279D-4E15-9DF5-0E216576B870}" type="sibTrans" cxnId="{245AC4AA-B486-4030-9739-BF14196AF8B5}">
      <dgm:prSet/>
      <dgm:spPr/>
      <dgm:t>
        <a:bodyPr/>
        <a:lstStyle/>
        <a:p>
          <a:endParaRPr lang="en-US"/>
        </a:p>
      </dgm:t>
    </dgm:pt>
    <dgm:pt modelId="{B2A7EAB4-5D6F-4C41-BDBB-084FA91F4C59}">
      <dgm:prSet phldrT="[Text]" custT="1"/>
      <dgm:spPr/>
      <dgm:t>
        <a:bodyPr/>
        <a:lstStyle/>
        <a:p>
          <a:r>
            <a:rPr lang="en-US" sz="1400" dirty="0">
              <a:latin typeface="Bell MT" panose="02020503060305020303" pitchFamily="18" charset="0"/>
            </a:rPr>
            <a:t>Limitations; 1- Measures shall not entail the </a:t>
          </a:r>
          <a:r>
            <a:rPr lang="en-US" sz="1400" dirty="0" err="1">
              <a:latin typeface="Bell MT" panose="02020503060305020303" pitchFamily="18" charset="0"/>
            </a:rPr>
            <a:t>harmonisation</a:t>
          </a:r>
          <a:r>
            <a:rPr lang="en-US" sz="1400" dirty="0">
              <a:latin typeface="Bell MT" panose="02020503060305020303" pitchFamily="18" charset="0"/>
            </a:rPr>
            <a:t>, 2- Cannot be used in relation to Common Foreign &amp; Security Policy. </a:t>
          </a:r>
        </a:p>
      </dgm:t>
    </dgm:pt>
    <dgm:pt modelId="{026CA16B-6E57-41AC-995F-8A253CF75296}" type="parTrans" cxnId="{29982184-C26C-4D6F-80E2-C4AEB23F98BA}">
      <dgm:prSet/>
      <dgm:spPr/>
      <dgm:t>
        <a:bodyPr/>
        <a:lstStyle/>
        <a:p>
          <a:endParaRPr lang="en-US"/>
        </a:p>
      </dgm:t>
    </dgm:pt>
    <dgm:pt modelId="{A5093D05-5116-4D00-9982-28C8D1F8B27A}" type="sibTrans" cxnId="{29982184-C26C-4D6F-80E2-C4AEB23F98BA}">
      <dgm:prSet/>
      <dgm:spPr/>
      <dgm:t>
        <a:bodyPr/>
        <a:lstStyle/>
        <a:p>
          <a:endParaRPr lang="en-US"/>
        </a:p>
      </dgm:t>
    </dgm:pt>
    <dgm:pt modelId="{A4DA3A57-BC26-429A-99C7-201BBA0441D9}">
      <dgm:prSet phldrT="[Text]" custT="1"/>
      <dgm:spPr/>
      <dgm:t>
        <a:bodyPr/>
        <a:lstStyle/>
        <a:p>
          <a:r>
            <a:rPr lang="en-US" sz="1400" dirty="0">
              <a:latin typeface="Bell MT" panose="02020503060305020303" pitchFamily="18" charset="0"/>
            </a:rPr>
            <a:t>Big changes cannot happen through this Article. (Opinion 2/94 look at paragraph 29-30)</a:t>
          </a:r>
        </a:p>
      </dgm:t>
    </dgm:pt>
    <dgm:pt modelId="{962F5B07-AFFB-48EC-BF89-A38372C65803}" type="parTrans" cxnId="{ED70002F-D945-4339-8D6B-6050469FFBED}">
      <dgm:prSet/>
      <dgm:spPr/>
      <dgm:t>
        <a:bodyPr/>
        <a:lstStyle/>
        <a:p>
          <a:endParaRPr lang="en-US"/>
        </a:p>
      </dgm:t>
    </dgm:pt>
    <dgm:pt modelId="{74C98FE5-7260-4D1F-A84C-03B9C3915E28}" type="sibTrans" cxnId="{ED70002F-D945-4339-8D6B-6050469FFBED}">
      <dgm:prSet/>
      <dgm:spPr/>
      <dgm:t>
        <a:bodyPr/>
        <a:lstStyle/>
        <a:p>
          <a:endParaRPr lang="en-US"/>
        </a:p>
      </dgm:t>
    </dgm:pt>
    <dgm:pt modelId="{27F46FFE-509E-4E7C-AF1C-D1C5E3AC7C38}" type="pres">
      <dgm:prSet presAssocID="{CF273EA3-2331-44B2-B6F4-B396EBD29493}" presName="Name0" presStyleCnt="0">
        <dgm:presLayoutVars>
          <dgm:dir/>
          <dgm:animLvl val="lvl"/>
          <dgm:resizeHandles/>
        </dgm:presLayoutVars>
      </dgm:prSet>
      <dgm:spPr/>
    </dgm:pt>
    <dgm:pt modelId="{E514B698-B5BC-4927-BA61-49C2331D798B}" type="pres">
      <dgm:prSet presAssocID="{403A9533-769D-4B95-B965-EAD4FDE6BC45}" presName="linNode" presStyleCnt="0"/>
      <dgm:spPr/>
    </dgm:pt>
    <dgm:pt modelId="{54F55253-C613-4496-92C4-D61764394B86}" type="pres">
      <dgm:prSet presAssocID="{403A9533-769D-4B95-B965-EAD4FDE6BC45}" presName="parentShp" presStyleLbl="node1" presStyleIdx="0" presStyleCnt="2" custScaleX="40226" custScaleY="81245">
        <dgm:presLayoutVars>
          <dgm:bulletEnabled val="1"/>
        </dgm:presLayoutVars>
      </dgm:prSet>
      <dgm:spPr/>
    </dgm:pt>
    <dgm:pt modelId="{AF4ABAAC-BD16-41A9-BC22-FB0B23D61EBE}" type="pres">
      <dgm:prSet presAssocID="{403A9533-769D-4B95-B965-EAD4FDE6BC45}" presName="childShp" presStyleLbl="bgAccFollowNode1" presStyleIdx="0" presStyleCnt="2" custScaleX="108860" custScaleY="149730">
        <dgm:presLayoutVars>
          <dgm:bulletEnabled val="1"/>
        </dgm:presLayoutVars>
      </dgm:prSet>
      <dgm:spPr/>
    </dgm:pt>
    <dgm:pt modelId="{A09EC247-F886-444A-BD59-BB68A53B043E}" type="pres">
      <dgm:prSet presAssocID="{FF1EE44E-AF04-4BEA-9DED-77A9A51C64A7}" presName="spacing" presStyleCnt="0"/>
      <dgm:spPr/>
    </dgm:pt>
    <dgm:pt modelId="{8015097F-B1A0-4BD7-90B6-08011356E354}" type="pres">
      <dgm:prSet presAssocID="{4B3B9A99-2FB2-4F19-9B26-4B6EE5C78703}" presName="linNode" presStyleCnt="0"/>
      <dgm:spPr/>
    </dgm:pt>
    <dgm:pt modelId="{B5C7A5BB-40DC-40D1-A08D-BC4836F9E6EF}" type="pres">
      <dgm:prSet presAssocID="{4B3B9A99-2FB2-4F19-9B26-4B6EE5C78703}" presName="parentShp" presStyleLbl="node1" presStyleIdx="1" presStyleCnt="2" custScaleX="42986">
        <dgm:presLayoutVars>
          <dgm:bulletEnabled val="1"/>
        </dgm:presLayoutVars>
      </dgm:prSet>
      <dgm:spPr/>
    </dgm:pt>
    <dgm:pt modelId="{35212B5F-8801-4E6A-823F-26135971E8BC}" type="pres">
      <dgm:prSet presAssocID="{4B3B9A99-2FB2-4F19-9B26-4B6EE5C78703}" presName="childShp" presStyleLbl="bgAccFollowNode1" presStyleIdx="1" presStyleCnt="2" custScaleX="106888" custScaleY="119233">
        <dgm:presLayoutVars>
          <dgm:bulletEnabled val="1"/>
        </dgm:presLayoutVars>
      </dgm:prSet>
      <dgm:spPr/>
    </dgm:pt>
  </dgm:ptLst>
  <dgm:cxnLst>
    <dgm:cxn modelId="{1957C421-9E5C-4F75-A354-3B7395C27091}" srcId="{403A9533-769D-4B95-B965-EAD4FDE6BC45}" destId="{43DE1E6C-5349-43A8-8B8B-84551F371A7B}" srcOrd="3" destOrd="0" parTransId="{E47A438A-7D84-4E37-A5AE-C90E68FAB3B9}" sibTransId="{413C1FBF-6422-41B0-BD12-54837458582B}"/>
    <dgm:cxn modelId="{ED70002F-D945-4339-8D6B-6050469FFBED}" srcId="{4B3B9A99-2FB2-4F19-9B26-4B6EE5C78703}" destId="{A4DA3A57-BC26-429A-99C7-201BBA0441D9}" srcOrd="3" destOrd="0" parTransId="{962F5B07-AFFB-48EC-BF89-A38372C65803}" sibTransId="{74C98FE5-7260-4D1F-A84C-03B9C3915E28}"/>
    <dgm:cxn modelId="{5A182E2F-3FA9-47EB-B14E-9B36AD0FA8D1}" type="presOf" srcId="{4B3B9A99-2FB2-4F19-9B26-4B6EE5C78703}" destId="{B5C7A5BB-40DC-40D1-A08D-BC4836F9E6EF}" srcOrd="0" destOrd="0" presId="urn:microsoft.com/office/officeart/2005/8/layout/vList6"/>
    <dgm:cxn modelId="{73843244-5BB6-42AD-83A5-C04FC912AC57}" srcId="{4B3B9A99-2FB2-4F19-9B26-4B6EE5C78703}" destId="{276D747C-ED5A-4507-84F1-74EB0CF8778E}" srcOrd="0" destOrd="0" parTransId="{F2C1F0D2-3F05-41B4-A786-5D26503F0BE1}" sibTransId="{C4B4B511-240F-4A58-AAFD-85CFFED7788B}"/>
    <dgm:cxn modelId="{679B5B6C-60A8-4E95-849E-E2C26DA8E911}" srcId="{CF273EA3-2331-44B2-B6F4-B396EBD29493}" destId="{4B3B9A99-2FB2-4F19-9B26-4B6EE5C78703}" srcOrd="1" destOrd="0" parTransId="{06A8244A-BA5F-488F-A863-8B8F5704F807}" sibTransId="{1BF68118-4A46-4821-B12C-3C5364A2CE9D}"/>
    <dgm:cxn modelId="{880AC751-022B-4EFC-90F0-73B96C9044CC}" srcId="{403A9533-769D-4B95-B965-EAD4FDE6BC45}" destId="{13D7E92C-28BF-485E-8774-411AD9E92EA5}" srcOrd="1" destOrd="0" parTransId="{02DDB664-BB95-45C9-B77D-4D3B45098A25}" sibTransId="{0545A4A0-A80F-42D0-83F5-070D723AB1CB}"/>
    <dgm:cxn modelId="{0CEB3C74-C8FE-4A0F-A22A-8CEC4CCA030B}" srcId="{CF273EA3-2331-44B2-B6F4-B396EBD29493}" destId="{403A9533-769D-4B95-B965-EAD4FDE6BC45}" srcOrd="0" destOrd="0" parTransId="{CDD2B29F-D7BA-4D50-BA90-B2B1E95C9CF8}" sibTransId="{FF1EE44E-AF04-4BEA-9DED-77A9A51C64A7}"/>
    <dgm:cxn modelId="{88146558-7064-41B1-9E84-A229C53ADF92}" type="presOf" srcId="{A4DA3A57-BC26-429A-99C7-201BBA0441D9}" destId="{35212B5F-8801-4E6A-823F-26135971E8BC}" srcOrd="0" destOrd="3" presId="urn:microsoft.com/office/officeart/2005/8/layout/vList6"/>
    <dgm:cxn modelId="{414CE57B-AE19-4047-A3E6-EACCDC761C22}" type="presOf" srcId="{43DE1E6C-5349-43A8-8B8B-84551F371A7B}" destId="{AF4ABAAC-BD16-41A9-BC22-FB0B23D61EBE}" srcOrd="0" destOrd="3" presId="urn:microsoft.com/office/officeart/2005/8/layout/vList6"/>
    <dgm:cxn modelId="{2B92327D-E788-4FB3-8503-7DBB5D927345}" type="presOf" srcId="{CF273EA3-2331-44B2-B6F4-B396EBD29493}" destId="{27F46FFE-509E-4E7C-AF1C-D1C5E3AC7C38}" srcOrd="0" destOrd="0" presId="urn:microsoft.com/office/officeart/2005/8/layout/vList6"/>
    <dgm:cxn modelId="{29982184-C26C-4D6F-80E2-C4AEB23F98BA}" srcId="{4B3B9A99-2FB2-4F19-9B26-4B6EE5C78703}" destId="{B2A7EAB4-5D6F-4C41-BDBB-084FA91F4C59}" srcOrd="2" destOrd="0" parTransId="{026CA16B-6E57-41AC-995F-8A253CF75296}" sibTransId="{A5093D05-5116-4D00-9982-28C8D1F8B27A}"/>
    <dgm:cxn modelId="{7A92B58E-CCEE-4C2E-8DFD-6E7BA0E618BD}" type="presOf" srcId="{C3FA91F0-7169-471B-A2B0-81EFB40E9528}" destId="{AF4ABAAC-BD16-41A9-BC22-FB0B23D61EBE}" srcOrd="0" destOrd="0" presId="urn:microsoft.com/office/officeart/2005/8/layout/vList6"/>
    <dgm:cxn modelId="{B76695A2-05B7-4D30-83AF-CDF77DF317FD}" type="presOf" srcId="{403A9533-769D-4B95-B965-EAD4FDE6BC45}" destId="{54F55253-C613-4496-92C4-D61764394B86}" srcOrd="0" destOrd="0" presId="urn:microsoft.com/office/officeart/2005/8/layout/vList6"/>
    <dgm:cxn modelId="{1C8E85A3-223B-46DF-862E-2AD2768C7EF4}" type="presOf" srcId="{13D7E92C-28BF-485E-8774-411AD9E92EA5}" destId="{AF4ABAAC-BD16-41A9-BC22-FB0B23D61EBE}" srcOrd="0" destOrd="1" presId="urn:microsoft.com/office/officeart/2005/8/layout/vList6"/>
    <dgm:cxn modelId="{245AC4AA-B486-4030-9739-BF14196AF8B5}" srcId="{4B3B9A99-2FB2-4F19-9B26-4B6EE5C78703}" destId="{9E858016-AA1C-4762-ABE6-FDC991DC72BF}" srcOrd="1" destOrd="0" parTransId="{BF17884C-A18F-4DC3-BB11-8710DA33F1A0}" sibTransId="{5F7A6D17-279D-4E15-9DF5-0E216576B870}"/>
    <dgm:cxn modelId="{FE70B4BA-A198-40F6-AC7C-70E6FACA62A9}" type="presOf" srcId="{B2A7EAB4-5D6F-4C41-BDBB-084FA91F4C59}" destId="{35212B5F-8801-4E6A-823F-26135971E8BC}" srcOrd="0" destOrd="2" presId="urn:microsoft.com/office/officeart/2005/8/layout/vList6"/>
    <dgm:cxn modelId="{4E23EAD7-5013-463A-AD06-8D4A797E1B48}" type="presOf" srcId="{276D747C-ED5A-4507-84F1-74EB0CF8778E}" destId="{35212B5F-8801-4E6A-823F-26135971E8BC}" srcOrd="0" destOrd="0" presId="urn:microsoft.com/office/officeart/2005/8/layout/vList6"/>
    <dgm:cxn modelId="{F3E805E0-4D75-40CF-972F-311C60F7336D}" type="presOf" srcId="{9E858016-AA1C-4762-ABE6-FDC991DC72BF}" destId="{35212B5F-8801-4E6A-823F-26135971E8BC}" srcOrd="0" destOrd="1" presId="urn:microsoft.com/office/officeart/2005/8/layout/vList6"/>
    <dgm:cxn modelId="{5FB4DFE3-6167-4919-B379-F4605AD2C088}" srcId="{403A9533-769D-4B95-B965-EAD4FDE6BC45}" destId="{893B0C98-4AF9-4153-BA58-ECF505C86946}" srcOrd="2" destOrd="0" parTransId="{EDBBC116-CB2A-4FEF-8C9B-0474E86AB63F}" sibTransId="{B3DCA37D-66C3-4F4A-BB2E-28E7526C6EA3}"/>
    <dgm:cxn modelId="{BB4578EF-F88E-474B-906E-2062A667D3F7}" type="presOf" srcId="{893B0C98-4AF9-4153-BA58-ECF505C86946}" destId="{AF4ABAAC-BD16-41A9-BC22-FB0B23D61EBE}" srcOrd="0" destOrd="2" presId="urn:microsoft.com/office/officeart/2005/8/layout/vList6"/>
    <dgm:cxn modelId="{5F0973F7-3077-4431-9110-44B3081D6842}" srcId="{403A9533-769D-4B95-B965-EAD4FDE6BC45}" destId="{C3FA91F0-7169-471B-A2B0-81EFB40E9528}" srcOrd="0" destOrd="0" parTransId="{1369EA1A-94E0-45FC-9354-30DAE38AC7F9}" sibTransId="{B52655D3-3CCF-471B-9C28-66F993D13F49}"/>
    <dgm:cxn modelId="{7403EF1A-6580-4BB2-96A8-7D95BF9F7D9C}" type="presParOf" srcId="{27F46FFE-509E-4E7C-AF1C-D1C5E3AC7C38}" destId="{E514B698-B5BC-4927-BA61-49C2331D798B}" srcOrd="0" destOrd="0" presId="urn:microsoft.com/office/officeart/2005/8/layout/vList6"/>
    <dgm:cxn modelId="{4F8DBC9E-0D20-4C99-806E-60C6B9510A02}" type="presParOf" srcId="{E514B698-B5BC-4927-BA61-49C2331D798B}" destId="{54F55253-C613-4496-92C4-D61764394B86}" srcOrd="0" destOrd="0" presId="urn:microsoft.com/office/officeart/2005/8/layout/vList6"/>
    <dgm:cxn modelId="{83144E66-729B-461C-9426-8F35C61A523F}" type="presParOf" srcId="{E514B698-B5BC-4927-BA61-49C2331D798B}" destId="{AF4ABAAC-BD16-41A9-BC22-FB0B23D61EBE}" srcOrd="1" destOrd="0" presId="urn:microsoft.com/office/officeart/2005/8/layout/vList6"/>
    <dgm:cxn modelId="{D42B1C76-ADC2-44DD-A2A8-9C77D4F88B8D}" type="presParOf" srcId="{27F46FFE-509E-4E7C-AF1C-D1C5E3AC7C38}" destId="{A09EC247-F886-444A-BD59-BB68A53B043E}" srcOrd="1" destOrd="0" presId="urn:microsoft.com/office/officeart/2005/8/layout/vList6"/>
    <dgm:cxn modelId="{56A9D166-E31C-42AE-AA79-87B21A969C3F}" type="presParOf" srcId="{27F46FFE-509E-4E7C-AF1C-D1C5E3AC7C38}" destId="{8015097F-B1A0-4BD7-90B6-08011356E354}" srcOrd="2" destOrd="0" presId="urn:microsoft.com/office/officeart/2005/8/layout/vList6"/>
    <dgm:cxn modelId="{F431C671-7FBC-41E4-A10B-F5DE148CE05F}" type="presParOf" srcId="{8015097F-B1A0-4BD7-90B6-08011356E354}" destId="{B5C7A5BB-40DC-40D1-A08D-BC4836F9E6EF}" srcOrd="0" destOrd="0" presId="urn:microsoft.com/office/officeart/2005/8/layout/vList6"/>
    <dgm:cxn modelId="{CC880EF8-CE0C-4997-84EF-5105BA3FD040}" type="presParOf" srcId="{8015097F-B1A0-4BD7-90B6-08011356E354}" destId="{35212B5F-8801-4E6A-823F-26135971E8B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8E8F0-AEBD-477A-AC4D-4D2CE8481E0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C5558C11-2BDF-4257-AF3F-1D8FBC539AB7}">
      <dgm:prSet phldrT="[Text]" custT="1"/>
      <dgm:spPr>
        <a:solidFill>
          <a:schemeClr val="accent6">
            <a:lumMod val="60000"/>
            <a:lumOff val="40000"/>
          </a:schemeClr>
        </a:solidFill>
        <a:ln>
          <a:solidFill>
            <a:schemeClr val="tx1">
              <a:lumMod val="75000"/>
            </a:schemeClr>
          </a:solidFill>
        </a:ln>
      </dgm:spPr>
      <dgm:t>
        <a:bodyPr/>
        <a:lstStyle/>
        <a:p>
          <a:r>
            <a:rPr lang="en-US" sz="2800" dirty="0">
              <a:latin typeface="Bell MT" panose="02020503060305020303" pitchFamily="18" charset="0"/>
            </a:rPr>
            <a:t>Article 3</a:t>
          </a:r>
        </a:p>
      </dgm:t>
    </dgm:pt>
    <dgm:pt modelId="{DB3A9B02-8C40-44B4-AC20-13224B44E427}" type="parTrans" cxnId="{EC95E966-C9C6-492A-B5D8-019854577EE7}">
      <dgm:prSet/>
      <dgm:spPr/>
      <dgm:t>
        <a:bodyPr/>
        <a:lstStyle/>
        <a:p>
          <a:endParaRPr lang="en-US"/>
        </a:p>
      </dgm:t>
    </dgm:pt>
    <dgm:pt modelId="{82516A29-B226-40EF-821E-92359543104B}" type="sibTrans" cxnId="{EC95E966-C9C6-492A-B5D8-019854577EE7}">
      <dgm:prSet/>
      <dgm:spPr/>
      <dgm:t>
        <a:bodyPr/>
        <a:lstStyle/>
        <a:p>
          <a:endParaRPr lang="en-US"/>
        </a:p>
      </dgm:t>
    </dgm:pt>
    <dgm:pt modelId="{9FF89CBE-E16D-4EE2-B5F3-854D5C0E6E01}">
      <dgm:prSet phldrT="[Text]" custT="1"/>
      <dgm:spPr/>
      <dgm:t>
        <a:bodyPr/>
        <a:lstStyle/>
        <a:p>
          <a:r>
            <a:rPr lang="en-US" sz="2800" dirty="0">
              <a:latin typeface="Bell MT" panose="02020503060305020303" pitchFamily="18" charset="0"/>
            </a:rPr>
            <a:t> </a:t>
          </a:r>
          <a:r>
            <a:rPr lang="en-US" sz="2400" dirty="0">
              <a:latin typeface="Bell MT" panose="02020503060305020303" pitchFamily="18" charset="0"/>
            </a:rPr>
            <a:t>Exclusive Competences</a:t>
          </a:r>
          <a:endParaRPr lang="en-US" sz="2800" dirty="0">
            <a:latin typeface="Bell MT" panose="02020503060305020303" pitchFamily="18" charset="0"/>
          </a:endParaRPr>
        </a:p>
      </dgm:t>
    </dgm:pt>
    <dgm:pt modelId="{830C447B-9B9B-4331-9246-9E686DC4F605}" type="parTrans" cxnId="{2C0E3B7C-5312-4B52-BECA-C4A5476300AA}">
      <dgm:prSet/>
      <dgm:spPr/>
      <dgm:t>
        <a:bodyPr/>
        <a:lstStyle/>
        <a:p>
          <a:endParaRPr lang="en-US"/>
        </a:p>
      </dgm:t>
    </dgm:pt>
    <dgm:pt modelId="{B397B9D4-F0AD-4388-AC01-66FC6BA6A154}" type="sibTrans" cxnId="{2C0E3B7C-5312-4B52-BECA-C4A5476300AA}">
      <dgm:prSet/>
      <dgm:spPr/>
      <dgm:t>
        <a:bodyPr/>
        <a:lstStyle/>
        <a:p>
          <a:endParaRPr lang="en-US"/>
        </a:p>
      </dgm:t>
    </dgm:pt>
    <dgm:pt modelId="{CA82B664-E369-44D0-9521-8BFF02A5EA26}">
      <dgm:prSet phldrT="[Text]" custT="1"/>
      <dgm:spPr/>
      <dgm:t>
        <a:bodyPr/>
        <a:lstStyle/>
        <a:p>
          <a:r>
            <a:rPr lang="en-US" sz="1600" dirty="0">
              <a:latin typeface="Bell MT" panose="02020503060305020303" pitchFamily="18" charset="0"/>
            </a:rPr>
            <a:t>Only one governmental level is entitled to act autonomously. </a:t>
          </a:r>
        </a:p>
      </dgm:t>
    </dgm:pt>
    <dgm:pt modelId="{88100720-7677-41E6-B9D1-91A75A972238}" type="parTrans" cxnId="{542EE871-0E82-4407-A4F5-048108DAC8B8}">
      <dgm:prSet/>
      <dgm:spPr/>
      <dgm:t>
        <a:bodyPr/>
        <a:lstStyle/>
        <a:p>
          <a:endParaRPr lang="en-US"/>
        </a:p>
      </dgm:t>
    </dgm:pt>
    <dgm:pt modelId="{369D9F2A-8C56-4761-9479-9090C61A4C5F}" type="sibTrans" cxnId="{542EE871-0E82-4407-A4F5-048108DAC8B8}">
      <dgm:prSet/>
      <dgm:spPr/>
      <dgm:t>
        <a:bodyPr/>
        <a:lstStyle/>
        <a:p>
          <a:endParaRPr lang="en-US"/>
        </a:p>
      </dgm:t>
    </dgm:pt>
    <dgm:pt modelId="{6B01D762-0176-4581-B9E2-68B38F02FD06}">
      <dgm:prSet phldrT="[Text]" custT="1"/>
      <dgm:spPr>
        <a:solidFill>
          <a:schemeClr val="accent6">
            <a:lumMod val="60000"/>
            <a:lumOff val="40000"/>
          </a:schemeClr>
        </a:solidFill>
        <a:ln>
          <a:solidFill>
            <a:schemeClr val="tx1">
              <a:lumMod val="75000"/>
            </a:schemeClr>
          </a:solidFill>
        </a:ln>
      </dgm:spPr>
      <dgm:t>
        <a:bodyPr/>
        <a:lstStyle/>
        <a:p>
          <a:r>
            <a:rPr lang="en-US" sz="2800" dirty="0">
              <a:latin typeface="Bell MT" panose="02020503060305020303" pitchFamily="18" charset="0"/>
            </a:rPr>
            <a:t>Article 4</a:t>
          </a:r>
        </a:p>
      </dgm:t>
    </dgm:pt>
    <dgm:pt modelId="{DB044329-1DA2-42DE-B98B-A80F5B12C0DA}" type="parTrans" cxnId="{145A77B9-AB59-432B-ABB5-57C6D096D0EC}">
      <dgm:prSet/>
      <dgm:spPr/>
      <dgm:t>
        <a:bodyPr/>
        <a:lstStyle/>
        <a:p>
          <a:endParaRPr lang="en-US"/>
        </a:p>
      </dgm:t>
    </dgm:pt>
    <dgm:pt modelId="{D296F00A-D5A0-4E58-9E6F-C8966B411261}" type="sibTrans" cxnId="{145A77B9-AB59-432B-ABB5-57C6D096D0EC}">
      <dgm:prSet/>
      <dgm:spPr/>
      <dgm:t>
        <a:bodyPr/>
        <a:lstStyle/>
        <a:p>
          <a:endParaRPr lang="en-US"/>
        </a:p>
      </dgm:t>
    </dgm:pt>
    <dgm:pt modelId="{B6C43EFA-89A9-4DF0-AB66-9C0F9E730159}">
      <dgm:prSet phldrT="[Text]" custT="1"/>
      <dgm:spPr/>
      <dgm:t>
        <a:bodyPr/>
        <a:lstStyle/>
        <a:p>
          <a:r>
            <a:rPr lang="en-US" sz="2800" dirty="0">
              <a:latin typeface="Bell MT" panose="02020503060305020303" pitchFamily="18" charset="0"/>
            </a:rPr>
            <a:t> </a:t>
          </a:r>
          <a:r>
            <a:rPr lang="en-US" sz="2400" dirty="0">
              <a:latin typeface="Bell MT" panose="02020503060305020303" pitchFamily="18" charset="0"/>
            </a:rPr>
            <a:t>Shared Competences</a:t>
          </a:r>
          <a:endParaRPr lang="en-US" sz="2800" dirty="0">
            <a:latin typeface="Bell MT" panose="02020503060305020303" pitchFamily="18" charset="0"/>
          </a:endParaRPr>
        </a:p>
      </dgm:t>
    </dgm:pt>
    <dgm:pt modelId="{10D756C0-411B-4E63-9894-74D30563FBB0}" type="parTrans" cxnId="{D5DBC5BF-DAD4-4B57-8DC8-937EEE1D5C26}">
      <dgm:prSet/>
      <dgm:spPr/>
      <dgm:t>
        <a:bodyPr/>
        <a:lstStyle/>
        <a:p>
          <a:endParaRPr lang="en-US"/>
        </a:p>
      </dgm:t>
    </dgm:pt>
    <dgm:pt modelId="{0D26DFE4-7A33-4340-86E0-D196CADC96BB}" type="sibTrans" cxnId="{D5DBC5BF-DAD4-4B57-8DC8-937EEE1D5C26}">
      <dgm:prSet/>
      <dgm:spPr/>
      <dgm:t>
        <a:bodyPr/>
        <a:lstStyle/>
        <a:p>
          <a:endParaRPr lang="en-US"/>
        </a:p>
      </dgm:t>
    </dgm:pt>
    <dgm:pt modelId="{16E86CA8-A50A-47E0-92FD-B1A80573C37F}">
      <dgm:prSet phldrT="[Text]" custT="1"/>
      <dgm:spPr/>
      <dgm:t>
        <a:bodyPr/>
        <a:lstStyle/>
        <a:p>
          <a:r>
            <a:rPr lang="en-US" sz="1600" dirty="0">
              <a:latin typeface="Bell MT" panose="02020503060305020303" pitchFamily="18" charset="0"/>
            </a:rPr>
            <a:t>Ordinary competences of the EU.  Within one field either the EU or the Member State can exercise their shared competence. </a:t>
          </a:r>
        </a:p>
      </dgm:t>
    </dgm:pt>
    <dgm:pt modelId="{18F53C06-4272-4892-ABD4-760F3CF3834B}" type="parTrans" cxnId="{E08542ED-5A16-4D23-B492-A44904DA7F5B}">
      <dgm:prSet/>
      <dgm:spPr/>
      <dgm:t>
        <a:bodyPr/>
        <a:lstStyle/>
        <a:p>
          <a:endParaRPr lang="en-US"/>
        </a:p>
      </dgm:t>
    </dgm:pt>
    <dgm:pt modelId="{40E041E3-676F-44E7-AFB4-1095A4054E9C}" type="sibTrans" cxnId="{E08542ED-5A16-4D23-B492-A44904DA7F5B}">
      <dgm:prSet/>
      <dgm:spPr/>
      <dgm:t>
        <a:bodyPr/>
        <a:lstStyle/>
        <a:p>
          <a:endParaRPr lang="en-US"/>
        </a:p>
      </dgm:t>
    </dgm:pt>
    <dgm:pt modelId="{CC40DC48-A143-48AA-B7C8-191494C808E3}">
      <dgm:prSet phldrT="[Text]"/>
      <dgm:spPr>
        <a:solidFill>
          <a:schemeClr val="accent6">
            <a:lumMod val="60000"/>
            <a:lumOff val="40000"/>
          </a:schemeClr>
        </a:solidFill>
        <a:ln>
          <a:solidFill>
            <a:schemeClr val="tx1">
              <a:lumMod val="75000"/>
            </a:schemeClr>
          </a:solidFill>
        </a:ln>
      </dgm:spPr>
      <dgm:t>
        <a:bodyPr/>
        <a:lstStyle/>
        <a:p>
          <a:r>
            <a:rPr lang="en-US" dirty="0">
              <a:latin typeface="Bell MT" panose="02020503060305020303" pitchFamily="18" charset="0"/>
            </a:rPr>
            <a:t>Article 5</a:t>
          </a:r>
        </a:p>
      </dgm:t>
    </dgm:pt>
    <dgm:pt modelId="{81CCF266-FE2C-4CDF-AF94-F6FEECDADCA6}" type="parTrans" cxnId="{0946E321-5536-4C20-AD25-AC90B0E35C31}">
      <dgm:prSet/>
      <dgm:spPr/>
      <dgm:t>
        <a:bodyPr/>
        <a:lstStyle/>
        <a:p>
          <a:endParaRPr lang="en-US"/>
        </a:p>
      </dgm:t>
    </dgm:pt>
    <dgm:pt modelId="{0D13B0C3-7822-49DD-AA3A-476087352659}" type="sibTrans" cxnId="{0946E321-5536-4C20-AD25-AC90B0E35C31}">
      <dgm:prSet/>
      <dgm:spPr/>
      <dgm:t>
        <a:bodyPr/>
        <a:lstStyle/>
        <a:p>
          <a:endParaRPr lang="en-US"/>
        </a:p>
      </dgm:t>
    </dgm:pt>
    <dgm:pt modelId="{BC93F599-0F04-4CDD-B65B-D8573B696EA0}">
      <dgm:prSet phldrT="[Text]"/>
      <dgm:spPr/>
      <dgm:t>
        <a:bodyPr/>
        <a:lstStyle/>
        <a:p>
          <a:r>
            <a:rPr lang="en-US" dirty="0">
              <a:latin typeface="Bell MT" panose="02020503060305020303" pitchFamily="18" charset="0"/>
            </a:rPr>
            <a:t> Complimentary Competences</a:t>
          </a:r>
        </a:p>
      </dgm:t>
    </dgm:pt>
    <dgm:pt modelId="{5D7C7220-A983-4C1A-BCC8-2DB0E56DE522}" type="parTrans" cxnId="{4AAFE7F3-6DA6-4CB3-B83E-F07986E5DA3D}">
      <dgm:prSet/>
      <dgm:spPr/>
      <dgm:t>
        <a:bodyPr/>
        <a:lstStyle/>
        <a:p>
          <a:endParaRPr lang="en-US"/>
        </a:p>
      </dgm:t>
    </dgm:pt>
    <dgm:pt modelId="{7118935B-35F3-4E45-9F4D-505DF73DE7D4}" type="sibTrans" cxnId="{4AAFE7F3-6DA6-4CB3-B83E-F07986E5DA3D}">
      <dgm:prSet/>
      <dgm:spPr/>
      <dgm:t>
        <a:bodyPr/>
        <a:lstStyle/>
        <a:p>
          <a:endParaRPr lang="en-US"/>
        </a:p>
      </dgm:t>
    </dgm:pt>
    <dgm:pt modelId="{8A3834B6-3B1E-4904-86C4-485DA6964B39}">
      <dgm:prSet phldrT="[Text]" custT="1"/>
      <dgm:spPr/>
      <dgm:t>
        <a:bodyPr/>
        <a:lstStyle/>
        <a:p>
          <a:r>
            <a:rPr lang="en-US" sz="1600" dirty="0">
              <a:latin typeface="Bell MT" panose="02020503060305020303" pitchFamily="18" charset="0"/>
            </a:rPr>
            <a:t>Competences in which the EU and member states work together on.</a:t>
          </a:r>
        </a:p>
      </dgm:t>
    </dgm:pt>
    <dgm:pt modelId="{ADAC1E8A-A28B-4A5D-B1F5-3D589F06B7FC}" type="parTrans" cxnId="{4E19EFC1-8A9F-4A47-AF3F-BF585D170113}">
      <dgm:prSet/>
      <dgm:spPr/>
      <dgm:t>
        <a:bodyPr/>
        <a:lstStyle/>
        <a:p>
          <a:endParaRPr lang="en-US"/>
        </a:p>
      </dgm:t>
    </dgm:pt>
    <dgm:pt modelId="{1A9BCB07-52C2-4916-8DD0-55B4420CD7B8}" type="sibTrans" cxnId="{4E19EFC1-8A9F-4A47-AF3F-BF585D170113}">
      <dgm:prSet/>
      <dgm:spPr/>
      <dgm:t>
        <a:bodyPr/>
        <a:lstStyle/>
        <a:p>
          <a:endParaRPr lang="en-US"/>
        </a:p>
      </dgm:t>
    </dgm:pt>
    <dgm:pt modelId="{20F55A0D-1227-4638-A677-26BF394787A3}">
      <dgm:prSet phldrT="[Text]"/>
      <dgm:spPr/>
      <dgm:t>
        <a:bodyPr/>
        <a:lstStyle/>
        <a:p>
          <a:endParaRPr lang="en-US" sz="1200" dirty="0"/>
        </a:p>
      </dgm:t>
    </dgm:pt>
    <dgm:pt modelId="{AE80669A-196C-4B57-922E-06DDCFDAA368}" type="parTrans" cxnId="{C431DB21-8717-4F13-B619-2F061312C19B}">
      <dgm:prSet/>
      <dgm:spPr/>
      <dgm:t>
        <a:bodyPr/>
        <a:lstStyle/>
        <a:p>
          <a:endParaRPr lang="en-US"/>
        </a:p>
      </dgm:t>
    </dgm:pt>
    <dgm:pt modelId="{FA61B8D3-8FD9-404F-95B4-6BAA19D3695B}" type="sibTrans" cxnId="{C431DB21-8717-4F13-B619-2F061312C19B}">
      <dgm:prSet/>
      <dgm:spPr/>
      <dgm:t>
        <a:bodyPr/>
        <a:lstStyle/>
        <a:p>
          <a:endParaRPr lang="en-US"/>
        </a:p>
      </dgm:t>
    </dgm:pt>
    <dgm:pt modelId="{1174C13A-E39F-4FAB-BD9B-E1F2D43C2D5D}">
      <dgm:prSet phldrT="[Text]"/>
      <dgm:spPr>
        <a:solidFill>
          <a:schemeClr val="accent6">
            <a:lumMod val="60000"/>
            <a:lumOff val="40000"/>
          </a:schemeClr>
        </a:solidFill>
        <a:ln>
          <a:solidFill>
            <a:schemeClr val="tx1">
              <a:lumMod val="75000"/>
            </a:schemeClr>
          </a:solidFill>
        </a:ln>
      </dgm:spPr>
      <dgm:t>
        <a:bodyPr/>
        <a:lstStyle/>
        <a:p>
          <a:r>
            <a:rPr lang="en-US" dirty="0">
              <a:latin typeface="Bell MT" panose="02020503060305020303" pitchFamily="18" charset="0"/>
            </a:rPr>
            <a:t>Article 6</a:t>
          </a:r>
        </a:p>
      </dgm:t>
    </dgm:pt>
    <dgm:pt modelId="{E1866208-5F92-4C61-BDAC-4C10253F3C64}" type="parTrans" cxnId="{6DE4C07B-79EF-4175-B497-49E852F6597C}">
      <dgm:prSet/>
      <dgm:spPr/>
      <dgm:t>
        <a:bodyPr/>
        <a:lstStyle/>
        <a:p>
          <a:endParaRPr lang="en-US"/>
        </a:p>
      </dgm:t>
    </dgm:pt>
    <dgm:pt modelId="{25487EDE-0F2F-4A04-AD11-A91000D10FFE}" type="sibTrans" cxnId="{6DE4C07B-79EF-4175-B497-49E852F6597C}">
      <dgm:prSet/>
      <dgm:spPr/>
      <dgm:t>
        <a:bodyPr/>
        <a:lstStyle/>
        <a:p>
          <a:endParaRPr lang="en-US"/>
        </a:p>
      </dgm:t>
    </dgm:pt>
    <dgm:pt modelId="{1EF02C3A-2AF7-4086-BCAE-7ABF45832C84}">
      <dgm:prSet phldrT="[Text]" custT="1"/>
      <dgm:spPr/>
      <dgm:t>
        <a:bodyPr/>
        <a:lstStyle/>
        <a:p>
          <a:r>
            <a:rPr lang="en-US" sz="1600" dirty="0">
              <a:latin typeface="Bell MT" panose="02020503060305020303" pitchFamily="18" charset="0"/>
            </a:rPr>
            <a:t>Exclusive competency areas; Article 5 TFEU-5 exclusive competency areas: 1- The Customs Union, 2- The establishment of the competition rules for the functioning of the internal market, 3- Monetary policy (states with the euro), 4- Conservation of marine biology (common fisheries policy), 5- The Common Commercial Policy,</a:t>
          </a:r>
        </a:p>
      </dgm:t>
    </dgm:pt>
    <dgm:pt modelId="{01087CB9-2910-484C-B3F2-6A6A3ED0EFD9}" type="parTrans" cxnId="{DDEFFAA4-624B-45A3-8636-31F6AAF5E771}">
      <dgm:prSet/>
      <dgm:spPr/>
      <dgm:t>
        <a:bodyPr/>
        <a:lstStyle/>
        <a:p>
          <a:endParaRPr lang="en-US"/>
        </a:p>
      </dgm:t>
    </dgm:pt>
    <dgm:pt modelId="{90662A3A-8325-4B5C-8C22-38DF68ECDFED}" type="sibTrans" cxnId="{DDEFFAA4-624B-45A3-8636-31F6AAF5E771}">
      <dgm:prSet/>
      <dgm:spPr/>
      <dgm:t>
        <a:bodyPr/>
        <a:lstStyle/>
        <a:p>
          <a:endParaRPr lang="en-US"/>
        </a:p>
      </dgm:t>
    </dgm:pt>
    <dgm:pt modelId="{1F31AC52-F761-4CCC-A2F6-460D007D5DBB}">
      <dgm:prSet phldrT="[Text]" custT="1"/>
      <dgm:spPr/>
      <dgm:t>
        <a:bodyPr/>
        <a:lstStyle/>
        <a:p>
          <a:r>
            <a:rPr lang="en-US" sz="1600" dirty="0">
              <a:latin typeface="Bell MT" panose="02020503060305020303" pitchFamily="18" charset="0"/>
            </a:rPr>
            <a:t>In relation to technological development, space, development co-operation and humanitarian aid both Member States and the EU can legislate upon rather than ‘either, or.’ (parallel competence)</a:t>
          </a:r>
        </a:p>
      </dgm:t>
    </dgm:pt>
    <dgm:pt modelId="{758EE42B-E52C-44FA-8485-5FCE0309D9FC}" type="parTrans" cxnId="{C42254A3-6D74-4CAA-9D43-AF9B3AB359F8}">
      <dgm:prSet/>
      <dgm:spPr/>
      <dgm:t>
        <a:bodyPr/>
        <a:lstStyle/>
        <a:p>
          <a:endParaRPr lang="en-US"/>
        </a:p>
      </dgm:t>
    </dgm:pt>
    <dgm:pt modelId="{F68A05BA-8F0D-442C-A6D5-AD0FE954C97C}" type="sibTrans" cxnId="{C42254A3-6D74-4CAA-9D43-AF9B3AB359F8}">
      <dgm:prSet/>
      <dgm:spPr/>
      <dgm:t>
        <a:bodyPr/>
        <a:lstStyle/>
        <a:p>
          <a:endParaRPr lang="en-US"/>
        </a:p>
      </dgm:t>
    </dgm:pt>
    <dgm:pt modelId="{B4AE1CB8-B174-4985-934B-073D57F8015F}">
      <dgm:prSet phldrT="[Text]" custT="1"/>
      <dgm:spPr/>
      <dgm:t>
        <a:bodyPr/>
        <a:lstStyle/>
        <a:p>
          <a:r>
            <a:rPr lang="en-US" sz="1600" dirty="0">
              <a:latin typeface="Bell MT" panose="02020503060305020303" pitchFamily="18" charset="0"/>
            </a:rPr>
            <a:t>Minimum standard competences; limits the Union to the adoption of a common minimum. Member states can introduce more stringent protective measures that exceed the minimum.</a:t>
          </a:r>
        </a:p>
      </dgm:t>
    </dgm:pt>
    <dgm:pt modelId="{4C41B1F9-87F8-4B0A-B07F-CBEDA976CD97}" type="parTrans" cxnId="{4F6CB08D-97AE-4766-B692-A238E8E4B7C2}">
      <dgm:prSet/>
      <dgm:spPr/>
      <dgm:t>
        <a:bodyPr/>
        <a:lstStyle/>
        <a:p>
          <a:endParaRPr lang="en-US"/>
        </a:p>
      </dgm:t>
    </dgm:pt>
    <dgm:pt modelId="{086ACD73-AC64-4764-9BF1-E3FA31EA9607}" type="sibTrans" cxnId="{4F6CB08D-97AE-4766-B692-A238E8E4B7C2}">
      <dgm:prSet/>
      <dgm:spPr/>
      <dgm:t>
        <a:bodyPr/>
        <a:lstStyle/>
        <a:p>
          <a:endParaRPr lang="en-US"/>
        </a:p>
      </dgm:t>
    </dgm:pt>
    <dgm:pt modelId="{B96FD070-4903-4CD3-A28D-6AB2B645DFC7}">
      <dgm:prSet phldrT="[Text]" custT="1"/>
      <dgm:spPr/>
      <dgm:t>
        <a:bodyPr/>
        <a:lstStyle/>
        <a:p>
          <a:r>
            <a:rPr lang="en-US" sz="1600" dirty="0">
              <a:latin typeface="Bell MT" panose="02020503060305020303" pitchFamily="18" charset="0"/>
            </a:rPr>
            <a:t>See </a:t>
          </a:r>
          <a:r>
            <a:rPr lang="en-US" sz="1600" i="1" dirty="0" err="1">
              <a:latin typeface="Bell MT" panose="02020503060305020303" pitchFamily="18" charset="0"/>
            </a:rPr>
            <a:t>Fornasar</a:t>
          </a:r>
          <a:r>
            <a:rPr lang="en-US" sz="1600" i="1" dirty="0">
              <a:latin typeface="Bell MT" panose="02020503060305020303" pitchFamily="18" charset="0"/>
            </a:rPr>
            <a:t> v </a:t>
          </a:r>
          <a:r>
            <a:rPr lang="en-US" sz="1600" i="1" dirty="0" err="1">
              <a:latin typeface="Bell MT" panose="02020503060305020303" pitchFamily="18" charset="0"/>
            </a:rPr>
            <a:t>Sante</a:t>
          </a:r>
          <a:r>
            <a:rPr lang="en-US" sz="1600" i="1" dirty="0">
              <a:latin typeface="Bell MT" panose="02020503060305020303" pitchFamily="18" charset="0"/>
            </a:rPr>
            <a:t> </a:t>
          </a:r>
          <a:r>
            <a:rPr lang="en-US" sz="1600" i="1" dirty="0" err="1">
              <a:latin typeface="Bell MT" panose="02020503060305020303" pitchFamily="18" charset="0"/>
            </a:rPr>
            <a:t>Chiararcosso</a:t>
          </a:r>
          <a:r>
            <a:rPr lang="en-US" sz="1600" i="1" dirty="0">
              <a:latin typeface="Bell MT" panose="02020503060305020303" pitchFamily="18" charset="0"/>
            </a:rPr>
            <a:t> [2000] ECR I-4785</a:t>
          </a:r>
          <a:r>
            <a:rPr lang="en-US" sz="1600" dirty="0">
              <a:latin typeface="Bell MT" panose="02020503060305020303" pitchFamily="18" charset="0"/>
            </a:rPr>
            <a:t> in regards of whether a soft or hard constitutional solution should be found for minimum standard competences.</a:t>
          </a:r>
        </a:p>
      </dgm:t>
    </dgm:pt>
    <dgm:pt modelId="{B4EC89E8-30B2-4D11-85E4-4ADBFDBF76FB}" type="parTrans" cxnId="{F750F75A-1A0A-404A-9762-FEB1C2AB276C}">
      <dgm:prSet/>
      <dgm:spPr/>
      <dgm:t>
        <a:bodyPr/>
        <a:lstStyle/>
        <a:p>
          <a:endParaRPr lang="en-US"/>
        </a:p>
      </dgm:t>
    </dgm:pt>
    <dgm:pt modelId="{4F3E15F1-4605-469D-B56C-E490B0723B5C}" type="sibTrans" cxnId="{F750F75A-1A0A-404A-9762-FEB1C2AB276C}">
      <dgm:prSet/>
      <dgm:spPr/>
      <dgm:t>
        <a:bodyPr/>
        <a:lstStyle/>
        <a:p>
          <a:endParaRPr lang="en-US"/>
        </a:p>
      </dgm:t>
    </dgm:pt>
    <dgm:pt modelId="{229F4DCC-77E1-4048-A107-620B8533691B}">
      <dgm:prSet phldrT="[Text]" custT="1"/>
      <dgm:spPr/>
      <dgm:t>
        <a:bodyPr/>
        <a:lstStyle/>
        <a:p>
          <a:r>
            <a:rPr lang="en-US" sz="1600" dirty="0">
              <a:latin typeface="Bell MT" panose="02020503060305020303" pitchFamily="18" charset="0"/>
            </a:rPr>
            <a:t>Economic policy, Employment policy, Social policy.</a:t>
          </a:r>
        </a:p>
      </dgm:t>
    </dgm:pt>
    <dgm:pt modelId="{FDF28C90-54AA-4AA4-BD23-702ADD4F9DCD}" type="parTrans" cxnId="{64D2EC70-6140-4641-90B2-E30FC468A4A0}">
      <dgm:prSet/>
      <dgm:spPr/>
      <dgm:t>
        <a:bodyPr/>
        <a:lstStyle/>
        <a:p>
          <a:endParaRPr lang="en-US"/>
        </a:p>
      </dgm:t>
    </dgm:pt>
    <dgm:pt modelId="{161291CB-9376-4AFA-8160-66EC8086F31A}" type="sibTrans" cxnId="{64D2EC70-6140-4641-90B2-E30FC468A4A0}">
      <dgm:prSet/>
      <dgm:spPr/>
      <dgm:t>
        <a:bodyPr/>
        <a:lstStyle/>
        <a:p>
          <a:endParaRPr lang="en-US"/>
        </a:p>
      </dgm:t>
    </dgm:pt>
    <dgm:pt modelId="{FC86EEF8-4E1B-4E8A-BCB2-EB26022B368C}">
      <dgm:prSet phldrT="[Text]" custT="1"/>
      <dgm:spPr/>
      <dgm:t>
        <a:bodyPr/>
        <a:lstStyle/>
        <a:p>
          <a:r>
            <a:rPr lang="en-US" sz="1600" dirty="0">
              <a:latin typeface="Bell MT" panose="02020503060305020303" pitchFamily="18" charset="0"/>
            </a:rPr>
            <a:t>Adoption of guidelines and initiatives </a:t>
          </a:r>
          <a:r>
            <a:rPr lang="en-US" sz="1600" dirty="0" err="1">
              <a:latin typeface="Bell MT" panose="02020503060305020303" pitchFamily="18" charset="0"/>
            </a:rPr>
            <a:t>organised</a:t>
          </a:r>
          <a:r>
            <a:rPr lang="en-US" sz="1600" dirty="0">
              <a:latin typeface="Bell MT" panose="02020503060305020303" pitchFamily="18" charset="0"/>
            </a:rPr>
            <a:t> by the EU to co-ordinate  member state approaches in relation of the three policy areas</a:t>
          </a:r>
          <a:r>
            <a:rPr lang="en-US" sz="1200" dirty="0"/>
            <a:t>.</a:t>
          </a:r>
        </a:p>
      </dgm:t>
    </dgm:pt>
    <dgm:pt modelId="{E96F7866-950C-497A-8EE9-A7A04F20B85A}" type="parTrans" cxnId="{2FA3823A-065B-49AF-AFE4-A1714BF93B50}">
      <dgm:prSet/>
      <dgm:spPr/>
      <dgm:t>
        <a:bodyPr/>
        <a:lstStyle/>
        <a:p>
          <a:endParaRPr lang="en-US"/>
        </a:p>
      </dgm:t>
    </dgm:pt>
    <dgm:pt modelId="{D25FAE4B-EDAF-4E67-8730-CC4159FBEF19}" type="sibTrans" cxnId="{2FA3823A-065B-49AF-AFE4-A1714BF93B50}">
      <dgm:prSet/>
      <dgm:spPr/>
      <dgm:t>
        <a:bodyPr/>
        <a:lstStyle/>
        <a:p>
          <a:endParaRPr lang="en-US"/>
        </a:p>
      </dgm:t>
    </dgm:pt>
    <dgm:pt modelId="{735E4EB5-148C-4BD0-9BBD-26AEDEA72C65}" type="pres">
      <dgm:prSet presAssocID="{8388E8F0-AEBD-477A-AC4D-4D2CE8481E0F}" presName="Name0" presStyleCnt="0">
        <dgm:presLayoutVars>
          <dgm:chMax/>
          <dgm:chPref val="3"/>
          <dgm:dir/>
          <dgm:animOne val="branch"/>
          <dgm:animLvl val="lvl"/>
        </dgm:presLayoutVars>
      </dgm:prSet>
      <dgm:spPr/>
    </dgm:pt>
    <dgm:pt modelId="{1935A77A-CED1-4FA0-8A33-7753CFA6DB0A}" type="pres">
      <dgm:prSet presAssocID="{C5558C11-2BDF-4257-AF3F-1D8FBC539AB7}" presName="composite" presStyleCnt="0"/>
      <dgm:spPr/>
    </dgm:pt>
    <dgm:pt modelId="{A6DEC968-1CBC-4060-826F-765018B77637}" type="pres">
      <dgm:prSet presAssocID="{C5558C11-2BDF-4257-AF3F-1D8FBC539AB7}" presName="FirstChild" presStyleLbl="revTx" presStyleIdx="0" presStyleCnt="7">
        <dgm:presLayoutVars>
          <dgm:chMax val="0"/>
          <dgm:chPref val="0"/>
          <dgm:bulletEnabled val="1"/>
        </dgm:presLayoutVars>
      </dgm:prSet>
      <dgm:spPr/>
    </dgm:pt>
    <dgm:pt modelId="{9950F3E4-C3A8-4EDE-96CF-22A188BAD3FC}" type="pres">
      <dgm:prSet presAssocID="{C5558C11-2BDF-4257-AF3F-1D8FBC539AB7}" presName="Parent" presStyleLbl="alignNode1" presStyleIdx="0" presStyleCnt="4" custScaleY="100548">
        <dgm:presLayoutVars>
          <dgm:chMax val="3"/>
          <dgm:chPref val="3"/>
          <dgm:bulletEnabled val="1"/>
        </dgm:presLayoutVars>
      </dgm:prSet>
      <dgm:spPr/>
    </dgm:pt>
    <dgm:pt modelId="{3C65A564-DD83-4207-BC90-C72DFA4A2DBC}" type="pres">
      <dgm:prSet presAssocID="{C5558C11-2BDF-4257-AF3F-1D8FBC539AB7}" presName="Accent" presStyleLbl="parChTrans1D1" presStyleIdx="0" presStyleCnt="4"/>
      <dgm:spPr/>
    </dgm:pt>
    <dgm:pt modelId="{5F18DA61-1D84-42D8-84C5-FD783F16378E}" type="pres">
      <dgm:prSet presAssocID="{C5558C11-2BDF-4257-AF3F-1D8FBC539AB7}" presName="Child" presStyleLbl="revTx" presStyleIdx="1" presStyleCnt="7" custScaleY="132673">
        <dgm:presLayoutVars>
          <dgm:chMax val="0"/>
          <dgm:chPref val="0"/>
          <dgm:bulletEnabled val="1"/>
        </dgm:presLayoutVars>
      </dgm:prSet>
      <dgm:spPr/>
    </dgm:pt>
    <dgm:pt modelId="{955598F0-FE6C-4765-8669-CD427D0907F1}" type="pres">
      <dgm:prSet presAssocID="{82516A29-B226-40EF-821E-92359543104B}" presName="sibTrans" presStyleCnt="0"/>
      <dgm:spPr/>
    </dgm:pt>
    <dgm:pt modelId="{E448688D-8126-47FE-BFEA-EFA2D0E0DDE1}" type="pres">
      <dgm:prSet presAssocID="{6B01D762-0176-4581-B9E2-68B38F02FD06}" presName="composite" presStyleCnt="0"/>
      <dgm:spPr/>
    </dgm:pt>
    <dgm:pt modelId="{C75326BD-B63B-42AB-A526-64D74343E0A9}" type="pres">
      <dgm:prSet presAssocID="{6B01D762-0176-4581-B9E2-68B38F02FD06}" presName="FirstChild" presStyleLbl="revTx" presStyleIdx="2" presStyleCnt="7" custLinFactNeighborX="82" custLinFactNeighborY="-79780">
        <dgm:presLayoutVars>
          <dgm:chMax val="0"/>
          <dgm:chPref val="0"/>
          <dgm:bulletEnabled val="1"/>
        </dgm:presLayoutVars>
      </dgm:prSet>
      <dgm:spPr/>
    </dgm:pt>
    <dgm:pt modelId="{39F49B44-A2AD-481B-96BF-391680BD087B}" type="pres">
      <dgm:prSet presAssocID="{6B01D762-0176-4581-B9E2-68B38F02FD06}" presName="Parent" presStyleLbl="alignNode1" presStyleIdx="1" presStyleCnt="4" custLinFactNeighborX="233" custLinFactNeighborY="-79780">
        <dgm:presLayoutVars>
          <dgm:chMax val="3"/>
          <dgm:chPref val="3"/>
          <dgm:bulletEnabled val="1"/>
        </dgm:presLayoutVars>
      </dgm:prSet>
      <dgm:spPr/>
    </dgm:pt>
    <dgm:pt modelId="{BFF316A0-9190-4843-AADA-C65BB3D81338}" type="pres">
      <dgm:prSet presAssocID="{6B01D762-0176-4581-B9E2-68B38F02FD06}" presName="Accent" presStyleLbl="parChTrans1D1" presStyleIdx="1" presStyleCnt="4" custLinFactY="-500000" custLinFactNeighborY="-555505"/>
      <dgm:spPr/>
    </dgm:pt>
    <dgm:pt modelId="{489F5591-C63D-403C-8C2B-03D7D1B593C5}" type="pres">
      <dgm:prSet presAssocID="{6B01D762-0176-4581-B9E2-68B38F02FD06}" presName="Child" presStyleLbl="revTx" presStyleIdx="3" presStyleCnt="7" custScaleY="170870" custLinFactY="-33294" custLinFactNeighborY="-100000">
        <dgm:presLayoutVars>
          <dgm:chMax val="0"/>
          <dgm:chPref val="0"/>
          <dgm:bulletEnabled val="1"/>
        </dgm:presLayoutVars>
      </dgm:prSet>
      <dgm:spPr/>
    </dgm:pt>
    <dgm:pt modelId="{910DC998-692E-4255-9C8E-5B92167D8890}" type="pres">
      <dgm:prSet presAssocID="{D296F00A-D5A0-4E58-9E6F-C8966B411261}" presName="sibTrans" presStyleCnt="0"/>
      <dgm:spPr/>
    </dgm:pt>
    <dgm:pt modelId="{7317B6F8-5265-4EDF-84FE-24A9026678C5}" type="pres">
      <dgm:prSet presAssocID="{CC40DC48-A143-48AA-B7C8-191494C808E3}" presName="composite" presStyleCnt="0"/>
      <dgm:spPr/>
    </dgm:pt>
    <dgm:pt modelId="{74045445-59C7-48D0-804E-8C3DA7048014}" type="pres">
      <dgm:prSet presAssocID="{CC40DC48-A143-48AA-B7C8-191494C808E3}" presName="FirstChild" presStyleLbl="revTx" presStyleIdx="4" presStyleCnt="7">
        <dgm:presLayoutVars>
          <dgm:chMax val="0"/>
          <dgm:chPref val="0"/>
          <dgm:bulletEnabled val="1"/>
        </dgm:presLayoutVars>
      </dgm:prSet>
      <dgm:spPr/>
    </dgm:pt>
    <dgm:pt modelId="{6395F16E-0F3D-4A13-A186-8F4BF213976E}" type="pres">
      <dgm:prSet presAssocID="{CC40DC48-A143-48AA-B7C8-191494C808E3}" presName="Parent" presStyleLbl="alignNode1" presStyleIdx="2" presStyleCnt="4" custLinFactY="-1904" custLinFactNeighborX="20" custLinFactNeighborY="-100000">
        <dgm:presLayoutVars>
          <dgm:chMax val="3"/>
          <dgm:chPref val="3"/>
          <dgm:bulletEnabled val="1"/>
        </dgm:presLayoutVars>
      </dgm:prSet>
      <dgm:spPr/>
    </dgm:pt>
    <dgm:pt modelId="{A1DAC875-DABF-4A7F-85FE-691A1B000F8A}" type="pres">
      <dgm:prSet presAssocID="{CC40DC48-A143-48AA-B7C8-191494C808E3}" presName="Accent" presStyleLbl="parChTrans1D1" presStyleIdx="2" presStyleCnt="4" custLinFactY="-655097" custLinFactNeighborX="606" custLinFactNeighborY="-700000"/>
      <dgm:spPr/>
    </dgm:pt>
    <dgm:pt modelId="{C3B8C0C3-3CDD-402E-B793-51B534CBD804}" type="pres">
      <dgm:prSet presAssocID="{0D13B0C3-7822-49DD-AA3A-476087352659}" presName="sibTrans" presStyleCnt="0"/>
      <dgm:spPr/>
    </dgm:pt>
    <dgm:pt modelId="{A6088468-069A-4A00-9AE8-D2A8DAC817E7}" type="pres">
      <dgm:prSet presAssocID="{1174C13A-E39F-4FAB-BD9B-E1F2D43C2D5D}" presName="composite" presStyleCnt="0"/>
      <dgm:spPr/>
    </dgm:pt>
    <dgm:pt modelId="{81B1069F-3B95-4340-8D31-7537A9044EC6}" type="pres">
      <dgm:prSet presAssocID="{1174C13A-E39F-4FAB-BD9B-E1F2D43C2D5D}" presName="FirstChild" presStyleLbl="revTx" presStyleIdx="5" presStyleCnt="7" custLinFactNeighborX="-212" custLinFactNeighborY="42039">
        <dgm:presLayoutVars>
          <dgm:chMax val="0"/>
          <dgm:chPref val="0"/>
          <dgm:bulletEnabled val="1"/>
        </dgm:presLayoutVars>
      </dgm:prSet>
      <dgm:spPr/>
    </dgm:pt>
    <dgm:pt modelId="{F4D7B318-9366-4D41-A1E3-632ADB147138}" type="pres">
      <dgm:prSet presAssocID="{1174C13A-E39F-4FAB-BD9B-E1F2D43C2D5D}" presName="Parent" presStyleLbl="alignNode1" presStyleIdx="3" presStyleCnt="4" custLinFactNeighborX="233" custLinFactNeighborY="42039">
        <dgm:presLayoutVars>
          <dgm:chMax val="3"/>
          <dgm:chPref val="3"/>
          <dgm:bulletEnabled val="1"/>
        </dgm:presLayoutVars>
      </dgm:prSet>
      <dgm:spPr/>
    </dgm:pt>
    <dgm:pt modelId="{545B1504-D037-47AA-98E0-B5F9B5A59276}" type="pres">
      <dgm:prSet presAssocID="{1174C13A-E39F-4FAB-BD9B-E1F2D43C2D5D}" presName="Accent" presStyleLbl="parChTrans1D1" presStyleIdx="3" presStyleCnt="4" custLinFactY="1400000" custLinFactNeighborX="-511" custLinFactNeighborY="1444611"/>
      <dgm:spPr/>
    </dgm:pt>
    <dgm:pt modelId="{0A1694AE-1B33-4064-8B8F-3BBFD4686AF3}" type="pres">
      <dgm:prSet presAssocID="{1174C13A-E39F-4FAB-BD9B-E1F2D43C2D5D}" presName="Child" presStyleLbl="revTx" presStyleIdx="6" presStyleCnt="7" custLinFactY="-52315" custLinFactNeighborY="-100000">
        <dgm:presLayoutVars>
          <dgm:chMax val="0"/>
          <dgm:chPref val="0"/>
          <dgm:bulletEnabled val="1"/>
        </dgm:presLayoutVars>
      </dgm:prSet>
      <dgm:spPr/>
    </dgm:pt>
  </dgm:ptLst>
  <dgm:cxnLst>
    <dgm:cxn modelId="{F3E71A0F-F3C7-4B80-9031-387A4751B2EE}" type="presOf" srcId="{B6C43EFA-89A9-4DF0-AB66-9C0F9E730159}" destId="{C75326BD-B63B-42AB-A526-64D74343E0A9}" srcOrd="0" destOrd="0" presId="urn:microsoft.com/office/officeart/2011/layout/TabList"/>
    <dgm:cxn modelId="{5303D31A-A46A-476D-8491-2817AF19ABDD}" type="presOf" srcId="{FC86EEF8-4E1B-4E8A-BCB2-EB26022B368C}" destId="{0A1694AE-1B33-4064-8B8F-3BBFD4686AF3}" srcOrd="0" destOrd="2" presId="urn:microsoft.com/office/officeart/2011/layout/TabList"/>
    <dgm:cxn modelId="{C431DB21-8717-4F13-B619-2F061312C19B}" srcId="{1174C13A-E39F-4FAB-BD9B-E1F2D43C2D5D}" destId="{20F55A0D-1227-4638-A677-26BF394787A3}" srcOrd="4" destOrd="0" parTransId="{AE80669A-196C-4B57-922E-06DDCFDAA368}" sibTransId="{FA61B8D3-8FD9-404F-95B4-6BAA19D3695B}"/>
    <dgm:cxn modelId="{0946E321-5536-4C20-AD25-AC90B0E35C31}" srcId="{8388E8F0-AEBD-477A-AC4D-4D2CE8481E0F}" destId="{CC40DC48-A143-48AA-B7C8-191494C808E3}" srcOrd="2" destOrd="0" parTransId="{81CCF266-FE2C-4CDF-AF94-F6FEECDADCA6}" sibTransId="{0D13B0C3-7822-49DD-AA3A-476087352659}"/>
    <dgm:cxn modelId="{2FA3823A-065B-49AF-AFE4-A1714BF93B50}" srcId="{1174C13A-E39F-4FAB-BD9B-E1F2D43C2D5D}" destId="{FC86EEF8-4E1B-4E8A-BCB2-EB26022B368C}" srcOrd="3" destOrd="0" parTransId="{E96F7866-950C-497A-8EE9-A7A04F20B85A}" sibTransId="{D25FAE4B-EDAF-4E67-8730-CC4159FBEF19}"/>
    <dgm:cxn modelId="{EC95E966-C9C6-492A-B5D8-019854577EE7}" srcId="{8388E8F0-AEBD-477A-AC4D-4D2CE8481E0F}" destId="{C5558C11-2BDF-4257-AF3F-1D8FBC539AB7}" srcOrd="0" destOrd="0" parTransId="{DB3A9B02-8C40-44B4-AC20-13224B44E427}" sibTransId="{82516A29-B226-40EF-821E-92359543104B}"/>
    <dgm:cxn modelId="{B5B82A6E-AF0A-493E-97DC-39199CE7270B}" type="presOf" srcId="{1F31AC52-F761-4CCC-A2F6-460D007D5DBB}" destId="{489F5591-C63D-403C-8C2B-03D7D1B593C5}" srcOrd="0" destOrd="1" presId="urn:microsoft.com/office/officeart/2011/layout/TabList"/>
    <dgm:cxn modelId="{64D2EC70-6140-4641-90B2-E30FC468A4A0}" srcId="{1174C13A-E39F-4FAB-BD9B-E1F2D43C2D5D}" destId="{229F4DCC-77E1-4048-A107-620B8533691B}" srcOrd="2" destOrd="0" parTransId="{FDF28C90-54AA-4AA4-BD23-702ADD4F9DCD}" sibTransId="{161291CB-9376-4AFA-8160-66EC8086F31A}"/>
    <dgm:cxn modelId="{542EE871-0E82-4407-A4F5-048108DAC8B8}" srcId="{C5558C11-2BDF-4257-AF3F-1D8FBC539AB7}" destId="{CA82B664-E369-44D0-9521-8BFF02A5EA26}" srcOrd="1" destOrd="0" parTransId="{88100720-7677-41E6-B9D1-91A75A972238}" sibTransId="{369D9F2A-8C56-4761-9479-9090C61A4C5F}"/>
    <dgm:cxn modelId="{B1155D76-8CCA-4F34-8C8B-35C52C4F46C4}" type="presOf" srcId="{20F55A0D-1227-4638-A677-26BF394787A3}" destId="{0A1694AE-1B33-4064-8B8F-3BBFD4686AF3}" srcOrd="0" destOrd="3" presId="urn:microsoft.com/office/officeart/2011/layout/TabList"/>
    <dgm:cxn modelId="{F750F75A-1A0A-404A-9762-FEB1C2AB276C}" srcId="{6B01D762-0176-4581-B9E2-68B38F02FD06}" destId="{B96FD070-4903-4CD3-A28D-6AB2B645DFC7}" srcOrd="4" destOrd="0" parTransId="{B4EC89E8-30B2-4D11-85E4-4ADBFDBF76FB}" sibTransId="{4F3E15F1-4605-469D-B56C-E490B0723B5C}"/>
    <dgm:cxn modelId="{6DE4C07B-79EF-4175-B497-49E852F6597C}" srcId="{8388E8F0-AEBD-477A-AC4D-4D2CE8481E0F}" destId="{1174C13A-E39F-4FAB-BD9B-E1F2D43C2D5D}" srcOrd="3" destOrd="0" parTransId="{E1866208-5F92-4C61-BDAC-4C10253F3C64}" sibTransId="{25487EDE-0F2F-4A04-AD11-A91000D10FFE}"/>
    <dgm:cxn modelId="{2C0E3B7C-5312-4B52-BECA-C4A5476300AA}" srcId="{C5558C11-2BDF-4257-AF3F-1D8FBC539AB7}" destId="{9FF89CBE-E16D-4EE2-B5F3-854D5C0E6E01}" srcOrd="0" destOrd="0" parTransId="{830C447B-9B9B-4331-9246-9E686DC4F605}" sibTransId="{B397B9D4-F0AD-4388-AC01-66FC6BA6A154}"/>
    <dgm:cxn modelId="{54230A7D-3BA0-48A5-B2B4-D76070D50833}" type="presOf" srcId="{8388E8F0-AEBD-477A-AC4D-4D2CE8481E0F}" destId="{735E4EB5-148C-4BD0-9BBD-26AEDEA72C65}" srcOrd="0" destOrd="0" presId="urn:microsoft.com/office/officeart/2011/layout/TabList"/>
    <dgm:cxn modelId="{4A5EBE89-E16A-46D1-ACED-5236B578EA11}" type="presOf" srcId="{6B01D762-0176-4581-B9E2-68B38F02FD06}" destId="{39F49B44-A2AD-481B-96BF-391680BD087B}" srcOrd="0" destOrd="0" presId="urn:microsoft.com/office/officeart/2011/layout/TabList"/>
    <dgm:cxn modelId="{F475898A-D104-411D-814E-73E76A0305B8}" type="presOf" srcId="{B4AE1CB8-B174-4985-934B-073D57F8015F}" destId="{489F5591-C63D-403C-8C2B-03D7D1B593C5}" srcOrd="0" destOrd="2" presId="urn:microsoft.com/office/officeart/2011/layout/TabList"/>
    <dgm:cxn modelId="{4F6CB08D-97AE-4766-B692-A238E8E4B7C2}" srcId="{6B01D762-0176-4581-B9E2-68B38F02FD06}" destId="{B4AE1CB8-B174-4985-934B-073D57F8015F}" srcOrd="3" destOrd="0" parTransId="{4C41B1F9-87F8-4B0A-B07F-CBEDA976CD97}" sibTransId="{086ACD73-AC64-4764-9BF1-E3FA31EA9607}"/>
    <dgm:cxn modelId="{A598C792-A85C-4D66-96C7-4DD1304DFC02}" type="presOf" srcId="{1EF02C3A-2AF7-4086-BCAE-7ABF45832C84}" destId="{5F18DA61-1D84-42D8-84C5-FD783F16378E}" srcOrd="0" destOrd="1" presId="urn:microsoft.com/office/officeart/2011/layout/TabList"/>
    <dgm:cxn modelId="{AB61E69D-A635-46EB-AC71-52CEEFB1A6C4}" type="presOf" srcId="{C5558C11-2BDF-4257-AF3F-1D8FBC539AB7}" destId="{9950F3E4-C3A8-4EDE-96CF-22A188BAD3FC}" srcOrd="0" destOrd="0" presId="urn:microsoft.com/office/officeart/2011/layout/TabList"/>
    <dgm:cxn modelId="{C42254A3-6D74-4CAA-9D43-AF9B3AB359F8}" srcId="{6B01D762-0176-4581-B9E2-68B38F02FD06}" destId="{1F31AC52-F761-4CCC-A2F6-460D007D5DBB}" srcOrd="2" destOrd="0" parTransId="{758EE42B-E52C-44FA-8485-5FCE0309D9FC}" sibTransId="{F68A05BA-8F0D-442C-A6D5-AD0FE954C97C}"/>
    <dgm:cxn modelId="{DDEFFAA4-624B-45A3-8636-31F6AAF5E771}" srcId="{C5558C11-2BDF-4257-AF3F-1D8FBC539AB7}" destId="{1EF02C3A-2AF7-4086-BCAE-7ABF45832C84}" srcOrd="2" destOrd="0" parTransId="{01087CB9-2910-484C-B3F2-6A6A3ED0EFD9}" sibTransId="{90662A3A-8325-4B5C-8C22-38DF68ECDFED}"/>
    <dgm:cxn modelId="{3A29DAA9-1C0B-43FB-905A-DABF6E570587}" type="presOf" srcId="{CA82B664-E369-44D0-9521-8BFF02A5EA26}" destId="{5F18DA61-1D84-42D8-84C5-FD783F16378E}" srcOrd="0" destOrd="0" presId="urn:microsoft.com/office/officeart/2011/layout/TabList"/>
    <dgm:cxn modelId="{660BC5B0-92EE-48A9-87B6-6821C2E195BA}" type="presOf" srcId="{CC40DC48-A143-48AA-B7C8-191494C808E3}" destId="{6395F16E-0F3D-4A13-A186-8F4BF213976E}" srcOrd="0" destOrd="0" presId="urn:microsoft.com/office/officeart/2011/layout/TabList"/>
    <dgm:cxn modelId="{608798B4-790E-459C-BD07-A4AE6F449D75}" type="presOf" srcId="{1174C13A-E39F-4FAB-BD9B-E1F2D43C2D5D}" destId="{F4D7B318-9366-4D41-A1E3-632ADB147138}" srcOrd="0" destOrd="0" presId="urn:microsoft.com/office/officeart/2011/layout/TabList"/>
    <dgm:cxn modelId="{E889D4B6-3AAA-4D4A-A0F8-FD8E830905FF}" type="presOf" srcId="{8A3834B6-3B1E-4904-86C4-485DA6964B39}" destId="{0A1694AE-1B33-4064-8B8F-3BBFD4686AF3}" srcOrd="0" destOrd="0" presId="urn:microsoft.com/office/officeart/2011/layout/TabList"/>
    <dgm:cxn modelId="{145A77B9-AB59-432B-ABB5-57C6D096D0EC}" srcId="{8388E8F0-AEBD-477A-AC4D-4D2CE8481E0F}" destId="{6B01D762-0176-4581-B9E2-68B38F02FD06}" srcOrd="1" destOrd="0" parTransId="{DB044329-1DA2-42DE-B98B-A80F5B12C0DA}" sibTransId="{D296F00A-D5A0-4E58-9E6F-C8966B411261}"/>
    <dgm:cxn modelId="{2FBB97BF-850E-4058-BF23-2BF89D3F28FC}" type="presOf" srcId="{9FF89CBE-E16D-4EE2-B5F3-854D5C0E6E01}" destId="{A6DEC968-1CBC-4060-826F-765018B77637}" srcOrd="0" destOrd="0" presId="urn:microsoft.com/office/officeart/2011/layout/TabList"/>
    <dgm:cxn modelId="{D5DBC5BF-DAD4-4B57-8DC8-937EEE1D5C26}" srcId="{6B01D762-0176-4581-B9E2-68B38F02FD06}" destId="{B6C43EFA-89A9-4DF0-AB66-9C0F9E730159}" srcOrd="0" destOrd="0" parTransId="{10D756C0-411B-4E63-9894-74D30563FBB0}" sibTransId="{0D26DFE4-7A33-4340-86E0-D196CADC96BB}"/>
    <dgm:cxn modelId="{4E19EFC1-8A9F-4A47-AF3F-BF585D170113}" srcId="{1174C13A-E39F-4FAB-BD9B-E1F2D43C2D5D}" destId="{8A3834B6-3B1E-4904-86C4-485DA6964B39}" srcOrd="1" destOrd="0" parTransId="{ADAC1E8A-A28B-4A5D-B1F5-3D589F06B7FC}" sibTransId="{1A9BCB07-52C2-4916-8DD0-55B4420CD7B8}"/>
    <dgm:cxn modelId="{F28C80C4-FCA6-4EB9-B50C-78969A3DA6A0}" type="presOf" srcId="{16E86CA8-A50A-47E0-92FD-B1A80573C37F}" destId="{489F5591-C63D-403C-8C2B-03D7D1B593C5}" srcOrd="0" destOrd="0" presId="urn:microsoft.com/office/officeart/2011/layout/TabList"/>
    <dgm:cxn modelId="{9D43FEDF-28B0-41A8-808F-8BAB91D96952}" type="presOf" srcId="{229F4DCC-77E1-4048-A107-620B8533691B}" destId="{0A1694AE-1B33-4064-8B8F-3BBFD4686AF3}" srcOrd="0" destOrd="1" presId="urn:microsoft.com/office/officeart/2011/layout/TabList"/>
    <dgm:cxn modelId="{E08542ED-5A16-4D23-B492-A44904DA7F5B}" srcId="{6B01D762-0176-4581-B9E2-68B38F02FD06}" destId="{16E86CA8-A50A-47E0-92FD-B1A80573C37F}" srcOrd="1" destOrd="0" parTransId="{18F53C06-4272-4892-ABD4-760F3CF3834B}" sibTransId="{40E041E3-676F-44E7-AFB4-1095A4054E9C}"/>
    <dgm:cxn modelId="{4AAFE7F3-6DA6-4CB3-B83E-F07986E5DA3D}" srcId="{1174C13A-E39F-4FAB-BD9B-E1F2D43C2D5D}" destId="{BC93F599-0F04-4CDD-B65B-D8573B696EA0}" srcOrd="0" destOrd="0" parTransId="{5D7C7220-A983-4C1A-BCC8-2DB0E56DE522}" sibTransId="{7118935B-35F3-4E45-9F4D-505DF73DE7D4}"/>
    <dgm:cxn modelId="{2C32E4F7-9BE2-4E85-BE9F-18FB6BA3151C}" type="presOf" srcId="{BC93F599-0F04-4CDD-B65B-D8573B696EA0}" destId="{81B1069F-3B95-4340-8D31-7537A9044EC6}" srcOrd="0" destOrd="0" presId="urn:microsoft.com/office/officeart/2011/layout/TabList"/>
    <dgm:cxn modelId="{A2CEA5FB-B6F7-41FD-98AB-6968C0897D03}" type="presOf" srcId="{B96FD070-4903-4CD3-A28D-6AB2B645DFC7}" destId="{489F5591-C63D-403C-8C2B-03D7D1B593C5}" srcOrd="0" destOrd="3" presId="urn:microsoft.com/office/officeart/2011/layout/TabList"/>
    <dgm:cxn modelId="{C4A52C13-D490-491B-9478-27CB18EB993A}" type="presParOf" srcId="{735E4EB5-148C-4BD0-9BBD-26AEDEA72C65}" destId="{1935A77A-CED1-4FA0-8A33-7753CFA6DB0A}" srcOrd="0" destOrd="0" presId="urn:microsoft.com/office/officeart/2011/layout/TabList"/>
    <dgm:cxn modelId="{3EAA25F9-6543-4EF2-A0D4-FC1F8383AA4B}" type="presParOf" srcId="{1935A77A-CED1-4FA0-8A33-7753CFA6DB0A}" destId="{A6DEC968-1CBC-4060-826F-765018B77637}" srcOrd="0" destOrd="0" presId="urn:microsoft.com/office/officeart/2011/layout/TabList"/>
    <dgm:cxn modelId="{D2590689-9853-47CE-92A5-C137758F92E9}" type="presParOf" srcId="{1935A77A-CED1-4FA0-8A33-7753CFA6DB0A}" destId="{9950F3E4-C3A8-4EDE-96CF-22A188BAD3FC}" srcOrd="1" destOrd="0" presId="urn:microsoft.com/office/officeart/2011/layout/TabList"/>
    <dgm:cxn modelId="{00D3C4D4-96D4-4B24-9224-340A4B46E06E}" type="presParOf" srcId="{1935A77A-CED1-4FA0-8A33-7753CFA6DB0A}" destId="{3C65A564-DD83-4207-BC90-C72DFA4A2DBC}" srcOrd="2" destOrd="0" presId="urn:microsoft.com/office/officeart/2011/layout/TabList"/>
    <dgm:cxn modelId="{091DD585-2B98-4828-9FDB-95765A4E043B}" type="presParOf" srcId="{735E4EB5-148C-4BD0-9BBD-26AEDEA72C65}" destId="{5F18DA61-1D84-42D8-84C5-FD783F16378E}" srcOrd="1" destOrd="0" presId="urn:microsoft.com/office/officeart/2011/layout/TabList"/>
    <dgm:cxn modelId="{8AAD55C1-329E-4E1A-91C7-813059E90B7C}" type="presParOf" srcId="{735E4EB5-148C-4BD0-9BBD-26AEDEA72C65}" destId="{955598F0-FE6C-4765-8669-CD427D0907F1}" srcOrd="2" destOrd="0" presId="urn:microsoft.com/office/officeart/2011/layout/TabList"/>
    <dgm:cxn modelId="{462F8D51-2E94-49C8-B8F9-3CAB5AEF73D1}" type="presParOf" srcId="{735E4EB5-148C-4BD0-9BBD-26AEDEA72C65}" destId="{E448688D-8126-47FE-BFEA-EFA2D0E0DDE1}" srcOrd="3" destOrd="0" presId="urn:microsoft.com/office/officeart/2011/layout/TabList"/>
    <dgm:cxn modelId="{A1CE6E5C-6602-4D03-816C-ECCC21E36DA6}" type="presParOf" srcId="{E448688D-8126-47FE-BFEA-EFA2D0E0DDE1}" destId="{C75326BD-B63B-42AB-A526-64D74343E0A9}" srcOrd="0" destOrd="0" presId="urn:microsoft.com/office/officeart/2011/layout/TabList"/>
    <dgm:cxn modelId="{7504F112-EED7-41C3-B2DB-AC7E98E5AB30}" type="presParOf" srcId="{E448688D-8126-47FE-BFEA-EFA2D0E0DDE1}" destId="{39F49B44-A2AD-481B-96BF-391680BD087B}" srcOrd="1" destOrd="0" presId="urn:microsoft.com/office/officeart/2011/layout/TabList"/>
    <dgm:cxn modelId="{08CC6924-ED22-4441-A22E-4C69D0DD1EDA}" type="presParOf" srcId="{E448688D-8126-47FE-BFEA-EFA2D0E0DDE1}" destId="{BFF316A0-9190-4843-AADA-C65BB3D81338}" srcOrd="2" destOrd="0" presId="urn:microsoft.com/office/officeart/2011/layout/TabList"/>
    <dgm:cxn modelId="{94FD1F28-97B5-42AA-8395-6FCCB3E92737}" type="presParOf" srcId="{735E4EB5-148C-4BD0-9BBD-26AEDEA72C65}" destId="{489F5591-C63D-403C-8C2B-03D7D1B593C5}" srcOrd="4" destOrd="0" presId="urn:microsoft.com/office/officeart/2011/layout/TabList"/>
    <dgm:cxn modelId="{DF564CFD-E223-4EEF-A5CA-390CBAC39363}" type="presParOf" srcId="{735E4EB5-148C-4BD0-9BBD-26AEDEA72C65}" destId="{910DC998-692E-4255-9C8E-5B92167D8890}" srcOrd="5" destOrd="0" presId="urn:microsoft.com/office/officeart/2011/layout/TabList"/>
    <dgm:cxn modelId="{21509A11-7488-4505-8EB3-899DBE09B378}" type="presParOf" srcId="{735E4EB5-148C-4BD0-9BBD-26AEDEA72C65}" destId="{7317B6F8-5265-4EDF-84FE-24A9026678C5}" srcOrd="6" destOrd="0" presId="urn:microsoft.com/office/officeart/2011/layout/TabList"/>
    <dgm:cxn modelId="{57D6CDBB-966F-4EF0-9F9B-C737220FE540}" type="presParOf" srcId="{7317B6F8-5265-4EDF-84FE-24A9026678C5}" destId="{74045445-59C7-48D0-804E-8C3DA7048014}" srcOrd="0" destOrd="0" presId="urn:microsoft.com/office/officeart/2011/layout/TabList"/>
    <dgm:cxn modelId="{E64F33B0-414C-42AA-B5A8-EC4591CB3977}" type="presParOf" srcId="{7317B6F8-5265-4EDF-84FE-24A9026678C5}" destId="{6395F16E-0F3D-4A13-A186-8F4BF213976E}" srcOrd="1" destOrd="0" presId="urn:microsoft.com/office/officeart/2011/layout/TabList"/>
    <dgm:cxn modelId="{2E24CB86-8F15-4B2B-9764-2CD3AC7DCC20}" type="presParOf" srcId="{7317B6F8-5265-4EDF-84FE-24A9026678C5}" destId="{A1DAC875-DABF-4A7F-85FE-691A1B000F8A}" srcOrd="2" destOrd="0" presId="urn:microsoft.com/office/officeart/2011/layout/TabList"/>
    <dgm:cxn modelId="{A8A7AB2F-F7DE-40A8-8A3C-DE9253E899B0}" type="presParOf" srcId="{735E4EB5-148C-4BD0-9BBD-26AEDEA72C65}" destId="{C3B8C0C3-3CDD-402E-B793-51B534CBD804}" srcOrd="7" destOrd="0" presId="urn:microsoft.com/office/officeart/2011/layout/TabList"/>
    <dgm:cxn modelId="{021FCD07-B6F0-44EC-8F25-2B5803DAE0ED}" type="presParOf" srcId="{735E4EB5-148C-4BD0-9BBD-26AEDEA72C65}" destId="{A6088468-069A-4A00-9AE8-D2A8DAC817E7}" srcOrd="8" destOrd="0" presId="urn:microsoft.com/office/officeart/2011/layout/TabList"/>
    <dgm:cxn modelId="{F5542629-E831-49C5-ADF7-4B9BCE3EB84D}" type="presParOf" srcId="{A6088468-069A-4A00-9AE8-D2A8DAC817E7}" destId="{81B1069F-3B95-4340-8D31-7537A9044EC6}" srcOrd="0" destOrd="0" presId="urn:microsoft.com/office/officeart/2011/layout/TabList"/>
    <dgm:cxn modelId="{F1916355-5875-44F4-B158-C9C9A09CB11E}" type="presParOf" srcId="{A6088468-069A-4A00-9AE8-D2A8DAC817E7}" destId="{F4D7B318-9366-4D41-A1E3-632ADB147138}" srcOrd="1" destOrd="0" presId="urn:microsoft.com/office/officeart/2011/layout/TabList"/>
    <dgm:cxn modelId="{8F5975C9-3B05-46C3-B4BD-C1321E723556}" type="presParOf" srcId="{A6088468-069A-4A00-9AE8-D2A8DAC817E7}" destId="{545B1504-D037-47AA-98E0-B5F9B5A59276}" srcOrd="2" destOrd="0" presId="urn:microsoft.com/office/officeart/2011/layout/TabList"/>
    <dgm:cxn modelId="{74E1C9A4-26B1-4DAA-B571-28A4F8EA2473}" type="presParOf" srcId="{735E4EB5-148C-4BD0-9BBD-26AEDEA72C65}" destId="{0A1694AE-1B33-4064-8B8F-3BBFD4686AF3}" srcOrd="9" destOrd="0" presId="urn:microsoft.com/office/officeart/2011/layout/Tab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ABAAC-BD16-41A9-BC22-FB0B23D61EBE}">
      <dsp:nvSpPr>
        <dsp:cNvPr id="0" name=""/>
        <dsp:cNvSpPr/>
      </dsp:nvSpPr>
      <dsp:spPr>
        <a:xfrm>
          <a:off x="3455973" y="455"/>
          <a:ext cx="8857382" cy="2434424"/>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The EU is entitled to adopt measures for the approximation of national laws that relate to the internal market.</a:t>
          </a:r>
        </a:p>
        <a:p>
          <a:pPr marL="171450" lvl="1" indent="-171450" algn="l" defTabSz="711200">
            <a:lnSpc>
              <a:spcPct val="90000"/>
            </a:lnSpc>
            <a:spcBef>
              <a:spcPct val="0"/>
            </a:spcBef>
            <a:spcAft>
              <a:spcPct val="15000"/>
            </a:spcAft>
            <a:buChar char="•"/>
          </a:pPr>
          <a:r>
            <a:rPr lang="en-US" sz="1600" i="1" kern="1200" dirty="0">
              <a:latin typeface="Bell MT" panose="02020503060305020303" pitchFamily="18" charset="0"/>
            </a:rPr>
            <a:t>Case C-350/92 Spain v Council[1995] ECR 1-1985</a:t>
          </a:r>
        </a:p>
        <a:p>
          <a:pPr marL="171450" lvl="1" indent="-171450" algn="l" defTabSz="711200">
            <a:lnSpc>
              <a:spcPct val="90000"/>
            </a:lnSpc>
            <a:spcBef>
              <a:spcPct val="0"/>
            </a:spcBef>
            <a:spcAft>
              <a:spcPct val="15000"/>
            </a:spcAft>
            <a:buChar char="•"/>
          </a:pPr>
          <a:r>
            <a:rPr lang="en-US" sz="1600" b="1" kern="1200" dirty="0">
              <a:latin typeface="Bell MT" panose="02020503060305020303" pitchFamily="18" charset="0"/>
            </a:rPr>
            <a:t>Art 114 cannot be used to create new law</a:t>
          </a:r>
          <a:r>
            <a:rPr lang="en-US" sz="1600" kern="1200" dirty="0">
              <a:latin typeface="Bell MT" panose="02020503060305020303" pitchFamily="18" charset="0"/>
            </a:rPr>
            <a:t>, European law should further the creation of a single internal market and it has to be </a:t>
          </a:r>
          <a:r>
            <a:rPr lang="en-US" sz="1600" kern="1200" dirty="0" err="1">
              <a:latin typeface="Bell MT" panose="02020503060305020303" pitchFamily="18" charset="0"/>
            </a:rPr>
            <a:t>harmonising</a:t>
          </a:r>
          <a:r>
            <a:rPr lang="en-US" sz="1600" kern="1200" dirty="0">
              <a:latin typeface="Bell MT" panose="02020503060305020303" pitchFamily="18" charset="0"/>
            </a:rPr>
            <a:t> pre-existing national laws.</a:t>
          </a:r>
        </a:p>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Constitutional limits of the </a:t>
          </a:r>
          <a:r>
            <a:rPr lang="en-US" sz="1600" kern="1200" dirty="0" err="1">
              <a:latin typeface="Bell MT" panose="02020503060305020303" pitchFamily="18" charset="0"/>
            </a:rPr>
            <a:t>Harmonisation</a:t>
          </a:r>
          <a:r>
            <a:rPr lang="en-US" sz="1600" kern="1200" dirty="0">
              <a:latin typeface="Bell MT" panose="02020503060305020303" pitchFamily="18" charset="0"/>
            </a:rPr>
            <a:t> principle confirmed in; </a:t>
          </a:r>
          <a:r>
            <a:rPr lang="en-US" sz="1600" i="1" kern="1200" dirty="0">
              <a:latin typeface="Bell MT" panose="02020503060305020303" pitchFamily="18" charset="0"/>
            </a:rPr>
            <a:t>Case C-376/98 Tobacco Advertising [2000] ECR I-8419</a:t>
          </a:r>
          <a:r>
            <a:rPr lang="en-US" sz="1600" kern="1200" dirty="0">
              <a:latin typeface="Bell MT" panose="02020503060305020303" pitchFamily="18" charset="0"/>
            </a:rPr>
            <a:t>; The law must </a:t>
          </a:r>
          <a:r>
            <a:rPr lang="en-US" sz="1600" kern="1200" dirty="0" err="1">
              <a:latin typeface="Bell MT" panose="02020503060305020303" pitchFamily="18" charset="0"/>
            </a:rPr>
            <a:t>harmonise</a:t>
          </a:r>
          <a:r>
            <a:rPr lang="en-US" sz="1600" kern="1200" dirty="0">
              <a:latin typeface="Bell MT" panose="02020503060305020303" pitchFamily="18" charset="0"/>
            </a:rPr>
            <a:t> national laws, a slight difference in law is not enough and  the law must contribute to the elimination of obstacles. </a:t>
          </a:r>
        </a:p>
      </dsp:txBody>
      <dsp:txXfrm>
        <a:off x="3455973" y="304758"/>
        <a:ext cx="7944473" cy="1825818"/>
      </dsp:txXfrm>
    </dsp:sp>
    <dsp:sp modelId="{54F55253-C613-4496-92C4-D61764394B86}">
      <dsp:nvSpPr>
        <dsp:cNvPr id="0" name=""/>
        <dsp:cNvSpPr/>
      </dsp:nvSpPr>
      <dsp:spPr>
        <a:xfrm>
          <a:off x="1273984" y="557196"/>
          <a:ext cx="2181989" cy="13209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Bell MT" panose="02020503060305020303" pitchFamily="18" charset="0"/>
            </a:rPr>
            <a:t>The </a:t>
          </a:r>
          <a:r>
            <a:rPr lang="en-US" sz="2100" kern="1200" dirty="0" err="1">
              <a:latin typeface="Bell MT" panose="02020503060305020303" pitchFamily="18" charset="0"/>
            </a:rPr>
            <a:t>Harmonisation</a:t>
          </a:r>
          <a:r>
            <a:rPr lang="en-US" sz="2100" kern="1200" dirty="0">
              <a:latin typeface="Bell MT" panose="02020503060305020303" pitchFamily="18" charset="0"/>
            </a:rPr>
            <a:t> Competence; Article 114</a:t>
          </a:r>
        </a:p>
      </dsp:txBody>
      <dsp:txXfrm>
        <a:off x="1338467" y="621679"/>
        <a:ext cx="2053023" cy="1191976"/>
      </dsp:txXfrm>
    </dsp:sp>
    <dsp:sp modelId="{35212B5F-8801-4E6A-823F-26135971E8BC}">
      <dsp:nvSpPr>
        <dsp:cNvPr id="0" name=""/>
        <dsp:cNvSpPr/>
      </dsp:nvSpPr>
      <dsp:spPr>
        <a:xfrm>
          <a:off x="3607944" y="2597467"/>
          <a:ext cx="8705431" cy="193858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Bell MT" panose="02020503060305020303" pitchFamily="18" charset="0"/>
            </a:rPr>
            <a:t>If an action is deemed necessary to meet the EU objectives and the necessary powers aren’t available the Council acting on a proposal from the Commission after obtaining the permission of Parliament to adopt the action.</a:t>
          </a:r>
        </a:p>
        <a:p>
          <a:pPr marL="114300" lvl="1" indent="-114300" algn="l" defTabSz="622300">
            <a:lnSpc>
              <a:spcPct val="90000"/>
            </a:lnSpc>
            <a:spcBef>
              <a:spcPct val="0"/>
            </a:spcBef>
            <a:spcAft>
              <a:spcPct val="15000"/>
            </a:spcAft>
            <a:buChar char="•"/>
          </a:pPr>
          <a:r>
            <a:rPr lang="en-US" sz="1400" kern="1200" dirty="0">
              <a:latin typeface="Bell MT" panose="02020503060305020303" pitchFamily="18" charset="0"/>
            </a:rPr>
            <a:t>Can be used to develop an existing policy title or to develop a new one. </a:t>
          </a:r>
        </a:p>
        <a:p>
          <a:pPr marL="114300" lvl="1" indent="-114300" algn="l" defTabSz="622300">
            <a:lnSpc>
              <a:spcPct val="90000"/>
            </a:lnSpc>
            <a:spcBef>
              <a:spcPct val="0"/>
            </a:spcBef>
            <a:spcAft>
              <a:spcPct val="15000"/>
            </a:spcAft>
            <a:buChar char="•"/>
          </a:pPr>
          <a:r>
            <a:rPr lang="en-US" sz="1400" kern="1200" dirty="0">
              <a:latin typeface="Bell MT" panose="02020503060305020303" pitchFamily="18" charset="0"/>
            </a:rPr>
            <a:t>Limitations; 1- Measures shall not entail the </a:t>
          </a:r>
          <a:r>
            <a:rPr lang="en-US" sz="1400" kern="1200" dirty="0" err="1">
              <a:latin typeface="Bell MT" panose="02020503060305020303" pitchFamily="18" charset="0"/>
            </a:rPr>
            <a:t>harmonisation</a:t>
          </a:r>
          <a:r>
            <a:rPr lang="en-US" sz="1400" kern="1200" dirty="0">
              <a:latin typeface="Bell MT" panose="02020503060305020303" pitchFamily="18" charset="0"/>
            </a:rPr>
            <a:t>, 2- Cannot be used in relation to Common Foreign &amp; Security Policy. </a:t>
          </a:r>
        </a:p>
        <a:p>
          <a:pPr marL="114300" lvl="1" indent="-114300" algn="l" defTabSz="622300">
            <a:lnSpc>
              <a:spcPct val="90000"/>
            </a:lnSpc>
            <a:spcBef>
              <a:spcPct val="0"/>
            </a:spcBef>
            <a:spcAft>
              <a:spcPct val="15000"/>
            </a:spcAft>
            <a:buChar char="•"/>
          </a:pPr>
          <a:r>
            <a:rPr lang="en-US" sz="1400" kern="1200" dirty="0">
              <a:latin typeface="Bell MT" panose="02020503060305020303" pitchFamily="18" charset="0"/>
            </a:rPr>
            <a:t>Big changes cannot happen through this Article. (Opinion 2/94 look at paragraph 29-30)</a:t>
          </a:r>
        </a:p>
      </dsp:txBody>
      <dsp:txXfrm>
        <a:off x="3607944" y="2839790"/>
        <a:ext cx="7978464" cy="1453935"/>
      </dsp:txXfrm>
    </dsp:sp>
    <dsp:sp modelId="{B5C7A5BB-40DC-40D1-A08D-BC4836F9E6EF}">
      <dsp:nvSpPr>
        <dsp:cNvPr id="0" name=""/>
        <dsp:cNvSpPr/>
      </dsp:nvSpPr>
      <dsp:spPr>
        <a:xfrm>
          <a:off x="1273964" y="2753819"/>
          <a:ext cx="2333980" cy="162587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The Residual Competence; Article 352</a:t>
          </a:r>
        </a:p>
      </dsp:txBody>
      <dsp:txXfrm>
        <a:off x="1353333" y="2833188"/>
        <a:ext cx="2175242" cy="1467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B1504-D037-47AA-98E0-B5F9B5A59276}">
      <dsp:nvSpPr>
        <dsp:cNvPr id="0" name=""/>
        <dsp:cNvSpPr/>
      </dsp:nvSpPr>
      <dsp:spPr>
        <a:xfrm>
          <a:off x="0" y="6012962"/>
          <a:ext cx="118813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AC875-DABF-4A7F-85FE-691A1B000F8A}">
      <dsp:nvSpPr>
        <dsp:cNvPr id="0" name=""/>
        <dsp:cNvSpPr/>
      </dsp:nvSpPr>
      <dsp:spPr>
        <a:xfrm>
          <a:off x="0" y="4025059"/>
          <a:ext cx="118813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F316A0-9190-4843-AADA-C65BB3D81338}">
      <dsp:nvSpPr>
        <dsp:cNvPr id="0" name=""/>
        <dsp:cNvSpPr/>
      </dsp:nvSpPr>
      <dsp:spPr>
        <a:xfrm>
          <a:off x="0" y="1935890"/>
          <a:ext cx="118813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65A564-DD83-4207-BC90-C72DFA4A2DBC}">
      <dsp:nvSpPr>
        <dsp:cNvPr id="0" name=""/>
        <dsp:cNvSpPr/>
      </dsp:nvSpPr>
      <dsp:spPr>
        <a:xfrm>
          <a:off x="0" y="493213"/>
          <a:ext cx="118813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EC968-1CBC-4060-826F-765018B77637}">
      <dsp:nvSpPr>
        <dsp:cNvPr id="0" name=""/>
        <dsp:cNvSpPr/>
      </dsp:nvSpPr>
      <dsp:spPr>
        <a:xfrm>
          <a:off x="3089143" y="1479"/>
          <a:ext cx="8792176" cy="49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 </a:t>
          </a:r>
          <a:r>
            <a:rPr lang="en-US" sz="2400" kern="1200" dirty="0">
              <a:latin typeface="Bell MT" panose="02020503060305020303" pitchFamily="18" charset="0"/>
            </a:rPr>
            <a:t>Exclusive Competences</a:t>
          </a:r>
          <a:endParaRPr lang="en-US" sz="2800" kern="1200" dirty="0">
            <a:latin typeface="Bell MT" panose="02020503060305020303" pitchFamily="18" charset="0"/>
          </a:endParaRPr>
        </a:p>
      </dsp:txBody>
      <dsp:txXfrm>
        <a:off x="3089143" y="1479"/>
        <a:ext cx="8792176" cy="491733"/>
      </dsp:txXfrm>
    </dsp:sp>
    <dsp:sp modelId="{9950F3E4-C3A8-4EDE-96CF-22A188BAD3FC}">
      <dsp:nvSpPr>
        <dsp:cNvPr id="0" name=""/>
        <dsp:cNvSpPr/>
      </dsp:nvSpPr>
      <dsp:spPr>
        <a:xfrm>
          <a:off x="0" y="132"/>
          <a:ext cx="3089143" cy="494428"/>
        </a:xfrm>
        <a:prstGeom prst="round2SameRect">
          <a:avLst>
            <a:gd name="adj1" fmla="val 16670"/>
            <a:gd name="adj2" fmla="val 0"/>
          </a:avLst>
        </a:prstGeom>
        <a:solidFill>
          <a:schemeClr val="accent6">
            <a:lumMod val="60000"/>
            <a:lumOff val="4000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Bell MT" panose="02020503060305020303" pitchFamily="18" charset="0"/>
            </a:rPr>
            <a:t>Article 3</a:t>
          </a:r>
        </a:p>
      </dsp:txBody>
      <dsp:txXfrm>
        <a:off x="24140" y="24272"/>
        <a:ext cx="3040863" cy="470288"/>
      </dsp:txXfrm>
    </dsp:sp>
    <dsp:sp modelId="{5F18DA61-1D84-42D8-84C5-FD783F16378E}">
      <dsp:nvSpPr>
        <dsp:cNvPr id="0" name=""/>
        <dsp:cNvSpPr/>
      </dsp:nvSpPr>
      <dsp:spPr>
        <a:xfrm>
          <a:off x="0" y="494560"/>
          <a:ext cx="11881320" cy="1304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Only one governmental level is entitled to act autonomously. </a:t>
          </a:r>
        </a:p>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Exclusive competency areas; Article 5 TFEU-5 exclusive competency areas: 1- The Customs Union, 2- The establishment of the competition rules for the functioning of the internal market, 3- Monetary policy (states with the euro), 4- Conservation of marine biology (common fisheries policy), 5- The Common Commercial Policy,</a:t>
          </a:r>
        </a:p>
      </dsp:txBody>
      <dsp:txXfrm>
        <a:off x="0" y="494560"/>
        <a:ext cx="11881320" cy="1304991"/>
      </dsp:txXfrm>
    </dsp:sp>
    <dsp:sp modelId="{C75326BD-B63B-42AB-A526-64D74343E0A9}">
      <dsp:nvSpPr>
        <dsp:cNvPr id="0" name=""/>
        <dsp:cNvSpPr/>
      </dsp:nvSpPr>
      <dsp:spPr>
        <a:xfrm>
          <a:off x="3089143" y="1431833"/>
          <a:ext cx="8792176" cy="49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 </a:t>
          </a:r>
          <a:r>
            <a:rPr lang="en-US" sz="2400" kern="1200" dirty="0">
              <a:latin typeface="Bell MT" panose="02020503060305020303" pitchFamily="18" charset="0"/>
            </a:rPr>
            <a:t>Shared Competences</a:t>
          </a:r>
          <a:endParaRPr lang="en-US" sz="2800" kern="1200" dirty="0">
            <a:latin typeface="Bell MT" panose="02020503060305020303" pitchFamily="18" charset="0"/>
          </a:endParaRPr>
        </a:p>
      </dsp:txBody>
      <dsp:txXfrm>
        <a:off x="3089143" y="1431833"/>
        <a:ext cx="8792176" cy="491733"/>
      </dsp:txXfrm>
    </dsp:sp>
    <dsp:sp modelId="{39F49B44-A2AD-481B-96BF-391680BD087B}">
      <dsp:nvSpPr>
        <dsp:cNvPr id="0" name=""/>
        <dsp:cNvSpPr/>
      </dsp:nvSpPr>
      <dsp:spPr>
        <a:xfrm>
          <a:off x="7197" y="1431833"/>
          <a:ext cx="3089143" cy="491733"/>
        </a:xfrm>
        <a:prstGeom prst="round2SameRect">
          <a:avLst>
            <a:gd name="adj1" fmla="val 16670"/>
            <a:gd name="adj2" fmla="val 0"/>
          </a:avLst>
        </a:prstGeom>
        <a:solidFill>
          <a:schemeClr val="accent6">
            <a:lumMod val="60000"/>
            <a:lumOff val="4000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Bell MT" panose="02020503060305020303" pitchFamily="18" charset="0"/>
            </a:rPr>
            <a:t>Article 4</a:t>
          </a:r>
        </a:p>
      </dsp:txBody>
      <dsp:txXfrm>
        <a:off x="31206" y="1455842"/>
        <a:ext cx="3041125" cy="467724"/>
      </dsp:txXfrm>
    </dsp:sp>
    <dsp:sp modelId="{489F5591-C63D-403C-8C2B-03D7D1B593C5}">
      <dsp:nvSpPr>
        <dsp:cNvPr id="0" name=""/>
        <dsp:cNvSpPr/>
      </dsp:nvSpPr>
      <dsp:spPr>
        <a:xfrm>
          <a:off x="0" y="1963800"/>
          <a:ext cx="11881320" cy="168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Ordinary competences of the EU.  Within one field either the EU or the Member State can exercise their shared competence. </a:t>
          </a:r>
        </a:p>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In relation to technological development, space, development co-operation and humanitarian aid both Member States and the EU can legislate upon rather than ‘either, or.’ (parallel competence)</a:t>
          </a:r>
        </a:p>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Minimum standard competences; limits the Union to the adoption of a common minimum. Member states can introduce more stringent protective measures that exceed the minimum.</a:t>
          </a:r>
        </a:p>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See </a:t>
          </a:r>
          <a:r>
            <a:rPr lang="en-US" sz="1600" i="1" kern="1200" dirty="0" err="1">
              <a:latin typeface="Bell MT" panose="02020503060305020303" pitchFamily="18" charset="0"/>
            </a:rPr>
            <a:t>Fornasar</a:t>
          </a:r>
          <a:r>
            <a:rPr lang="en-US" sz="1600" i="1" kern="1200" dirty="0">
              <a:latin typeface="Bell MT" panose="02020503060305020303" pitchFamily="18" charset="0"/>
            </a:rPr>
            <a:t> v </a:t>
          </a:r>
          <a:r>
            <a:rPr lang="en-US" sz="1600" i="1" kern="1200" dirty="0" err="1">
              <a:latin typeface="Bell MT" panose="02020503060305020303" pitchFamily="18" charset="0"/>
            </a:rPr>
            <a:t>Sante</a:t>
          </a:r>
          <a:r>
            <a:rPr lang="en-US" sz="1600" i="1" kern="1200" dirty="0">
              <a:latin typeface="Bell MT" panose="02020503060305020303" pitchFamily="18" charset="0"/>
            </a:rPr>
            <a:t> </a:t>
          </a:r>
          <a:r>
            <a:rPr lang="en-US" sz="1600" i="1" kern="1200" dirty="0" err="1">
              <a:latin typeface="Bell MT" panose="02020503060305020303" pitchFamily="18" charset="0"/>
            </a:rPr>
            <a:t>Chiararcosso</a:t>
          </a:r>
          <a:r>
            <a:rPr lang="en-US" sz="1600" i="1" kern="1200" dirty="0">
              <a:latin typeface="Bell MT" panose="02020503060305020303" pitchFamily="18" charset="0"/>
            </a:rPr>
            <a:t> [2000] ECR I-4785</a:t>
          </a:r>
          <a:r>
            <a:rPr lang="en-US" sz="1600" kern="1200" dirty="0">
              <a:latin typeface="Bell MT" panose="02020503060305020303" pitchFamily="18" charset="0"/>
            </a:rPr>
            <a:t> in regards of whether a soft or hard constitutional solution should be found for minimum standard competences.</a:t>
          </a:r>
        </a:p>
      </dsp:txBody>
      <dsp:txXfrm>
        <a:off x="0" y="1963800"/>
        <a:ext cx="11881320" cy="1680702"/>
      </dsp:txXfrm>
    </dsp:sp>
    <dsp:sp modelId="{74045445-59C7-48D0-804E-8C3DA7048014}">
      <dsp:nvSpPr>
        <dsp:cNvPr id="0" name=""/>
        <dsp:cNvSpPr/>
      </dsp:nvSpPr>
      <dsp:spPr>
        <a:xfrm>
          <a:off x="3089143" y="4021161"/>
          <a:ext cx="8792176" cy="491733"/>
        </a:xfrm>
        <a:prstGeom prst="rect">
          <a:avLst/>
        </a:prstGeom>
        <a:noFill/>
        <a:ln>
          <a:noFill/>
        </a:ln>
        <a:effectLst/>
      </dsp:spPr>
      <dsp:style>
        <a:lnRef idx="0">
          <a:scrgbClr r="0" g="0" b="0"/>
        </a:lnRef>
        <a:fillRef idx="0">
          <a:scrgbClr r="0" g="0" b="0"/>
        </a:fillRef>
        <a:effectRef idx="0">
          <a:scrgbClr r="0" g="0" b="0"/>
        </a:effectRef>
        <a:fontRef idx="minor"/>
      </dsp:style>
    </dsp:sp>
    <dsp:sp modelId="{6395F16E-0F3D-4A13-A186-8F4BF213976E}">
      <dsp:nvSpPr>
        <dsp:cNvPr id="0" name=""/>
        <dsp:cNvSpPr/>
      </dsp:nvSpPr>
      <dsp:spPr>
        <a:xfrm>
          <a:off x="617" y="3520064"/>
          <a:ext cx="3089143" cy="491733"/>
        </a:xfrm>
        <a:prstGeom prst="round2SameRect">
          <a:avLst>
            <a:gd name="adj1" fmla="val 16670"/>
            <a:gd name="adj2" fmla="val 0"/>
          </a:avLst>
        </a:prstGeom>
        <a:solidFill>
          <a:schemeClr val="accent6">
            <a:lumMod val="60000"/>
            <a:lumOff val="4000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Bell MT" panose="02020503060305020303" pitchFamily="18" charset="0"/>
            </a:rPr>
            <a:t>Article 5</a:t>
          </a:r>
        </a:p>
      </dsp:txBody>
      <dsp:txXfrm>
        <a:off x="24626" y="3544073"/>
        <a:ext cx="3041125" cy="467724"/>
      </dsp:txXfrm>
    </dsp:sp>
    <dsp:sp modelId="{81B1069F-3B95-4340-8D31-7537A9044EC6}">
      <dsp:nvSpPr>
        <dsp:cNvPr id="0" name=""/>
        <dsp:cNvSpPr/>
      </dsp:nvSpPr>
      <dsp:spPr>
        <a:xfrm>
          <a:off x="3070503" y="4744201"/>
          <a:ext cx="8792176" cy="49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90000"/>
            </a:lnSpc>
            <a:spcBef>
              <a:spcPct val="0"/>
            </a:spcBef>
            <a:spcAft>
              <a:spcPct val="35000"/>
            </a:spcAft>
            <a:buNone/>
          </a:pPr>
          <a:r>
            <a:rPr lang="en-US" sz="2700" kern="1200" dirty="0">
              <a:latin typeface="Bell MT" panose="02020503060305020303" pitchFamily="18" charset="0"/>
            </a:rPr>
            <a:t> Complimentary Competences</a:t>
          </a:r>
        </a:p>
      </dsp:txBody>
      <dsp:txXfrm>
        <a:off x="3070503" y="4744201"/>
        <a:ext cx="8792176" cy="491733"/>
      </dsp:txXfrm>
    </dsp:sp>
    <dsp:sp modelId="{F4D7B318-9366-4D41-A1E3-632ADB147138}">
      <dsp:nvSpPr>
        <dsp:cNvPr id="0" name=""/>
        <dsp:cNvSpPr/>
      </dsp:nvSpPr>
      <dsp:spPr>
        <a:xfrm>
          <a:off x="7197" y="4744201"/>
          <a:ext cx="3089143" cy="491733"/>
        </a:xfrm>
        <a:prstGeom prst="round2SameRect">
          <a:avLst>
            <a:gd name="adj1" fmla="val 16670"/>
            <a:gd name="adj2" fmla="val 0"/>
          </a:avLst>
        </a:prstGeom>
        <a:solidFill>
          <a:schemeClr val="accent6">
            <a:lumMod val="60000"/>
            <a:lumOff val="40000"/>
          </a:schemeClr>
        </a:solidFill>
        <a:ln w="12700" cap="flat" cmpd="sng" algn="ctr">
          <a:solidFill>
            <a:schemeClr val="tx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Bell MT" panose="02020503060305020303" pitchFamily="18" charset="0"/>
            </a:rPr>
            <a:t>Article 6</a:t>
          </a:r>
        </a:p>
      </dsp:txBody>
      <dsp:txXfrm>
        <a:off x="31206" y="4768210"/>
        <a:ext cx="3041125" cy="467724"/>
      </dsp:txXfrm>
    </dsp:sp>
    <dsp:sp modelId="{0A1694AE-1B33-4064-8B8F-3BBFD4686AF3}">
      <dsp:nvSpPr>
        <dsp:cNvPr id="0" name=""/>
        <dsp:cNvSpPr/>
      </dsp:nvSpPr>
      <dsp:spPr>
        <a:xfrm>
          <a:off x="0" y="4022903"/>
          <a:ext cx="11881320" cy="983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Competences in which the EU and member states work together on.</a:t>
          </a:r>
        </a:p>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Economic policy, Employment policy, Social policy.</a:t>
          </a:r>
        </a:p>
        <a:p>
          <a:pPr marL="171450" lvl="1" indent="-171450" algn="l" defTabSz="711200">
            <a:lnSpc>
              <a:spcPct val="90000"/>
            </a:lnSpc>
            <a:spcBef>
              <a:spcPct val="0"/>
            </a:spcBef>
            <a:spcAft>
              <a:spcPct val="15000"/>
            </a:spcAft>
            <a:buChar char="•"/>
          </a:pPr>
          <a:r>
            <a:rPr lang="en-US" sz="1600" kern="1200" dirty="0">
              <a:latin typeface="Bell MT" panose="02020503060305020303" pitchFamily="18" charset="0"/>
            </a:rPr>
            <a:t>Adoption of guidelines and initiatives </a:t>
          </a:r>
          <a:r>
            <a:rPr lang="en-US" sz="1600" kern="1200" dirty="0" err="1">
              <a:latin typeface="Bell MT" panose="02020503060305020303" pitchFamily="18" charset="0"/>
            </a:rPr>
            <a:t>organised</a:t>
          </a:r>
          <a:r>
            <a:rPr lang="en-US" sz="1600" kern="1200" dirty="0">
              <a:latin typeface="Bell MT" panose="02020503060305020303" pitchFamily="18" charset="0"/>
            </a:rPr>
            <a:t> by the EU to co-ordinate  member state approaches in relation of the three policy areas</a:t>
          </a:r>
          <a:r>
            <a:rPr lang="en-US" sz="1200" kern="1200" dirty="0"/>
            <a:t>.</a:t>
          </a:r>
        </a:p>
        <a:p>
          <a:pPr marL="114300" lvl="1" indent="-114300" algn="l" defTabSz="533400">
            <a:lnSpc>
              <a:spcPct val="90000"/>
            </a:lnSpc>
            <a:spcBef>
              <a:spcPct val="0"/>
            </a:spcBef>
            <a:spcAft>
              <a:spcPct val="15000"/>
            </a:spcAft>
            <a:buChar char="•"/>
          </a:pPr>
          <a:endParaRPr lang="en-US" sz="1200" kern="1200" dirty="0"/>
        </a:p>
      </dsp:txBody>
      <dsp:txXfrm>
        <a:off x="0" y="4022903"/>
        <a:ext cx="11881320" cy="98361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76250"/>
          </a:xfrm>
          <a:prstGeom prst="rect">
            <a:avLst/>
          </a:prstGeom>
        </p:spPr>
        <p:txBody>
          <a:bodyPr vert="horz" lIns="91440" tIns="45720" rIns="91440" bIns="45720" rtlCol="0"/>
          <a:lstStyle>
            <a:lvl1pPr algn="r">
              <a:defRPr sz="1200"/>
            </a:lvl1pPr>
          </a:lstStyle>
          <a:p>
            <a:fld id="{128FCA9C-FF92-4024-BDEC-A6D3B663DC09}" type="datetimeFigureOut">
              <a:rPr lang="en-US"/>
              <a:t>8/17/2018</a:t>
            </a:fld>
            <a:endParaRPr/>
          </a:p>
        </p:txBody>
      </p:sp>
      <p:sp>
        <p:nvSpPr>
          <p:cNvPr id="4" name="Footer Placeholder 3"/>
          <p:cNvSpPr>
            <a:spLocks noGrp="1"/>
          </p:cNvSpPr>
          <p:nvPr>
            <p:ph type="ftr" sz="quarter" idx="2"/>
          </p:nvPr>
        </p:nvSpPr>
        <p:spPr>
          <a:xfrm>
            <a:off x="0" y="9047097"/>
            <a:ext cx="2971800" cy="47625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9047097"/>
            <a:ext cx="2971800" cy="47625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772AB877-E7B1-4681-847E-D0918612832B}" type="datetimeFigureOut">
              <a:rPr lang="en-US"/>
              <a:t>8/17/2018</a:t>
            </a:fld>
            <a:endParaRPr/>
          </a:p>
        </p:txBody>
      </p:sp>
      <p:sp>
        <p:nvSpPr>
          <p:cNvPr id="4" name="Slide Image Placeholder 3"/>
          <p:cNvSpPr>
            <a:spLocks noGrp="1" noRot="1" noChangeAspect="1"/>
          </p:cNvSpPr>
          <p:nvPr>
            <p:ph type="sldImg" idx="2"/>
          </p:nvPr>
        </p:nvSpPr>
        <p:spPr>
          <a:xfrm>
            <a:off x="255588" y="714375"/>
            <a:ext cx="6346825" cy="35718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047097"/>
            <a:ext cx="2971800" cy="47625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9047097"/>
            <a:ext cx="2971800" cy="47625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714375"/>
            <a:ext cx="6346825" cy="35718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714375"/>
            <a:ext cx="6346825" cy="35718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714375"/>
            <a:ext cx="6346825" cy="3571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151602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latin typeface="Bell MT" panose="02020503060305020303" pitchFamily="18" charset="0"/>
              </a:rPr>
              <a:t>The EUROPEAN UNION</a:t>
            </a:r>
          </a:p>
        </p:txBody>
      </p:sp>
      <p:sp>
        <p:nvSpPr>
          <p:cNvPr id="3" name="Subtitle 2"/>
          <p:cNvSpPr>
            <a:spLocks noGrp="1"/>
          </p:cNvSpPr>
          <p:nvPr>
            <p:ph type="subTitle" idx="1"/>
          </p:nvPr>
        </p:nvSpPr>
        <p:spPr>
          <a:xfrm>
            <a:off x="1341884" y="4876800"/>
            <a:ext cx="7848600" cy="1143000"/>
          </a:xfrm>
        </p:spPr>
        <p:txBody>
          <a:bodyPr>
            <a:normAutofit/>
          </a:bodyPr>
          <a:lstStyle/>
          <a:p>
            <a:r>
              <a:rPr lang="en-US" sz="2400" b="1" dirty="0">
                <a:latin typeface="Bell MT" panose="02020503060305020303" pitchFamily="18" charset="0"/>
              </a:rPr>
              <a:t>Competences &amp; Procedures; Legislative Procedures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sharpenSoften amount="50000"/>
                    </a14:imgEffect>
                    <a14:imgEffect>
                      <a14:saturation sat="14000"/>
                    </a14:imgEffect>
                    <a14:imgEffect>
                      <a14:brightnessContrast bright="22000" contrast="20000"/>
                    </a14:imgEffect>
                  </a14:imgLayer>
                </a14:imgProps>
              </a:ext>
              <a:ext uri="{28A0092B-C50C-407E-A947-70E740481C1C}">
                <a14:useLocalDpi xmlns:a14="http://schemas.microsoft.com/office/drawing/2010/main" val="0"/>
              </a:ext>
            </a:extLst>
          </a:blip>
          <a:srcRect l="19864" t="6619" r="22118" b="7544"/>
          <a:stretch/>
        </p:blipFill>
        <p:spPr>
          <a:xfrm>
            <a:off x="1012880" y="926920"/>
            <a:ext cx="6120681" cy="5667164"/>
          </a:xfrm>
        </p:spPr>
      </p:pic>
      <p:sp>
        <p:nvSpPr>
          <p:cNvPr id="4" name="Title 3"/>
          <p:cNvSpPr>
            <a:spLocks noGrp="1"/>
          </p:cNvSpPr>
          <p:nvPr>
            <p:ph type="title"/>
          </p:nvPr>
        </p:nvSpPr>
        <p:spPr>
          <a:xfrm>
            <a:off x="467854" y="121716"/>
            <a:ext cx="9753600" cy="823007"/>
          </a:xfrm>
        </p:spPr>
        <p:txBody>
          <a:bodyPr>
            <a:normAutofit/>
          </a:bodyPr>
          <a:lstStyle/>
          <a:p>
            <a:r>
              <a:rPr lang="en-US" dirty="0">
                <a:latin typeface="Bell MT" panose="02020503060305020303" pitchFamily="18" charset="0"/>
              </a:rPr>
              <a:t>Special legislative procedure</a:t>
            </a:r>
          </a:p>
        </p:txBody>
      </p:sp>
      <p:sp>
        <p:nvSpPr>
          <p:cNvPr id="2" name="Content Placeholder 1"/>
          <p:cNvSpPr>
            <a:spLocks noGrp="1"/>
          </p:cNvSpPr>
          <p:nvPr>
            <p:ph sz="half" idx="2"/>
          </p:nvPr>
        </p:nvSpPr>
        <p:spPr>
          <a:xfrm>
            <a:off x="467854" y="1258025"/>
            <a:ext cx="7210734" cy="5040560"/>
          </a:xfrm>
        </p:spPr>
        <p:txBody>
          <a:bodyPr>
            <a:normAutofit/>
          </a:bodyPr>
          <a:lstStyle/>
          <a:p>
            <a:r>
              <a:rPr lang="en-GB" dirty="0">
                <a:latin typeface="Bell MT" panose="02020503060305020303" pitchFamily="18" charset="0"/>
              </a:rPr>
              <a:t>Parliamentary legislation &amp; Council legislation both require consent of the other generally. (Art 289(2) TFEU)</a:t>
            </a:r>
          </a:p>
          <a:p>
            <a:r>
              <a:rPr lang="en-GB" dirty="0">
                <a:latin typeface="Bell MT" panose="02020503060305020303" pitchFamily="18" charset="0"/>
              </a:rPr>
              <a:t>Sometimes consultation of the other institution will be required.</a:t>
            </a:r>
          </a:p>
          <a:p>
            <a:r>
              <a:rPr lang="en-GB" dirty="0">
                <a:latin typeface="Bell MT" panose="02020503060305020303" pitchFamily="18" charset="0"/>
              </a:rPr>
              <a:t>Consent is less that co-decision; one institution is required to consent to the other’s legislation. Veto power is stronger than consultation power.</a:t>
            </a:r>
          </a:p>
          <a:p>
            <a:r>
              <a:rPr lang="en-GB" dirty="0">
                <a:latin typeface="Bell MT" panose="02020503060305020303" pitchFamily="18" charset="0"/>
              </a:rPr>
              <a:t>Consultation is considered a formality and opinion does not need to be taken into consideration. If consent is not required the opinion of the other institution can be ignored.</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564" y="1258025"/>
            <a:ext cx="4444752" cy="4911128"/>
          </a:xfrm>
          <a:prstGeom prst="rect">
            <a:avLst/>
          </a:prstGeom>
        </p:spPr>
      </p:pic>
      <p:sp>
        <p:nvSpPr>
          <p:cNvPr id="3" name="Footer Placeholder 2">
            <a:extLst>
              <a:ext uri="{FF2B5EF4-FFF2-40B4-BE49-F238E27FC236}">
                <a16:creationId xmlns:a16="http://schemas.microsoft.com/office/drawing/2014/main" id="{62FC3D5F-95C8-4B99-9B31-E8199199942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0" y="1669854"/>
            <a:ext cx="5261304" cy="5188146"/>
          </a:xfrm>
          <a:prstGeom prst="rect">
            <a:avLst/>
          </a:prstGeom>
        </p:spPr>
      </p:pic>
      <p:sp>
        <p:nvSpPr>
          <p:cNvPr id="2" name="TextBox 1"/>
          <p:cNvSpPr txBox="1"/>
          <p:nvPr/>
        </p:nvSpPr>
        <p:spPr>
          <a:xfrm>
            <a:off x="189756" y="188640"/>
            <a:ext cx="10729192" cy="656398"/>
          </a:xfrm>
          <a:prstGeom prst="rect">
            <a:avLst/>
          </a:prstGeom>
          <a:noFill/>
        </p:spPr>
        <p:txBody>
          <a:bodyPr wrap="square" rtlCol="0">
            <a:spAutoFit/>
          </a:bodyPr>
          <a:lstStyle/>
          <a:p>
            <a:pPr>
              <a:lnSpc>
                <a:spcPct val="90000"/>
              </a:lnSpc>
            </a:pPr>
            <a:r>
              <a:rPr lang="en-GB" sz="4000" dirty="0">
                <a:latin typeface="Bell MT" panose="02020503060305020303" pitchFamily="18" charset="0"/>
              </a:rPr>
              <a:t>PRINCIPLE OF SUBSIDARITY</a:t>
            </a:r>
          </a:p>
        </p:txBody>
      </p:sp>
      <p:sp>
        <p:nvSpPr>
          <p:cNvPr id="4" name="TextBox 3"/>
          <p:cNvSpPr txBox="1"/>
          <p:nvPr/>
        </p:nvSpPr>
        <p:spPr>
          <a:xfrm>
            <a:off x="4810635" y="450092"/>
            <a:ext cx="7378190" cy="6407908"/>
          </a:xfrm>
          <a:prstGeom prst="rect">
            <a:avLst/>
          </a:prstGeom>
          <a:noFill/>
        </p:spPr>
        <p:txBody>
          <a:bodyPr wrap="square" rtlCol="0">
            <a:spAutoFit/>
          </a:bodyPr>
          <a:lstStyle/>
          <a:p>
            <a:pPr marL="342900" indent="-342900">
              <a:lnSpc>
                <a:spcPct val="90000"/>
              </a:lnSpc>
              <a:buFont typeface="Arial" panose="020B0604020202020204" pitchFamily="34" charset="0"/>
              <a:buChar char="•"/>
            </a:pPr>
            <a:endParaRPr lang="en-GB" sz="2400" dirty="0">
              <a:latin typeface="Bell MT" panose="02020503060305020303" pitchFamily="18" charset="0"/>
            </a:endParaRPr>
          </a:p>
          <a:p>
            <a:pPr marL="342900" indent="-342900">
              <a:lnSpc>
                <a:spcPct val="90000"/>
              </a:lnSpc>
              <a:buFont typeface="Arial" panose="020B0604020202020204" pitchFamily="34" charset="0"/>
              <a:buChar char="•"/>
            </a:pPr>
            <a:r>
              <a:rPr lang="en-GB" sz="2400" dirty="0">
                <a:latin typeface="Bell MT" panose="02020503060305020303" pitchFamily="18" charset="0"/>
              </a:rPr>
              <a:t>The principle of subsidiarity concerns the idea that a central authority should have a subsidiary function, performing tasks which cannot be performed effectively at a local level.</a:t>
            </a:r>
          </a:p>
          <a:p>
            <a:pPr marL="342900" indent="-342900">
              <a:lnSpc>
                <a:spcPct val="90000"/>
              </a:lnSpc>
              <a:buFont typeface="Arial" panose="020B0604020202020204" pitchFamily="34" charset="0"/>
              <a:buChar char="•"/>
            </a:pPr>
            <a:r>
              <a:rPr lang="en-GB" sz="2400" dirty="0">
                <a:latin typeface="Bell MT" panose="02020503060305020303" pitchFamily="18" charset="0"/>
              </a:rPr>
              <a:t>It became a general principle of the EU Constitution via </a:t>
            </a:r>
            <a:r>
              <a:rPr lang="en-GB" sz="2400" i="1" dirty="0">
                <a:latin typeface="Bell MT" panose="02020503060305020303" pitchFamily="18" charset="0"/>
              </a:rPr>
              <a:t>Article 5 of the TEU</a:t>
            </a:r>
            <a:r>
              <a:rPr lang="en-GB" sz="2400" dirty="0">
                <a:latin typeface="Bell MT" panose="02020503060305020303" pitchFamily="18" charset="0"/>
              </a:rPr>
              <a:t>.</a:t>
            </a:r>
          </a:p>
          <a:p>
            <a:pPr marL="342900" indent="-342900">
              <a:lnSpc>
                <a:spcPct val="90000"/>
              </a:lnSpc>
              <a:buFont typeface="Arial" panose="020B0604020202020204" pitchFamily="34" charset="0"/>
              <a:buChar char="•"/>
            </a:pPr>
            <a:r>
              <a:rPr lang="en-GB" sz="2400" b="1" dirty="0">
                <a:latin typeface="Bell MT" panose="02020503060305020303" pitchFamily="18" charset="0"/>
              </a:rPr>
              <a:t>National insufficiency test</a:t>
            </a:r>
            <a:r>
              <a:rPr lang="en-GB" sz="2400" dirty="0">
                <a:latin typeface="Bell MT" panose="02020503060305020303" pitchFamily="18" charset="0"/>
              </a:rPr>
              <a:t>; The Union can only act where the objectives could not be sufficiently be achieved by the Member States.</a:t>
            </a:r>
          </a:p>
          <a:p>
            <a:pPr marL="342900" indent="-342900">
              <a:lnSpc>
                <a:spcPct val="90000"/>
              </a:lnSpc>
              <a:buFont typeface="Arial" panose="020B0604020202020204" pitchFamily="34" charset="0"/>
              <a:buChar char="•"/>
            </a:pPr>
            <a:r>
              <a:rPr lang="en-GB" sz="2400" b="1" dirty="0">
                <a:latin typeface="Bell MT" panose="02020503060305020303" pitchFamily="18" charset="0"/>
              </a:rPr>
              <a:t>Comparative efficiency test</a:t>
            </a:r>
            <a:r>
              <a:rPr lang="en-GB" sz="2400" dirty="0">
                <a:latin typeface="Bell MT" panose="02020503060305020303" pitchFamily="18" charset="0"/>
              </a:rPr>
              <a:t>; The Union should not act unless it can better achieve the objectives of the proposed action.</a:t>
            </a:r>
          </a:p>
          <a:p>
            <a:pPr marL="342900" indent="-342900">
              <a:lnSpc>
                <a:spcPct val="90000"/>
              </a:lnSpc>
              <a:buFont typeface="Arial" panose="020B0604020202020204" pitchFamily="34" charset="0"/>
              <a:buChar char="•"/>
            </a:pPr>
            <a:r>
              <a:rPr lang="en-GB" sz="2400" dirty="0">
                <a:latin typeface="Bell MT" panose="02020503060305020303" pitchFamily="18" charset="0"/>
              </a:rPr>
              <a:t>Safeguard of federalism</a:t>
            </a:r>
          </a:p>
          <a:p>
            <a:pPr marL="342900" indent="-342900">
              <a:lnSpc>
                <a:spcPct val="90000"/>
              </a:lnSpc>
              <a:buFont typeface="Arial" panose="020B0604020202020204" pitchFamily="34" charset="0"/>
              <a:buChar char="•"/>
            </a:pPr>
            <a:r>
              <a:rPr lang="en-GB" sz="2400" i="1" dirty="0">
                <a:latin typeface="Bell MT" panose="02020503060305020303" pitchFamily="18" charset="0"/>
              </a:rPr>
              <a:t>Protocol no 2 On the Application of the Principles of </a:t>
            </a:r>
            <a:r>
              <a:rPr lang="en-GB" sz="2400" i="1" dirty="0" err="1">
                <a:latin typeface="Bell MT" panose="02020503060305020303" pitchFamily="18" charset="0"/>
              </a:rPr>
              <a:t>Subsidarity</a:t>
            </a:r>
            <a:r>
              <a:rPr lang="en-GB" sz="2400" i="1" dirty="0">
                <a:latin typeface="Bell MT" panose="02020503060305020303" pitchFamily="18" charset="0"/>
              </a:rPr>
              <a:t> &amp; Proportionality </a:t>
            </a:r>
            <a:r>
              <a:rPr lang="en-GB" sz="2400" dirty="0">
                <a:latin typeface="Bell MT" panose="02020503060305020303" pitchFamily="18" charset="0"/>
              </a:rPr>
              <a:t>monitors the application of the Principle in relation to draft legislation.</a:t>
            </a:r>
          </a:p>
          <a:p>
            <a:pPr marL="342900" indent="-342900">
              <a:lnSpc>
                <a:spcPct val="90000"/>
              </a:lnSpc>
              <a:buFont typeface="Arial" panose="020B0604020202020204" pitchFamily="34" charset="0"/>
              <a:buChar char="•"/>
            </a:pPr>
            <a:r>
              <a:rPr lang="en-GB" sz="2400" dirty="0">
                <a:latin typeface="Bell MT" panose="02020503060305020303" pitchFamily="18" charset="0"/>
              </a:rPr>
              <a:t>This monitoring is completed by national parliaments and the European Court.</a:t>
            </a:r>
          </a:p>
        </p:txBody>
      </p:sp>
      <p:sp>
        <p:nvSpPr>
          <p:cNvPr id="3" name="Circle: Hollow 2"/>
          <p:cNvSpPr/>
          <p:nvPr/>
        </p:nvSpPr>
        <p:spPr>
          <a:xfrm>
            <a:off x="2668050" y="1293359"/>
            <a:ext cx="1512168" cy="1440160"/>
          </a:xfrm>
          <a:prstGeom prst="donu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a:solidFill>
                <a:schemeClr val="tx1"/>
              </a:solidFill>
            </a:endParaRPr>
          </a:p>
        </p:txBody>
      </p:sp>
      <p:pic>
        <p:nvPicPr>
          <p:cNvPr id="6" name="Picture 5"/>
          <p:cNvPicPr>
            <a:picLocks noChangeAspect="1"/>
          </p:cNvPicPr>
          <p:nvPr/>
        </p:nvPicPr>
        <p:blipFill>
          <a:blip r:embed="rId3"/>
          <a:stretch>
            <a:fillRect/>
          </a:stretch>
        </p:blipFill>
        <p:spPr>
          <a:xfrm>
            <a:off x="2720477" y="3150663"/>
            <a:ext cx="1524132" cy="1457070"/>
          </a:xfrm>
          <a:prstGeom prst="rect">
            <a:avLst/>
          </a:prstGeom>
        </p:spPr>
      </p:pic>
      <p:sp>
        <p:nvSpPr>
          <p:cNvPr id="7" name="Circle: Hollow 6"/>
          <p:cNvSpPr/>
          <p:nvPr/>
        </p:nvSpPr>
        <p:spPr>
          <a:xfrm>
            <a:off x="2725047" y="5020141"/>
            <a:ext cx="1554154" cy="1459924"/>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a:solidFill>
                <a:schemeClr val="tx1"/>
              </a:solidFill>
            </a:endParaRPr>
          </a:p>
        </p:txBody>
      </p:sp>
      <p:sp>
        <p:nvSpPr>
          <p:cNvPr id="8" name="TextBox 7"/>
          <p:cNvSpPr txBox="1"/>
          <p:nvPr/>
        </p:nvSpPr>
        <p:spPr>
          <a:xfrm>
            <a:off x="227155" y="1142624"/>
            <a:ext cx="2440895" cy="1869166"/>
          </a:xfrm>
          <a:prstGeom prst="rect">
            <a:avLst/>
          </a:prstGeom>
          <a:noFill/>
        </p:spPr>
        <p:txBody>
          <a:bodyPr wrap="square" rtlCol="0">
            <a:spAutoFit/>
          </a:bodyPr>
          <a:lstStyle/>
          <a:p>
            <a:pPr>
              <a:lnSpc>
                <a:spcPct val="90000"/>
              </a:lnSpc>
            </a:pPr>
            <a:r>
              <a:rPr lang="en-GB" sz="1600" b="1" dirty="0">
                <a:latin typeface="Bell MT" panose="02020503060305020303" pitchFamily="18" charset="0"/>
              </a:rPr>
              <a:t>Yellow card mechanism</a:t>
            </a:r>
            <a:r>
              <a:rPr lang="en-GB" sz="1600" dirty="0">
                <a:latin typeface="Bell MT" panose="02020503060305020303" pitchFamily="18" charset="0"/>
              </a:rPr>
              <a:t>: Union legislator capable of amending or withdrawing draft legislation if national parliaments vote that it is incompatible with the principle.</a:t>
            </a:r>
          </a:p>
        </p:txBody>
      </p:sp>
      <p:sp>
        <p:nvSpPr>
          <p:cNvPr id="9" name="TextBox 8"/>
          <p:cNvSpPr txBox="1"/>
          <p:nvPr/>
        </p:nvSpPr>
        <p:spPr>
          <a:xfrm>
            <a:off x="222585" y="3019123"/>
            <a:ext cx="2497892" cy="2090765"/>
          </a:xfrm>
          <a:prstGeom prst="rect">
            <a:avLst/>
          </a:prstGeom>
          <a:noFill/>
        </p:spPr>
        <p:txBody>
          <a:bodyPr wrap="square" rtlCol="0">
            <a:spAutoFit/>
          </a:bodyPr>
          <a:lstStyle/>
          <a:p>
            <a:pPr>
              <a:lnSpc>
                <a:spcPct val="90000"/>
              </a:lnSpc>
            </a:pPr>
            <a:r>
              <a:rPr lang="en-GB" sz="1600" b="1" dirty="0">
                <a:latin typeface="Bell MT" panose="02020503060305020303" pitchFamily="18" charset="0"/>
              </a:rPr>
              <a:t>Orange Card Mechanism: </a:t>
            </a:r>
            <a:r>
              <a:rPr lang="en-GB" sz="1600" dirty="0">
                <a:latin typeface="Bell MT" panose="02020503060305020303" pitchFamily="18" charset="0"/>
              </a:rPr>
              <a:t>If the Commission justifies the proposal after the national parliament vote; the union legislator will have to consider its compatibility- if incompatible it will reject it.</a:t>
            </a:r>
          </a:p>
        </p:txBody>
      </p:sp>
      <p:sp>
        <p:nvSpPr>
          <p:cNvPr id="10" name="TextBox 9"/>
          <p:cNvSpPr txBox="1"/>
          <p:nvPr/>
        </p:nvSpPr>
        <p:spPr>
          <a:xfrm>
            <a:off x="305346" y="5020141"/>
            <a:ext cx="2194849" cy="1647567"/>
          </a:xfrm>
          <a:prstGeom prst="rect">
            <a:avLst/>
          </a:prstGeom>
          <a:noFill/>
        </p:spPr>
        <p:txBody>
          <a:bodyPr wrap="square" rtlCol="0">
            <a:spAutoFit/>
          </a:bodyPr>
          <a:lstStyle/>
          <a:p>
            <a:pPr>
              <a:lnSpc>
                <a:spcPct val="90000"/>
              </a:lnSpc>
            </a:pPr>
            <a:r>
              <a:rPr lang="en-GB" sz="1600" b="1" dirty="0">
                <a:latin typeface="Bell MT" panose="02020503060305020303" pitchFamily="18" charset="0"/>
              </a:rPr>
              <a:t>Red Card Mechanism? </a:t>
            </a:r>
            <a:r>
              <a:rPr lang="en-GB" sz="1600" dirty="0">
                <a:latin typeface="Bell MT" panose="02020503060305020303" pitchFamily="18" charset="0"/>
              </a:rPr>
              <a:t>Hard legislative solution has been rejected by the Protocol. National parliaments should not have a veto power.</a:t>
            </a:r>
          </a:p>
        </p:txBody>
      </p:sp>
      <p:sp>
        <p:nvSpPr>
          <p:cNvPr id="11" name="Footer Placeholder 10">
            <a:extLst>
              <a:ext uri="{FF2B5EF4-FFF2-40B4-BE49-F238E27FC236}">
                <a16:creationId xmlns:a16="http://schemas.microsoft.com/office/drawing/2014/main" id="{315BA16F-9C41-4875-9BB0-F92552E4F418}"/>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colorTemperature colorTemp="1500"/>
                    </a14:imgEffect>
                    <a14:imgEffect>
                      <a14:saturation sat="0"/>
                    </a14:imgEffect>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2024691" y="4430442"/>
            <a:ext cx="8139439" cy="2417853"/>
          </a:xfrm>
          <a:prstGeom prst="rect">
            <a:avLst/>
          </a:prstGeom>
          <a:solidFill>
            <a:schemeClr val="bg1">
              <a:alpha val="0"/>
            </a:schemeClr>
          </a:solidFill>
        </p:spPr>
      </p:pic>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188640"/>
            <a:ext cx="12188825" cy="653064"/>
          </a:xfrm>
          <a:prstGeom prst="rect">
            <a:avLst/>
          </a:prstGeom>
          <a:noFill/>
        </p:spPr>
        <p:txBody>
          <a:bodyPr wrap="square" rtlCol="0">
            <a:spAutoFit/>
          </a:bodyPr>
          <a:lstStyle/>
          <a:p>
            <a:pPr algn="ctr">
              <a:lnSpc>
                <a:spcPct val="90000"/>
              </a:lnSpc>
            </a:pPr>
            <a:r>
              <a:rPr lang="en-GB" sz="4000" b="1" dirty="0">
                <a:solidFill>
                  <a:schemeClr val="tx2"/>
                </a:solidFill>
                <a:latin typeface="Bell MT" panose="02020503060305020303" pitchFamily="18" charset="0"/>
              </a:rPr>
              <a:t>SUBSIDARITY AS A JUDICIAL SAFEGUARD?</a:t>
            </a:r>
          </a:p>
        </p:txBody>
      </p:sp>
      <p:sp>
        <p:nvSpPr>
          <p:cNvPr id="2" name="TextBox 1"/>
          <p:cNvSpPr txBox="1"/>
          <p:nvPr/>
        </p:nvSpPr>
        <p:spPr>
          <a:xfrm>
            <a:off x="297766" y="986819"/>
            <a:ext cx="11593288" cy="3167021"/>
          </a:xfrm>
          <a:prstGeom prst="rect">
            <a:avLst/>
          </a:prstGeom>
          <a:noFill/>
        </p:spPr>
        <p:txBody>
          <a:bodyPr wrap="square" rtlCol="0">
            <a:spAutoFit/>
          </a:bodyPr>
          <a:lstStyle/>
          <a:p>
            <a:pPr algn="ctr">
              <a:lnSpc>
                <a:spcPct val="90000"/>
              </a:lnSpc>
            </a:pPr>
            <a:r>
              <a:rPr lang="en-GB" sz="2200" b="1" i="1" u="sng" dirty="0">
                <a:solidFill>
                  <a:schemeClr val="accent6">
                    <a:lumMod val="75000"/>
                  </a:schemeClr>
                </a:solidFill>
                <a:latin typeface="Bell MT" panose="02020503060305020303" pitchFamily="18" charset="0"/>
              </a:rPr>
              <a:t>Case C-84/94 UK v Council (Working Time)</a:t>
            </a:r>
            <a:r>
              <a:rPr lang="en-GB" sz="2400" b="1" u="sng" dirty="0">
                <a:solidFill>
                  <a:schemeClr val="accent6">
                    <a:lumMod val="75000"/>
                  </a:schemeClr>
                </a:solidFill>
                <a:latin typeface="Bell MT" panose="02020503060305020303" pitchFamily="18" charset="0"/>
              </a:rPr>
              <a:t> </a:t>
            </a:r>
            <a:r>
              <a:rPr lang="en-GB" sz="2400" b="1" i="1" u="sng" dirty="0">
                <a:solidFill>
                  <a:schemeClr val="accent6">
                    <a:lumMod val="75000"/>
                  </a:schemeClr>
                </a:solidFill>
                <a:latin typeface="Bell MT" panose="02020503060305020303" pitchFamily="18" charset="0"/>
              </a:rPr>
              <a:t>[1996] ECR I-5755</a:t>
            </a:r>
            <a:endParaRPr lang="en-GB" sz="2200" b="1" i="1" u="sng" dirty="0">
              <a:solidFill>
                <a:schemeClr val="accent6">
                  <a:lumMod val="75000"/>
                </a:schemeClr>
              </a:solidFill>
              <a:latin typeface="Bell MT" panose="02020503060305020303" pitchFamily="18" charset="0"/>
            </a:endParaRPr>
          </a:p>
          <a:p>
            <a:pPr>
              <a:lnSpc>
                <a:spcPct val="90000"/>
              </a:lnSpc>
            </a:pPr>
            <a:r>
              <a:rPr lang="en-GB" sz="2200" dirty="0">
                <a:solidFill>
                  <a:schemeClr val="tx2"/>
                </a:solidFill>
                <a:latin typeface="Bell MT" panose="02020503060305020303" pitchFamily="18" charset="0"/>
              </a:rPr>
              <a:t>The argument was that the principle of subsidiarity would “</a:t>
            </a:r>
            <a:r>
              <a:rPr lang="en-GB" sz="2200" i="1" dirty="0">
                <a:solidFill>
                  <a:schemeClr val="tx2"/>
                </a:solidFill>
                <a:latin typeface="Bell MT" panose="02020503060305020303" pitchFamily="18" charset="0"/>
              </a:rPr>
              <a:t>not allow the adoption of a directive in such a wide and prescriptive terms as the contested directive, given that the extent and the nature of legislative regulation of working time varied widely between states.</a:t>
            </a:r>
            <a:r>
              <a:rPr lang="en-GB" sz="2200" dirty="0">
                <a:solidFill>
                  <a:schemeClr val="tx2"/>
                </a:solidFill>
                <a:latin typeface="Bell MT" panose="02020503060305020303" pitchFamily="18" charset="0"/>
              </a:rPr>
              <a:t>” The court assumed that where the Union decides to harmonise national laws that objective presupposed Union legislation. The Court chose to examine the Principle of subsidiarity in relation to the principle of proportionality. In doing so it ruled; “</a:t>
            </a:r>
            <a:r>
              <a:rPr lang="en-GB" sz="2200" i="1" dirty="0">
                <a:solidFill>
                  <a:schemeClr val="tx2"/>
                </a:solidFill>
                <a:latin typeface="Bell MT" panose="02020503060305020303" pitchFamily="18" charset="0"/>
              </a:rPr>
              <a:t>The Council must be allowed a wide discretion in an area [that] involves the legislature in making social policy choices.</a:t>
            </a:r>
            <a:r>
              <a:rPr lang="en-GB" sz="2200" dirty="0">
                <a:solidFill>
                  <a:schemeClr val="tx2"/>
                </a:solidFill>
                <a:latin typeface="Bell MT" panose="02020503060305020303" pitchFamily="18" charset="0"/>
              </a:rPr>
              <a:t>” Judicial review is limited to examining whether the institution concerned, has manifestly exceeded the limits of its discretion. (para 47, 58)</a:t>
            </a:r>
          </a:p>
          <a:p>
            <a:pPr>
              <a:lnSpc>
                <a:spcPct val="90000"/>
              </a:lnSpc>
            </a:pPr>
            <a:endParaRPr lang="en-GB" sz="2400" dirty="0"/>
          </a:p>
        </p:txBody>
      </p:sp>
      <p:sp>
        <p:nvSpPr>
          <p:cNvPr id="10" name="TextBox 9"/>
          <p:cNvSpPr txBox="1"/>
          <p:nvPr/>
        </p:nvSpPr>
        <p:spPr>
          <a:xfrm>
            <a:off x="201904" y="4411264"/>
            <a:ext cx="11639007" cy="1926040"/>
          </a:xfrm>
          <a:prstGeom prst="rect">
            <a:avLst/>
          </a:prstGeom>
          <a:noFill/>
        </p:spPr>
        <p:txBody>
          <a:bodyPr wrap="square" rtlCol="0">
            <a:spAutoFit/>
          </a:bodyPr>
          <a:lstStyle/>
          <a:p>
            <a:pPr algn="ctr">
              <a:lnSpc>
                <a:spcPct val="90000"/>
              </a:lnSpc>
            </a:pPr>
            <a:r>
              <a:rPr lang="en-GB" sz="2200" b="1" i="1" u="sng" dirty="0">
                <a:solidFill>
                  <a:schemeClr val="accent6">
                    <a:lumMod val="75000"/>
                  </a:schemeClr>
                </a:solidFill>
                <a:latin typeface="Bell MT" panose="02020503060305020303" pitchFamily="18" charset="0"/>
              </a:rPr>
              <a:t>Germany v Parliament &amp; Council (Deposit Guarantee Scheme)[1997] ECR I-2405</a:t>
            </a:r>
          </a:p>
          <a:p>
            <a:pPr>
              <a:lnSpc>
                <a:spcPct val="90000"/>
              </a:lnSpc>
            </a:pPr>
            <a:r>
              <a:rPr lang="en-GB" sz="2200" dirty="0">
                <a:solidFill>
                  <a:schemeClr val="tx2"/>
                </a:solidFill>
                <a:latin typeface="Bell MT" panose="02020503060305020303" pitchFamily="18" charset="0"/>
              </a:rPr>
              <a:t>The German Government claimed that the Union act </a:t>
            </a:r>
            <a:r>
              <a:rPr lang="en-GB" sz="2200" i="1" dirty="0">
                <a:solidFill>
                  <a:schemeClr val="tx2"/>
                </a:solidFill>
                <a:latin typeface="Bell MT" panose="02020503060305020303" pitchFamily="18" charset="0"/>
              </a:rPr>
              <a:t>violated the procedural obligation to states reasons</a:t>
            </a:r>
            <a:r>
              <a:rPr lang="en-GB" sz="2200" dirty="0">
                <a:solidFill>
                  <a:schemeClr val="tx2"/>
                </a:solidFill>
                <a:latin typeface="Bell MT" panose="02020503060305020303" pitchFamily="18" charset="0"/>
              </a:rPr>
              <a:t>. The Directive did not indicate how the actions could not be achieved at a Member State level. The Court indicated that all was required is a </a:t>
            </a:r>
            <a:r>
              <a:rPr lang="en-GB" sz="2200" i="1" dirty="0">
                <a:solidFill>
                  <a:schemeClr val="tx2"/>
                </a:solidFill>
                <a:latin typeface="Bell MT" panose="02020503060305020303" pitchFamily="18" charset="0"/>
              </a:rPr>
              <a:t>low explanatory threshold </a:t>
            </a:r>
            <a:r>
              <a:rPr lang="en-GB" sz="2200" dirty="0">
                <a:solidFill>
                  <a:schemeClr val="tx2"/>
                </a:solidFill>
                <a:latin typeface="Bell MT" panose="02020503060305020303" pitchFamily="18" charset="0"/>
              </a:rPr>
              <a:t>and as the Legislator  had found it indispensable to ensure a harmonised minimum level. Focus on </a:t>
            </a:r>
            <a:r>
              <a:rPr lang="en-GB" sz="2200" i="1" dirty="0">
                <a:solidFill>
                  <a:schemeClr val="tx2"/>
                </a:solidFill>
                <a:latin typeface="Bell MT" panose="02020503060305020303" pitchFamily="18" charset="0"/>
              </a:rPr>
              <a:t>national insufficiency test </a:t>
            </a:r>
            <a:r>
              <a:rPr lang="en-GB" sz="2200" dirty="0">
                <a:solidFill>
                  <a:schemeClr val="tx2"/>
                </a:solidFill>
                <a:latin typeface="Bell MT" panose="02020503060305020303" pitchFamily="18" charset="0"/>
              </a:rPr>
              <a:t>rather than the comparative efficiency test.</a:t>
            </a:r>
          </a:p>
        </p:txBody>
      </p:sp>
      <p:sp>
        <p:nvSpPr>
          <p:cNvPr id="5" name="Footer Placeholder 4">
            <a:extLst>
              <a:ext uri="{FF2B5EF4-FFF2-40B4-BE49-F238E27FC236}">
                <a16:creationId xmlns:a16="http://schemas.microsoft.com/office/drawing/2014/main" id="{8CCE2F2F-AFB4-4455-B402-EAC45CF227B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65" t="-2173" r="1376" b="2173"/>
          <a:stretch/>
        </p:blipFill>
        <p:spPr>
          <a:xfrm rot="6550977">
            <a:off x="21033" y="4648959"/>
            <a:ext cx="2299322" cy="3716999"/>
          </a:xfrm>
          <a:prstGeom prst="rect">
            <a:avLst/>
          </a:prstGeom>
        </p:spPr>
      </p:pic>
      <p:sp>
        <p:nvSpPr>
          <p:cNvPr id="2" name="TextBox 1"/>
          <p:cNvSpPr txBox="1"/>
          <p:nvPr/>
        </p:nvSpPr>
        <p:spPr>
          <a:xfrm>
            <a:off x="333772" y="260648"/>
            <a:ext cx="10657184" cy="656398"/>
          </a:xfrm>
          <a:prstGeom prst="rect">
            <a:avLst/>
          </a:prstGeom>
          <a:noFill/>
        </p:spPr>
        <p:txBody>
          <a:bodyPr wrap="square" rtlCol="0">
            <a:spAutoFit/>
          </a:bodyPr>
          <a:lstStyle/>
          <a:p>
            <a:pPr>
              <a:lnSpc>
                <a:spcPct val="90000"/>
              </a:lnSpc>
            </a:pPr>
            <a:r>
              <a:rPr lang="en-GB" sz="4000" b="1" dirty="0">
                <a:latin typeface="Bell MT" panose="02020503060305020303" pitchFamily="18" charset="0"/>
              </a:rPr>
              <a:t>COMPETENCES</a:t>
            </a:r>
          </a:p>
        </p:txBody>
      </p:sp>
      <p:sp>
        <p:nvSpPr>
          <p:cNvPr id="3" name="TextBox 2"/>
          <p:cNvSpPr txBox="1"/>
          <p:nvPr/>
        </p:nvSpPr>
        <p:spPr>
          <a:xfrm>
            <a:off x="333772" y="1182957"/>
            <a:ext cx="7488832" cy="408720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GB" sz="2400" dirty="0">
                <a:latin typeface="Bell MT" panose="02020503060305020303" pitchFamily="18" charset="0"/>
              </a:rPr>
              <a:t>The Union is not a sovereign state. Its legislative competences are “conferred” by the treaties.</a:t>
            </a:r>
          </a:p>
          <a:p>
            <a:pPr marL="342900" indent="-342900">
              <a:lnSpc>
                <a:spcPct val="90000"/>
              </a:lnSpc>
              <a:buFont typeface="Arial" panose="020B0604020202020204" pitchFamily="34" charset="0"/>
              <a:buChar char="•"/>
            </a:pPr>
            <a:r>
              <a:rPr lang="en-GB" sz="2400" dirty="0">
                <a:latin typeface="Bell MT" panose="02020503060305020303" pitchFamily="18" charset="0"/>
              </a:rPr>
              <a:t>The Union legislator has a wide use of powers by interpreting them teleologically. </a:t>
            </a:r>
          </a:p>
          <a:p>
            <a:pPr marL="342900" indent="-342900">
              <a:lnSpc>
                <a:spcPct val="90000"/>
              </a:lnSpc>
              <a:buFont typeface="Arial" panose="020B0604020202020204" pitchFamily="34" charset="0"/>
              <a:buChar char="•"/>
            </a:pPr>
            <a:r>
              <a:rPr lang="en-GB" sz="2400" dirty="0">
                <a:latin typeface="Bell MT" panose="02020503060305020303" pitchFamily="18" charset="0"/>
              </a:rPr>
              <a:t>Competences are separated into categories; exclusive, shared, coordinating and complementary. </a:t>
            </a:r>
          </a:p>
          <a:p>
            <a:pPr marL="342900" indent="-342900">
              <a:lnSpc>
                <a:spcPct val="90000"/>
              </a:lnSpc>
              <a:buFont typeface="Arial" panose="020B0604020202020204" pitchFamily="34" charset="0"/>
              <a:buChar char="•"/>
            </a:pPr>
            <a:r>
              <a:rPr lang="en-GB" sz="2400" dirty="0">
                <a:latin typeface="Bell MT" panose="02020503060305020303" pitchFamily="18" charset="0"/>
              </a:rPr>
              <a:t>These categories however do not make it clear what the EU’s federal order of competences are.</a:t>
            </a:r>
          </a:p>
          <a:p>
            <a:pPr marL="342900" indent="-342900">
              <a:lnSpc>
                <a:spcPct val="90000"/>
              </a:lnSpc>
              <a:buFont typeface="Arial" panose="020B0604020202020204" pitchFamily="34" charset="0"/>
              <a:buChar char="•"/>
            </a:pPr>
            <a:r>
              <a:rPr lang="en-GB" sz="2400" dirty="0">
                <a:latin typeface="Bell MT" panose="02020503060305020303" pitchFamily="18" charset="0"/>
              </a:rPr>
              <a:t>Ordinary Legislative Procedure/Special Legislative Procedure</a:t>
            </a:r>
          </a:p>
          <a:p>
            <a:pPr marL="342900" indent="-342900">
              <a:lnSpc>
                <a:spcPct val="90000"/>
              </a:lnSpc>
              <a:buFont typeface="Arial" panose="020B0604020202020204" pitchFamily="34" charset="0"/>
              <a:buChar char="•"/>
            </a:pPr>
            <a:r>
              <a:rPr lang="en-GB" sz="2400" dirty="0">
                <a:latin typeface="Bell MT" panose="02020503060305020303" pitchFamily="18" charset="0"/>
              </a:rPr>
              <a:t>How does this square with the Principle of </a:t>
            </a:r>
            <a:r>
              <a:rPr lang="en-GB" sz="2400" dirty="0" err="1">
                <a:latin typeface="Bell MT" panose="02020503060305020303" pitchFamily="18" charset="0"/>
              </a:rPr>
              <a:t>Subsidarity</a:t>
            </a:r>
            <a:r>
              <a:rPr lang="en-GB" sz="2400" dirty="0">
                <a:latin typeface="Bell MT" panose="02020503060305020303"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636" y="943818"/>
            <a:ext cx="3384377" cy="2578093"/>
          </a:xfrm>
          <a:prstGeom prst="rect">
            <a:avLst/>
          </a:prstGeom>
        </p:spPr>
      </p:pic>
      <p:pic>
        <p:nvPicPr>
          <p:cNvPr id="6" name="Picture 5">
            <a:extLst>
              <a:ext uri="{FF2B5EF4-FFF2-40B4-BE49-F238E27FC236}">
                <a16:creationId xmlns:a16="http://schemas.microsoft.com/office/drawing/2014/main" id="{2A89F916-217E-463A-8988-943A1BB7F883}"/>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110636" y="3521911"/>
            <a:ext cx="3384377" cy="2578093"/>
          </a:xfrm>
          <a:prstGeom prst="rect">
            <a:avLst/>
          </a:prstGeom>
        </p:spPr>
      </p:pic>
      <p:sp>
        <p:nvSpPr>
          <p:cNvPr id="4" name="Footer Placeholder 3">
            <a:extLst>
              <a:ext uri="{FF2B5EF4-FFF2-40B4-BE49-F238E27FC236}">
                <a16:creationId xmlns:a16="http://schemas.microsoft.com/office/drawing/2014/main" id="{4FC59CD5-57D8-4479-8D04-FD4F7295CF14}"/>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464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6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A352C4-81F2-45A1-8340-755BF4B7BEA8}"/>
              </a:ext>
            </a:extLst>
          </p:cNvPr>
          <p:cNvSpPr txBox="1"/>
          <p:nvPr/>
        </p:nvSpPr>
        <p:spPr>
          <a:xfrm>
            <a:off x="333772" y="1412776"/>
            <a:ext cx="5256584" cy="6485430"/>
          </a:xfrm>
          <a:prstGeom prst="rect">
            <a:avLst/>
          </a:prstGeom>
          <a:noFill/>
        </p:spPr>
        <p:txBody>
          <a:bodyPr wrap="square" rtlCol="0">
            <a:spAutoFit/>
          </a:bodyPr>
          <a:lstStyle/>
          <a:p>
            <a:pPr>
              <a:lnSpc>
                <a:spcPct val="150000"/>
              </a:lnSpc>
            </a:pPr>
            <a:r>
              <a:rPr lang="en-GB" sz="4000" b="1" dirty="0">
                <a:solidFill>
                  <a:schemeClr val="tx2"/>
                </a:solidFill>
                <a:latin typeface="Bell MT" panose="02020503060305020303" pitchFamily="18" charset="0"/>
              </a:rPr>
              <a:t>COMPETENCES</a:t>
            </a:r>
            <a:endParaRPr lang="en-GB" sz="2400" b="1" dirty="0">
              <a:solidFill>
                <a:schemeClr val="tx2"/>
              </a:solidFill>
              <a:latin typeface="Bell MT" panose="02020503060305020303" pitchFamily="18" charset="0"/>
            </a:endParaRPr>
          </a:p>
          <a:p>
            <a:pPr marL="342900" indent="-342900">
              <a:lnSpc>
                <a:spcPct val="150000"/>
              </a:lnSpc>
              <a:buFontTx/>
              <a:buChar char="-"/>
            </a:pPr>
            <a:r>
              <a:rPr lang="en-GB" sz="2400" dirty="0">
                <a:latin typeface="Bell MT" panose="02020503060305020303" pitchFamily="18" charset="0"/>
              </a:rPr>
              <a:t>The scope of Union competences</a:t>
            </a:r>
          </a:p>
          <a:p>
            <a:pPr marL="342900" indent="-342900">
              <a:lnSpc>
                <a:spcPct val="150000"/>
              </a:lnSpc>
              <a:buFontTx/>
              <a:buChar char="-"/>
            </a:pPr>
            <a:r>
              <a:rPr lang="en-GB" sz="2400" dirty="0">
                <a:latin typeface="Bell MT" panose="02020503060305020303" pitchFamily="18" charset="0"/>
              </a:rPr>
              <a:t>Teleological interpretation</a:t>
            </a:r>
          </a:p>
          <a:p>
            <a:pPr marL="342900" indent="-342900">
              <a:lnSpc>
                <a:spcPct val="150000"/>
              </a:lnSpc>
              <a:buFontTx/>
              <a:buChar char="-"/>
            </a:pPr>
            <a:r>
              <a:rPr lang="en-GB" sz="2400" dirty="0">
                <a:latin typeface="Bell MT" panose="02020503060305020303" pitchFamily="18" charset="0"/>
              </a:rPr>
              <a:t>The Union competences:</a:t>
            </a:r>
          </a:p>
          <a:p>
            <a:pPr marL="800100" lvl="1" indent="-342900">
              <a:lnSpc>
                <a:spcPct val="150000"/>
              </a:lnSpc>
              <a:buFontTx/>
              <a:buChar char="-"/>
            </a:pPr>
            <a:r>
              <a:rPr lang="en-GB" sz="2400" dirty="0">
                <a:latin typeface="Bell MT" panose="02020503060305020303" pitchFamily="18" charset="0"/>
              </a:rPr>
              <a:t>General competences</a:t>
            </a:r>
          </a:p>
          <a:p>
            <a:pPr marL="800100" lvl="1" indent="-342900">
              <a:lnSpc>
                <a:spcPct val="150000"/>
              </a:lnSpc>
              <a:buFontTx/>
              <a:buChar char="-"/>
            </a:pPr>
            <a:r>
              <a:rPr lang="en-GB" sz="2400" dirty="0">
                <a:latin typeface="Bell MT" panose="02020503060305020303" pitchFamily="18" charset="0"/>
              </a:rPr>
              <a:t>Categories</a:t>
            </a:r>
          </a:p>
          <a:p>
            <a:pPr marL="800100" lvl="1" indent="-342900">
              <a:lnSpc>
                <a:spcPct val="150000"/>
              </a:lnSpc>
              <a:buFontTx/>
              <a:buChar char="-"/>
            </a:pPr>
            <a:r>
              <a:rPr lang="en-GB" sz="2400" dirty="0">
                <a:latin typeface="Bell MT" panose="02020503060305020303" pitchFamily="18" charset="0"/>
              </a:rPr>
              <a:t>Five competences of the Union</a:t>
            </a:r>
          </a:p>
          <a:p>
            <a:pPr marL="800100" lvl="1" indent="-342900">
              <a:lnSpc>
                <a:spcPct val="150000"/>
              </a:lnSpc>
              <a:buFontTx/>
              <a:buChar char="-"/>
            </a:pPr>
            <a:endParaRPr lang="en-GB" sz="2400" dirty="0"/>
          </a:p>
          <a:p>
            <a:pPr lvl="1">
              <a:lnSpc>
                <a:spcPct val="150000"/>
              </a:lnSpc>
            </a:pPr>
            <a:endParaRPr lang="en-GB" sz="2400" dirty="0"/>
          </a:p>
          <a:p>
            <a:pPr>
              <a:lnSpc>
                <a:spcPct val="150000"/>
              </a:lnSpc>
            </a:pPr>
            <a:endParaRPr lang="en-GB" sz="2400" dirty="0"/>
          </a:p>
          <a:p>
            <a:pPr marL="342900" indent="-342900">
              <a:lnSpc>
                <a:spcPct val="150000"/>
              </a:lnSpc>
              <a:buFontTx/>
              <a:buChar char="-"/>
            </a:pPr>
            <a:endParaRPr lang="en-GB" sz="2400" dirty="0"/>
          </a:p>
        </p:txBody>
      </p:sp>
      <p:sp>
        <p:nvSpPr>
          <p:cNvPr id="9" name="TextBox 8">
            <a:extLst>
              <a:ext uri="{FF2B5EF4-FFF2-40B4-BE49-F238E27FC236}">
                <a16:creationId xmlns:a16="http://schemas.microsoft.com/office/drawing/2014/main" id="{144F1897-D1CE-40FA-B6B2-3E11C886C53A}"/>
              </a:ext>
            </a:extLst>
          </p:cNvPr>
          <p:cNvSpPr txBox="1"/>
          <p:nvPr/>
        </p:nvSpPr>
        <p:spPr>
          <a:xfrm>
            <a:off x="6382445" y="1412745"/>
            <a:ext cx="5256584" cy="5931432"/>
          </a:xfrm>
          <a:prstGeom prst="rect">
            <a:avLst/>
          </a:prstGeom>
          <a:noFill/>
        </p:spPr>
        <p:txBody>
          <a:bodyPr wrap="square" rtlCol="0">
            <a:spAutoFit/>
          </a:bodyPr>
          <a:lstStyle/>
          <a:p>
            <a:pPr>
              <a:lnSpc>
                <a:spcPct val="150000"/>
              </a:lnSpc>
            </a:pPr>
            <a:r>
              <a:rPr lang="en-GB" sz="4000" b="1" dirty="0">
                <a:solidFill>
                  <a:schemeClr val="tx2"/>
                </a:solidFill>
                <a:latin typeface="Bell MT" panose="02020503060305020303" pitchFamily="18" charset="0"/>
              </a:rPr>
              <a:t>PROCEDURES</a:t>
            </a:r>
            <a:endParaRPr lang="en-GB" sz="2400" b="1" dirty="0">
              <a:solidFill>
                <a:schemeClr val="tx2"/>
              </a:solidFill>
              <a:latin typeface="Bell MT" panose="02020503060305020303" pitchFamily="18" charset="0"/>
            </a:endParaRPr>
          </a:p>
          <a:p>
            <a:pPr marL="342900" indent="-342900">
              <a:lnSpc>
                <a:spcPct val="150000"/>
              </a:lnSpc>
              <a:buFontTx/>
              <a:buChar char="-"/>
            </a:pPr>
            <a:r>
              <a:rPr lang="en-GB" sz="2400" dirty="0">
                <a:latin typeface="Bell MT" panose="02020503060305020303" pitchFamily="18" charset="0"/>
              </a:rPr>
              <a:t>Ordinary procedures</a:t>
            </a:r>
          </a:p>
          <a:p>
            <a:pPr marL="800100" lvl="1" indent="-342900">
              <a:lnSpc>
                <a:spcPct val="150000"/>
              </a:lnSpc>
              <a:buFontTx/>
              <a:buChar char="-"/>
            </a:pPr>
            <a:r>
              <a:rPr lang="en-GB" sz="2400" dirty="0">
                <a:latin typeface="Bell MT" panose="02020503060305020303" pitchFamily="18" charset="0"/>
              </a:rPr>
              <a:t>Ordinary legislative procedure</a:t>
            </a:r>
          </a:p>
          <a:p>
            <a:pPr marL="342900" indent="-342900">
              <a:lnSpc>
                <a:spcPct val="150000"/>
              </a:lnSpc>
              <a:buFontTx/>
              <a:buChar char="-"/>
            </a:pPr>
            <a:r>
              <a:rPr lang="en-GB" sz="2400" dirty="0">
                <a:latin typeface="Bell MT" panose="02020503060305020303" pitchFamily="18" charset="0"/>
              </a:rPr>
              <a:t>Special procedures</a:t>
            </a:r>
          </a:p>
          <a:p>
            <a:pPr marL="342900" indent="-342900">
              <a:lnSpc>
                <a:spcPct val="150000"/>
              </a:lnSpc>
              <a:buFontTx/>
              <a:buChar char="-"/>
            </a:pPr>
            <a:r>
              <a:rPr lang="en-GB" sz="2400" dirty="0">
                <a:latin typeface="Bell MT" panose="02020503060305020303" pitchFamily="18" charset="0"/>
              </a:rPr>
              <a:t>The principle of subsidiarity</a:t>
            </a:r>
          </a:p>
          <a:p>
            <a:pPr marL="342900" indent="-342900">
              <a:lnSpc>
                <a:spcPct val="150000"/>
              </a:lnSpc>
              <a:buFontTx/>
              <a:buChar char="-"/>
            </a:pPr>
            <a:endParaRPr lang="en-GB" sz="2400" dirty="0">
              <a:latin typeface="Bell MT" panose="02020503060305020303" pitchFamily="18" charset="0"/>
            </a:endParaRPr>
          </a:p>
          <a:p>
            <a:pPr marL="800100" lvl="1" indent="-342900">
              <a:lnSpc>
                <a:spcPct val="150000"/>
              </a:lnSpc>
              <a:buFontTx/>
              <a:buChar char="-"/>
            </a:pPr>
            <a:endParaRPr lang="en-GB" sz="2400" dirty="0"/>
          </a:p>
          <a:p>
            <a:pPr lvl="1">
              <a:lnSpc>
                <a:spcPct val="150000"/>
              </a:lnSpc>
            </a:pPr>
            <a:endParaRPr lang="en-GB" sz="2400" dirty="0"/>
          </a:p>
          <a:p>
            <a:pPr>
              <a:lnSpc>
                <a:spcPct val="150000"/>
              </a:lnSpc>
            </a:pPr>
            <a:endParaRPr lang="en-GB" sz="2400" dirty="0"/>
          </a:p>
          <a:p>
            <a:pPr marL="342900" indent="-342900">
              <a:lnSpc>
                <a:spcPct val="150000"/>
              </a:lnSpc>
              <a:buFontTx/>
              <a:buChar char="-"/>
            </a:pPr>
            <a:endParaRPr lang="en-GB" sz="2400" dirty="0"/>
          </a:p>
        </p:txBody>
      </p:sp>
      <p:cxnSp>
        <p:nvCxnSpPr>
          <p:cNvPr id="11" name="Straight Connector 10">
            <a:extLst>
              <a:ext uri="{FF2B5EF4-FFF2-40B4-BE49-F238E27FC236}">
                <a16:creationId xmlns:a16="http://schemas.microsoft.com/office/drawing/2014/main" id="{E9089369-9F70-474F-9A1C-4CAAA6AE6A12}"/>
              </a:ext>
            </a:extLst>
          </p:cNvPr>
          <p:cNvCxnSpPr>
            <a:cxnSpLocks/>
          </p:cNvCxnSpPr>
          <p:nvPr/>
        </p:nvCxnSpPr>
        <p:spPr>
          <a:xfrm>
            <a:off x="5806380" y="1772816"/>
            <a:ext cx="0" cy="45005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488A3067-1835-4FF4-82E3-9CA215B75150}"/>
              </a:ext>
            </a:extLst>
          </p:cNvPr>
          <p:cNvSpPr>
            <a:spLocks noGrp="1"/>
          </p:cNvSpPr>
          <p:nvPr>
            <p:ph type="ctrTitle"/>
          </p:nvPr>
        </p:nvSpPr>
        <p:spPr>
          <a:xfrm>
            <a:off x="477788" y="0"/>
            <a:ext cx="9753600" cy="1231776"/>
          </a:xfrm>
        </p:spPr>
        <p:txBody>
          <a:bodyPr>
            <a:normAutofit/>
          </a:bodyPr>
          <a:lstStyle/>
          <a:p>
            <a:r>
              <a:rPr lang="en-US" i="1" cap="none" dirty="0">
                <a:solidFill>
                  <a:schemeClr val="bg2">
                    <a:lumMod val="50000"/>
                  </a:schemeClr>
                </a:solidFill>
                <a:latin typeface="Bell MT" panose="02020503060305020303" pitchFamily="18" charset="0"/>
              </a:rPr>
              <a:t>In these slides…</a:t>
            </a:r>
          </a:p>
        </p:txBody>
      </p:sp>
    </p:spTree>
    <p:extLst>
      <p:ext uri="{BB962C8B-B14F-4D97-AF65-F5344CB8AC3E}">
        <p14:creationId xmlns:p14="http://schemas.microsoft.com/office/powerpoint/2010/main" val="323754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64" y="260648"/>
            <a:ext cx="12188825" cy="691480"/>
          </a:xfrm>
        </p:spPr>
        <p:txBody>
          <a:bodyPr/>
          <a:lstStyle/>
          <a:p>
            <a:pPr algn="ctr"/>
            <a:r>
              <a:rPr lang="en-US" b="1" dirty="0">
                <a:latin typeface="Bell MT" panose="02020503060305020303" pitchFamily="18" charset="0"/>
              </a:rPr>
              <a:t>The scope of union competences</a:t>
            </a:r>
          </a:p>
        </p:txBody>
      </p:sp>
      <p:sp>
        <p:nvSpPr>
          <p:cNvPr id="2" name="Content Placeholder 1"/>
          <p:cNvSpPr>
            <a:spLocks noGrp="1"/>
          </p:cNvSpPr>
          <p:nvPr>
            <p:ph sz="half" idx="2"/>
          </p:nvPr>
        </p:nvSpPr>
        <p:spPr>
          <a:xfrm>
            <a:off x="405780" y="1340768"/>
            <a:ext cx="6890514" cy="4997152"/>
          </a:xfrm>
        </p:spPr>
        <p:txBody>
          <a:bodyPr>
            <a:normAutofit/>
          </a:bodyPr>
          <a:lstStyle/>
          <a:p>
            <a:pPr marL="45720" indent="0" algn="ctr">
              <a:lnSpc>
                <a:spcPct val="100000"/>
              </a:lnSpc>
              <a:spcBef>
                <a:spcPts val="600"/>
              </a:spcBef>
              <a:buNone/>
            </a:pPr>
            <a:r>
              <a:rPr lang="en-US" sz="1800" b="1" i="1" dirty="0">
                <a:latin typeface="Bell MT" panose="02020503060305020303" pitchFamily="18" charset="0"/>
              </a:rPr>
              <a:t>Legislation</a:t>
            </a:r>
          </a:p>
          <a:p>
            <a:pPr>
              <a:lnSpc>
                <a:spcPct val="100000"/>
              </a:lnSpc>
              <a:spcBef>
                <a:spcPts val="600"/>
              </a:spcBef>
            </a:pPr>
            <a:r>
              <a:rPr lang="en-US" sz="1800" dirty="0">
                <a:latin typeface="Bell MT" panose="02020503060305020303" pitchFamily="18" charset="0"/>
              </a:rPr>
              <a:t>Art 289(3) TFEU: “Legal acts adopted by legislative procedure shall constitute legislative acts.” </a:t>
            </a:r>
          </a:p>
          <a:p>
            <a:pPr>
              <a:lnSpc>
                <a:spcPct val="100000"/>
              </a:lnSpc>
              <a:spcBef>
                <a:spcPts val="600"/>
              </a:spcBef>
            </a:pPr>
            <a:r>
              <a:rPr lang="en-US" sz="1800" dirty="0">
                <a:latin typeface="Bell MT" panose="02020503060305020303" pitchFamily="18" charset="0"/>
              </a:rPr>
              <a:t>The scope of the EU’s legislative competences is </a:t>
            </a:r>
            <a:r>
              <a:rPr lang="en-US" sz="1800" b="1" dirty="0">
                <a:latin typeface="Bell MT" panose="02020503060305020303" pitchFamily="18" charset="0"/>
              </a:rPr>
              <a:t>limited</a:t>
            </a:r>
            <a:r>
              <a:rPr lang="en-US" sz="1800" dirty="0">
                <a:latin typeface="Bell MT" panose="02020503060305020303" pitchFamily="18" charset="0"/>
              </a:rPr>
              <a:t> as the EU is not a sovereign state. </a:t>
            </a:r>
          </a:p>
          <a:p>
            <a:pPr marL="45720" indent="0" algn="ctr">
              <a:lnSpc>
                <a:spcPct val="100000"/>
              </a:lnSpc>
              <a:spcBef>
                <a:spcPts val="600"/>
              </a:spcBef>
              <a:buNone/>
            </a:pPr>
            <a:r>
              <a:rPr lang="en-US" sz="1800" b="1" i="1" dirty="0">
                <a:latin typeface="Bell MT" panose="02020503060305020303" pitchFamily="18" charset="0"/>
              </a:rPr>
              <a:t>Scope of Union Competences</a:t>
            </a:r>
          </a:p>
          <a:p>
            <a:pPr>
              <a:lnSpc>
                <a:spcPct val="100000"/>
              </a:lnSpc>
              <a:spcBef>
                <a:spcPts val="600"/>
              </a:spcBef>
            </a:pPr>
            <a:r>
              <a:rPr lang="en-US" sz="1800" dirty="0">
                <a:latin typeface="Bell MT" panose="02020503060305020303" pitchFamily="18" charset="0"/>
              </a:rPr>
              <a:t>Under the </a:t>
            </a:r>
            <a:r>
              <a:rPr lang="en-US" sz="1800" b="1" dirty="0">
                <a:latin typeface="Bell MT" panose="02020503060305020303" pitchFamily="18" charset="0"/>
              </a:rPr>
              <a:t>principle of conferral </a:t>
            </a:r>
            <a:r>
              <a:rPr lang="en-US" sz="1800" dirty="0">
                <a:latin typeface="Bell MT" panose="02020503060305020303" pitchFamily="18" charset="0"/>
              </a:rPr>
              <a:t>the Union can only act within the limits of the competences conferred upon it by the Member States, see Art 5(2) TEU.</a:t>
            </a:r>
          </a:p>
          <a:p>
            <a:pPr>
              <a:lnSpc>
                <a:spcPct val="100000"/>
              </a:lnSpc>
              <a:spcBef>
                <a:spcPts val="600"/>
              </a:spcBef>
            </a:pPr>
            <a:r>
              <a:rPr lang="en-US" sz="1800" dirty="0">
                <a:latin typeface="Bell MT" panose="02020503060305020303" pitchFamily="18" charset="0"/>
              </a:rPr>
              <a:t>A </a:t>
            </a:r>
            <a:r>
              <a:rPr lang="en-US" sz="1800" b="1" dirty="0">
                <a:latin typeface="Bell MT" panose="02020503060305020303" pitchFamily="18" charset="0"/>
              </a:rPr>
              <a:t>legislative competence </a:t>
            </a:r>
            <a:r>
              <a:rPr lang="en-US" sz="1800" dirty="0">
                <a:latin typeface="Bell MT" panose="02020503060305020303" pitchFamily="18" charset="0"/>
              </a:rPr>
              <a:t>is the material field within which an authority is entitled to legislate.</a:t>
            </a:r>
          </a:p>
          <a:p>
            <a:pPr>
              <a:lnSpc>
                <a:spcPct val="100000"/>
              </a:lnSpc>
              <a:spcBef>
                <a:spcPts val="600"/>
              </a:spcBef>
            </a:pPr>
            <a:r>
              <a:rPr lang="en-US" sz="1800" dirty="0">
                <a:latin typeface="Bell MT" panose="02020503060305020303" pitchFamily="18" charset="0"/>
              </a:rPr>
              <a:t>Each legal competence for every Union Activity in the respective Treaty title.</a:t>
            </a:r>
          </a:p>
          <a:p>
            <a:pPr>
              <a:lnSpc>
                <a:spcPct val="100000"/>
              </a:lnSpc>
              <a:spcBef>
                <a:spcPts val="600"/>
              </a:spcBef>
            </a:pPr>
            <a:r>
              <a:rPr lang="en-US" sz="1800" dirty="0">
                <a:latin typeface="Bell MT" panose="02020503060305020303" pitchFamily="18" charset="0"/>
              </a:rPr>
              <a:t>The treaties present a picture of thematically limited competences in distinct policy area</a:t>
            </a:r>
          </a:p>
          <a:p>
            <a:pPr>
              <a:lnSpc>
                <a:spcPct val="100000"/>
              </a:lnSpc>
              <a:spcBef>
                <a:spcPts val="600"/>
              </a:spcBef>
            </a:pPr>
            <a:endParaRPr lang="en-US" sz="1800" dirty="0">
              <a:latin typeface="Bell MT" panose="02020503060305020303" pitchFamily="18" charset="0"/>
            </a:endParaRPr>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606580" y="1988840"/>
            <a:ext cx="3966597" cy="3429000"/>
          </a:xfrm>
        </p:spPr>
      </p:pic>
      <p:sp>
        <p:nvSpPr>
          <p:cNvPr id="3" name="Footer Placeholder 2">
            <a:extLst>
              <a:ext uri="{FF2B5EF4-FFF2-40B4-BE49-F238E27FC236}">
                <a16:creationId xmlns:a16="http://schemas.microsoft.com/office/drawing/2014/main" id="{CA3CE876-2FD3-4C93-AC73-504470A329E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0DE7C5C-98EB-4C94-B4FC-DD3BD73845CC}"/>
              </a:ext>
            </a:extLst>
          </p:cNvPr>
          <p:cNvCxnSpPr>
            <a:cxnSpLocks/>
          </p:cNvCxnSpPr>
          <p:nvPr/>
        </p:nvCxnSpPr>
        <p:spPr>
          <a:xfrm flipH="1">
            <a:off x="333772" y="4411456"/>
            <a:ext cx="11506056"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 y="286341"/>
            <a:ext cx="12188825" cy="656398"/>
          </a:xfrm>
          <a:prstGeom prst="rect">
            <a:avLst/>
          </a:prstGeom>
          <a:noFill/>
        </p:spPr>
        <p:txBody>
          <a:bodyPr wrap="square" rtlCol="0">
            <a:spAutoFit/>
          </a:bodyPr>
          <a:lstStyle/>
          <a:p>
            <a:pPr algn="ctr">
              <a:lnSpc>
                <a:spcPct val="90000"/>
              </a:lnSpc>
            </a:pPr>
            <a:r>
              <a:rPr lang="en-GB" sz="4000" b="1" dirty="0">
                <a:solidFill>
                  <a:schemeClr val="tx2"/>
                </a:solidFill>
                <a:latin typeface="Bell MT" panose="02020503060305020303" pitchFamily="18" charset="0"/>
              </a:rPr>
              <a:t>TELEOLOGICAL INTERPRETATION</a:t>
            </a:r>
          </a:p>
        </p:txBody>
      </p:sp>
      <p:sp>
        <p:nvSpPr>
          <p:cNvPr id="4" name="TextBox 3"/>
          <p:cNvSpPr txBox="1"/>
          <p:nvPr/>
        </p:nvSpPr>
        <p:spPr>
          <a:xfrm>
            <a:off x="261764" y="942739"/>
            <a:ext cx="11758255" cy="651332"/>
          </a:xfrm>
          <a:prstGeom prst="rect">
            <a:avLst/>
          </a:prstGeom>
          <a:noFill/>
        </p:spPr>
        <p:txBody>
          <a:bodyPr wrap="square" rtlCol="0">
            <a:spAutoFit/>
          </a:bodyPr>
          <a:lstStyle/>
          <a:p>
            <a:pPr algn="ctr">
              <a:lnSpc>
                <a:spcPct val="90000"/>
              </a:lnSpc>
            </a:pPr>
            <a:r>
              <a:rPr lang="en-GB" sz="2000" dirty="0">
                <a:latin typeface="Bell MT" panose="02020503060305020303" pitchFamily="18" charset="0"/>
              </a:rPr>
              <a:t>Now we turn to the ‘basics’ of discussing Union competences: the principle of conferral, which can be interpreted in two different ways, namely:</a:t>
            </a:r>
          </a:p>
        </p:txBody>
      </p:sp>
      <p:sp>
        <p:nvSpPr>
          <p:cNvPr id="6" name="Rectangle: Rounded Corners 5"/>
          <p:cNvSpPr/>
          <p:nvPr/>
        </p:nvSpPr>
        <p:spPr>
          <a:xfrm>
            <a:off x="3467885" y="4149949"/>
            <a:ext cx="5253049" cy="5031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Bell MT" panose="02020503060305020303" pitchFamily="18" charset="0"/>
              </a:rPr>
              <a:t>The EU adopts a </a:t>
            </a:r>
            <a:r>
              <a:rPr lang="en-GB" sz="2000" b="1" i="1" dirty="0">
                <a:latin typeface="Bell MT" panose="02020503060305020303" pitchFamily="18" charset="0"/>
              </a:rPr>
              <a:t>soft </a:t>
            </a:r>
            <a:r>
              <a:rPr lang="en-GB" sz="2000" dirty="0">
                <a:latin typeface="Bell MT" panose="02020503060305020303" pitchFamily="18" charset="0"/>
              </a:rPr>
              <a:t>teleological interpretation</a:t>
            </a:r>
          </a:p>
        </p:txBody>
      </p:sp>
      <p:sp>
        <p:nvSpPr>
          <p:cNvPr id="7" name="TextBox 6"/>
          <p:cNvSpPr txBox="1"/>
          <p:nvPr/>
        </p:nvSpPr>
        <p:spPr>
          <a:xfrm>
            <a:off x="436957" y="4892655"/>
            <a:ext cx="5657452" cy="1482329"/>
          </a:xfrm>
          <a:prstGeom prst="rect">
            <a:avLst/>
          </a:prstGeom>
          <a:noFill/>
        </p:spPr>
        <p:txBody>
          <a:bodyPr wrap="square" rtlCol="0">
            <a:spAutoFit/>
          </a:bodyPr>
          <a:lstStyle/>
          <a:p>
            <a:pPr algn="r">
              <a:lnSpc>
                <a:spcPct val="90000"/>
              </a:lnSpc>
            </a:pPr>
            <a:r>
              <a:rPr lang="en-GB" sz="2000" u="sng" dirty="0">
                <a:solidFill>
                  <a:schemeClr val="accent6">
                    <a:lumMod val="75000"/>
                  </a:schemeClr>
                </a:solidFill>
                <a:latin typeface="Bell MT" panose="02020503060305020303" pitchFamily="18" charset="0"/>
              </a:rPr>
              <a:t>See Case </a:t>
            </a:r>
            <a:r>
              <a:rPr lang="en-GB" sz="2000" i="1" u="sng" dirty="0">
                <a:solidFill>
                  <a:schemeClr val="accent6">
                    <a:lumMod val="75000"/>
                  </a:schemeClr>
                </a:solidFill>
                <a:latin typeface="Bell MT" panose="02020503060305020303" pitchFamily="18" charset="0"/>
              </a:rPr>
              <a:t>C-84/94 UK v Council [1996] ECR I-5755</a:t>
            </a:r>
          </a:p>
          <a:p>
            <a:pPr algn="r">
              <a:lnSpc>
                <a:spcPct val="90000"/>
              </a:lnSpc>
            </a:pPr>
            <a:r>
              <a:rPr lang="en-GB" sz="2000" dirty="0">
                <a:latin typeface="Bell MT" panose="02020503060305020303" pitchFamily="18" charset="0"/>
              </a:rPr>
              <a:t>European Court of Justice accepts a teleological interpretation  of the Union competences and it also interprets Union legislation in a teleological manner as well.</a:t>
            </a:r>
          </a:p>
        </p:txBody>
      </p:sp>
      <p:sp>
        <p:nvSpPr>
          <p:cNvPr id="3" name="Rectangle 2">
            <a:extLst>
              <a:ext uri="{FF2B5EF4-FFF2-40B4-BE49-F238E27FC236}">
                <a16:creationId xmlns:a16="http://schemas.microsoft.com/office/drawing/2014/main" id="{C1B0E531-672B-41A2-B57A-908F4468ADF8}"/>
              </a:ext>
            </a:extLst>
          </p:cNvPr>
          <p:cNvSpPr/>
          <p:nvPr/>
        </p:nvSpPr>
        <p:spPr>
          <a:xfrm>
            <a:off x="634858" y="1580939"/>
            <a:ext cx="5256584" cy="2424125"/>
          </a:xfrm>
          <a:prstGeom prst="rect">
            <a:avLst/>
          </a:prstGeom>
        </p:spPr>
        <p:txBody>
          <a:bodyPr wrap="square">
            <a:spAutoFit/>
          </a:bodyPr>
          <a:lstStyle/>
          <a:p>
            <a:pPr algn="ctr">
              <a:lnSpc>
                <a:spcPct val="90000"/>
              </a:lnSpc>
            </a:pPr>
            <a:r>
              <a:rPr lang="en-GB" sz="2800" b="1" i="1" u="sng" dirty="0">
                <a:solidFill>
                  <a:schemeClr val="accent6">
                    <a:lumMod val="75000"/>
                  </a:schemeClr>
                </a:solidFill>
                <a:latin typeface="Bell MT" panose="02020503060305020303" pitchFamily="18" charset="0"/>
              </a:rPr>
              <a:t>Strict…</a:t>
            </a:r>
            <a:endParaRPr lang="en-GB" sz="2000" u="sng" dirty="0">
              <a:solidFill>
                <a:schemeClr val="accent6">
                  <a:lumMod val="75000"/>
                </a:schemeClr>
              </a:solidFill>
              <a:latin typeface="Bell MT" panose="02020503060305020303" pitchFamily="18" charset="0"/>
            </a:endParaRPr>
          </a:p>
          <a:p>
            <a:pPr algn="r">
              <a:lnSpc>
                <a:spcPct val="90000"/>
              </a:lnSpc>
            </a:pPr>
            <a:r>
              <a:rPr lang="en-GB" sz="2000" dirty="0">
                <a:latin typeface="Bell MT" panose="02020503060305020303" pitchFamily="18" charset="0"/>
              </a:rPr>
              <a:t>would </a:t>
            </a:r>
            <a:r>
              <a:rPr lang="en-GB" sz="2000" i="1" dirty="0">
                <a:latin typeface="Bell MT" panose="02020503060305020303" pitchFamily="18" charset="0"/>
              </a:rPr>
              <a:t>deny</a:t>
            </a:r>
            <a:r>
              <a:rPr lang="en-GB" sz="2000" dirty="0">
                <a:latin typeface="Bell MT" panose="02020503060305020303" pitchFamily="18" charset="0"/>
              </a:rPr>
              <a:t> the Union the power to interpret its own competences. This comes with the practical problem that each legislative bill would need to gain the </a:t>
            </a:r>
            <a:r>
              <a:rPr lang="en-GB" sz="2000" i="1" dirty="0">
                <a:latin typeface="Bell MT" panose="02020503060305020303" pitchFamily="18" charset="0"/>
              </a:rPr>
              <a:t>consent of every national parliament.</a:t>
            </a:r>
            <a:r>
              <a:rPr lang="en-GB" sz="2000" dirty="0">
                <a:latin typeface="Bell MT" panose="02020503060305020303" pitchFamily="18" charset="0"/>
              </a:rPr>
              <a:t> (</a:t>
            </a:r>
            <a:r>
              <a:rPr lang="en-GB" sz="2000" i="1" dirty="0">
                <a:latin typeface="Bell MT" panose="02020503060305020303" pitchFamily="18" charset="0"/>
              </a:rPr>
              <a:t>in </a:t>
            </a:r>
            <a:r>
              <a:rPr lang="en-GB" sz="2000" i="1" dirty="0" err="1">
                <a:latin typeface="Bell MT" panose="02020503060305020303" pitchFamily="18" charset="0"/>
              </a:rPr>
              <a:t>dubio</a:t>
            </a:r>
            <a:r>
              <a:rPr lang="en-GB" sz="2000" i="1" dirty="0">
                <a:latin typeface="Bell MT" panose="02020503060305020303" pitchFamily="18" charset="0"/>
              </a:rPr>
              <a:t> mitius; </a:t>
            </a:r>
            <a:r>
              <a:rPr lang="en-GB" sz="2000" dirty="0">
                <a:latin typeface="Bell MT" panose="02020503060305020303" pitchFamily="18" charset="0"/>
              </a:rPr>
              <a:t>International method of interpretation in line with intention of member states.)</a:t>
            </a:r>
          </a:p>
        </p:txBody>
      </p:sp>
      <p:sp>
        <p:nvSpPr>
          <p:cNvPr id="5" name="Rectangle 4">
            <a:extLst>
              <a:ext uri="{FF2B5EF4-FFF2-40B4-BE49-F238E27FC236}">
                <a16:creationId xmlns:a16="http://schemas.microsoft.com/office/drawing/2014/main" id="{2D36BA17-741A-4047-925D-8DECC50EF7D8}"/>
              </a:ext>
            </a:extLst>
          </p:cNvPr>
          <p:cNvSpPr/>
          <p:nvPr/>
        </p:nvSpPr>
        <p:spPr>
          <a:xfrm>
            <a:off x="6297383" y="1614065"/>
            <a:ext cx="5458681" cy="1593128"/>
          </a:xfrm>
          <a:prstGeom prst="rect">
            <a:avLst/>
          </a:prstGeom>
        </p:spPr>
        <p:txBody>
          <a:bodyPr wrap="square">
            <a:spAutoFit/>
          </a:bodyPr>
          <a:lstStyle/>
          <a:p>
            <a:pPr algn="ctr">
              <a:lnSpc>
                <a:spcPct val="90000"/>
              </a:lnSpc>
            </a:pPr>
            <a:r>
              <a:rPr lang="en-GB" sz="2800" b="1" i="1" u="sng" dirty="0">
                <a:solidFill>
                  <a:srgbClr val="0070C0"/>
                </a:solidFill>
                <a:latin typeface="Bell MT" panose="02020503060305020303" pitchFamily="18" charset="0"/>
              </a:rPr>
              <a:t>Soft…</a:t>
            </a:r>
            <a:r>
              <a:rPr lang="en-GB" sz="2800" u="sng" dirty="0">
                <a:solidFill>
                  <a:srgbClr val="0070C0"/>
                </a:solidFill>
                <a:latin typeface="Bell MT" panose="02020503060305020303" pitchFamily="18" charset="0"/>
              </a:rPr>
              <a:t> </a:t>
            </a:r>
          </a:p>
          <a:p>
            <a:pPr>
              <a:lnSpc>
                <a:spcPct val="90000"/>
              </a:lnSpc>
            </a:pPr>
            <a:r>
              <a:rPr lang="en-GB" sz="2000" dirty="0">
                <a:latin typeface="Bell MT" panose="02020503060305020303" pitchFamily="18" charset="0"/>
              </a:rPr>
              <a:t>Allows for teleological interpretation of competences. This method asks what is the purpose of a rule. This can allow a small amendment to the original rule. </a:t>
            </a:r>
          </a:p>
        </p:txBody>
      </p:sp>
      <p:cxnSp>
        <p:nvCxnSpPr>
          <p:cNvPr id="9" name="Straight Connector 8">
            <a:extLst>
              <a:ext uri="{FF2B5EF4-FFF2-40B4-BE49-F238E27FC236}">
                <a16:creationId xmlns:a16="http://schemas.microsoft.com/office/drawing/2014/main" id="{C3690080-BF54-4076-9B41-9B6C62B36860}"/>
              </a:ext>
            </a:extLst>
          </p:cNvPr>
          <p:cNvCxnSpPr>
            <a:cxnSpLocks/>
          </p:cNvCxnSpPr>
          <p:nvPr/>
        </p:nvCxnSpPr>
        <p:spPr>
          <a:xfrm>
            <a:off x="6094412" y="2033077"/>
            <a:ext cx="0" cy="180020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DD1EBD59-A964-4EC1-B9F4-22B57A5081E6}"/>
              </a:ext>
            </a:extLst>
          </p:cNvPr>
          <p:cNvSpPr txBox="1"/>
          <p:nvPr/>
        </p:nvSpPr>
        <p:spPr>
          <a:xfrm>
            <a:off x="5850593" y="1719145"/>
            <a:ext cx="487634" cy="313932"/>
          </a:xfrm>
          <a:prstGeom prst="rect">
            <a:avLst/>
          </a:prstGeom>
          <a:noFill/>
        </p:spPr>
        <p:txBody>
          <a:bodyPr wrap="square" rtlCol="0">
            <a:spAutoFit/>
          </a:bodyPr>
          <a:lstStyle/>
          <a:p>
            <a:pPr>
              <a:lnSpc>
                <a:spcPct val="90000"/>
              </a:lnSpc>
            </a:pPr>
            <a:r>
              <a:rPr lang="en-GB" sz="1600" dirty="0">
                <a:solidFill>
                  <a:schemeClr val="accent2"/>
                </a:solidFill>
              </a:rPr>
              <a:t>OR</a:t>
            </a:r>
            <a:endParaRPr lang="en-GB" sz="2400" dirty="0">
              <a:solidFill>
                <a:schemeClr val="accent2"/>
              </a:solidFill>
            </a:endParaRPr>
          </a:p>
        </p:txBody>
      </p:sp>
      <p:sp>
        <p:nvSpPr>
          <p:cNvPr id="8" name="Rectangle 7">
            <a:extLst>
              <a:ext uri="{FF2B5EF4-FFF2-40B4-BE49-F238E27FC236}">
                <a16:creationId xmlns:a16="http://schemas.microsoft.com/office/drawing/2014/main" id="{6CB7A2AE-6A44-496F-AF2A-E7D617FECCDE}"/>
              </a:ext>
            </a:extLst>
          </p:cNvPr>
          <p:cNvSpPr/>
          <p:nvPr/>
        </p:nvSpPr>
        <p:spPr>
          <a:xfrm>
            <a:off x="6140891" y="4892654"/>
            <a:ext cx="5657452" cy="1482329"/>
          </a:xfrm>
          <a:prstGeom prst="rect">
            <a:avLst/>
          </a:prstGeom>
        </p:spPr>
        <p:txBody>
          <a:bodyPr wrap="square">
            <a:spAutoFit/>
          </a:bodyPr>
          <a:lstStyle/>
          <a:p>
            <a:pPr>
              <a:lnSpc>
                <a:spcPct val="90000"/>
              </a:lnSpc>
            </a:pPr>
            <a:r>
              <a:rPr lang="en-GB" sz="2000" u="sng" dirty="0">
                <a:solidFill>
                  <a:schemeClr val="accent6">
                    <a:lumMod val="75000"/>
                  </a:schemeClr>
                </a:solidFill>
                <a:latin typeface="Bell MT" panose="02020503060305020303" pitchFamily="18" charset="0"/>
              </a:rPr>
              <a:t>See </a:t>
            </a:r>
            <a:r>
              <a:rPr lang="en-GB" sz="2000" i="1" u="sng" dirty="0">
                <a:solidFill>
                  <a:schemeClr val="accent6">
                    <a:lumMod val="75000"/>
                  </a:schemeClr>
                </a:solidFill>
                <a:latin typeface="Bell MT" panose="02020503060305020303" pitchFamily="18" charset="0"/>
              </a:rPr>
              <a:t>Case 9/74 Casagrande v </a:t>
            </a:r>
            <a:r>
              <a:rPr lang="en-GB" sz="2000" i="1" u="sng" dirty="0" err="1">
                <a:solidFill>
                  <a:schemeClr val="accent6">
                    <a:lumMod val="75000"/>
                  </a:schemeClr>
                </a:solidFill>
                <a:latin typeface="Bell MT" panose="02020503060305020303" pitchFamily="18" charset="0"/>
              </a:rPr>
              <a:t>Landeshauptstadt</a:t>
            </a:r>
            <a:r>
              <a:rPr lang="en-GB" sz="2000" i="1" u="sng" dirty="0">
                <a:solidFill>
                  <a:schemeClr val="accent6">
                    <a:lumMod val="75000"/>
                  </a:schemeClr>
                </a:solidFill>
                <a:latin typeface="Bell MT" panose="02020503060305020303" pitchFamily="18" charset="0"/>
              </a:rPr>
              <a:t> </a:t>
            </a:r>
            <a:r>
              <a:rPr lang="en-GB" sz="2000" i="1" u="sng" dirty="0" err="1">
                <a:solidFill>
                  <a:schemeClr val="accent6">
                    <a:lumMod val="75000"/>
                  </a:schemeClr>
                </a:solidFill>
                <a:latin typeface="Bell MT" panose="02020503060305020303" pitchFamily="18" charset="0"/>
              </a:rPr>
              <a:t>Munchen</a:t>
            </a:r>
            <a:r>
              <a:rPr lang="en-GB" sz="2000" i="1" u="sng" dirty="0">
                <a:solidFill>
                  <a:schemeClr val="accent6">
                    <a:lumMod val="75000"/>
                  </a:schemeClr>
                </a:solidFill>
                <a:latin typeface="Bell MT" panose="02020503060305020303" pitchFamily="18" charset="0"/>
              </a:rPr>
              <a:t> [1974] ECR 773</a:t>
            </a:r>
          </a:p>
          <a:p>
            <a:pPr>
              <a:lnSpc>
                <a:spcPct val="90000"/>
              </a:lnSpc>
            </a:pPr>
            <a:r>
              <a:rPr lang="en-GB" sz="2000" dirty="0">
                <a:latin typeface="Bell MT" panose="02020503060305020303" pitchFamily="18" charset="0"/>
              </a:rPr>
              <a:t>Teleological interpretation of the Union legislation allows the EU to apply legislation to areas that are within the Member State competences.</a:t>
            </a:r>
          </a:p>
        </p:txBody>
      </p:sp>
      <p:sp>
        <p:nvSpPr>
          <p:cNvPr id="10" name="Footer Placeholder 9">
            <a:extLst>
              <a:ext uri="{FF2B5EF4-FFF2-40B4-BE49-F238E27FC236}">
                <a16:creationId xmlns:a16="http://schemas.microsoft.com/office/drawing/2014/main" id="{4537C273-24DB-493F-A19A-FE411071E66F}"/>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8525" r="13962"/>
          <a:stretch/>
        </p:blipFill>
        <p:spPr>
          <a:xfrm rot="10800000">
            <a:off x="0" y="1687456"/>
            <a:ext cx="5266321" cy="5186433"/>
          </a:xfrm>
          <a:prstGeom prst="rect">
            <a:avLst/>
          </a:prstGeom>
        </p:spPr>
      </p:pic>
      <p:sp>
        <p:nvSpPr>
          <p:cNvPr id="2" name="TextBox 1"/>
          <p:cNvSpPr txBox="1"/>
          <p:nvPr/>
        </p:nvSpPr>
        <p:spPr>
          <a:xfrm>
            <a:off x="0" y="260648"/>
            <a:ext cx="12287100" cy="653064"/>
          </a:xfrm>
          <a:prstGeom prst="rect">
            <a:avLst/>
          </a:prstGeom>
          <a:noFill/>
        </p:spPr>
        <p:txBody>
          <a:bodyPr wrap="square" rtlCol="0">
            <a:spAutoFit/>
          </a:bodyPr>
          <a:lstStyle/>
          <a:p>
            <a:pPr>
              <a:lnSpc>
                <a:spcPct val="90000"/>
              </a:lnSpc>
            </a:pPr>
            <a:r>
              <a:rPr lang="en-GB" sz="4000" b="1" dirty="0">
                <a:solidFill>
                  <a:schemeClr val="tx2"/>
                </a:solidFill>
                <a:latin typeface="Bell MT" panose="02020503060305020303" pitchFamily="18" charset="0"/>
              </a:rPr>
              <a:t>THE GENERAL COMPETENCES OF THE UNION </a:t>
            </a:r>
          </a:p>
        </p:txBody>
      </p:sp>
      <p:sp>
        <p:nvSpPr>
          <p:cNvPr id="3" name="TextBox 2"/>
          <p:cNvSpPr txBox="1"/>
          <p:nvPr/>
        </p:nvSpPr>
        <p:spPr>
          <a:xfrm>
            <a:off x="456966" y="973446"/>
            <a:ext cx="10945216" cy="142802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GB" sz="2400" dirty="0">
                <a:solidFill>
                  <a:schemeClr val="tx2">
                    <a:lumMod val="85000"/>
                    <a:lumOff val="15000"/>
                  </a:schemeClr>
                </a:solidFill>
                <a:latin typeface="Bell MT" panose="02020503060305020303" pitchFamily="18" charset="0"/>
              </a:rPr>
              <a:t>The Treaties grant </a:t>
            </a:r>
            <a:r>
              <a:rPr lang="en-GB" sz="2400" i="1" dirty="0">
                <a:solidFill>
                  <a:schemeClr val="tx2">
                    <a:lumMod val="85000"/>
                    <a:lumOff val="15000"/>
                  </a:schemeClr>
                </a:solidFill>
                <a:latin typeface="Bell MT" panose="02020503060305020303" pitchFamily="18" charset="0"/>
              </a:rPr>
              <a:t>special competences </a:t>
            </a:r>
            <a:r>
              <a:rPr lang="en-GB" sz="2400" dirty="0">
                <a:solidFill>
                  <a:schemeClr val="tx2">
                    <a:lumMod val="85000"/>
                    <a:lumOff val="15000"/>
                  </a:schemeClr>
                </a:solidFill>
                <a:latin typeface="Bell MT" panose="02020503060305020303" pitchFamily="18" charset="0"/>
              </a:rPr>
              <a:t>within each policy area. (For example the Union’s competence on environmental protection (</a:t>
            </a:r>
            <a:r>
              <a:rPr lang="en-GB" sz="2400" i="1" dirty="0">
                <a:solidFill>
                  <a:schemeClr val="tx2">
                    <a:lumMod val="85000"/>
                    <a:lumOff val="15000"/>
                  </a:schemeClr>
                </a:solidFill>
                <a:latin typeface="Bell MT" panose="02020503060305020303" pitchFamily="18" charset="0"/>
              </a:rPr>
              <a:t>Art 192 TFEU</a:t>
            </a:r>
            <a:r>
              <a:rPr lang="en-GB" sz="2400" dirty="0">
                <a:solidFill>
                  <a:schemeClr val="tx2">
                    <a:lumMod val="85000"/>
                    <a:lumOff val="15000"/>
                  </a:schemeClr>
                </a:solidFill>
                <a:latin typeface="Bell MT" panose="02020503060305020303" pitchFamily="18" charset="0"/>
              </a:rPr>
              <a:t>) is found in the Treaty’s title dedicated to the environment. (</a:t>
            </a:r>
            <a:r>
              <a:rPr lang="en-GB" sz="2400" i="1" dirty="0">
                <a:solidFill>
                  <a:schemeClr val="tx2">
                    <a:lumMod val="85000"/>
                    <a:lumOff val="15000"/>
                  </a:schemeClr>
                </a:solidFill>
                <a:latin typeface="Bell MT" panose="02020503060305020303" pitchFamily="18" charset="0"/>
              </a:rPr>
              <a:t>Title XX of Part III of the TFEU</a:t>
            </a:r>
            <a:r>
              <a:rPr lang="en-GB" sz="2400" dirty="0">
                <a:solidFill>
                  <a:schemeClr val="tx2">
                    <a:lumMod val="85000"/>
                    <a:lumOff val="15000"/>
                  </a:schemeClr>
                </a:solidFill>
                <a:latin typeface="Bell MT" panose="02020503060305020303" pitchFamily="18" charset="0"/>
              </a:rPr>
              <a:t>)</a:t>
            </a:r>
          </a:p>
          <a:p>
            <a:pPr>
              <a:lnSpc>
                <a:spcPct val="90000"/>
              </a:lnSpc>
            </a:pPr>
            <a:endParaRPr lang="en-GB" sz="2400" dirty="0">
              <a:solidFill>
                <a:schemeClr val="tx2">
                  <a:lumMod val="85000"/>
                  <a:lumOff val="15000"/>
                </a:schemeClr>
              </a:solidFill>
              <a:latin typeface="Bell MT" panose="02020503060305020303" pitchFamily="18" charset="0"/>
            </a:endParaRPr>
          </a:p>
        </p:txBody>
      </p:sp>
      <p:graphicFrame>
        <p:nvGraphicFramePr>
          <p:cNvPr id="8" name="Diagram 7"/>
          <p:cNvGraphicFramePr/>
          <p:nvPr>
            <p:extLst>
              <p:ext uri="{D42A27DB-BD31-4B8C-83A1-F6EECF244321}">
                <p14:modId xmlns:p14="http://schemas.microsoft.com/office/powerpoint/2010/main" val="2268337510"/>
              </p:ext>
            </p:extLst>
          </p:nvPr>
        </p:nvGraphicFramePr>
        <p:xfrm>
          <a:off x="-699258" y="1916832"/>
          <a:ext cx="1358734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27E1A6A-BE7A-43C3-8273-F7C79F90DA4F}"/>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2591"/>
          <a:stretch/>
        </p:blipFill>
        <p:spPr>
          <a:xfrm>
            <a:off x="5662364" y="1595582"/>
            <a:ext cx="5338274" cy="4649357"/>
          </a:xfrm>
          <a:prstGeom prst="rect">
            <a:avLst/>
          </a:prstGeom>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000"/>
                    </a14:imgEffect>
                    <a14:imgEffect>
                      <a14:colorTemperature colorTemp="7119"/>
                    </a14:imgEffect>
                    <a14:imgEffect>
                      <a14:saturation sat="135000"/>
                    </a14:imgEffect>
                    <a14:imgEffect>
                      <a14:brightnessContrast bright="12000" contrast="22000"/>
                    </a14:imgEffect>
                  </a14:imgLayer>
                </a14:imgProps>
              </a:ext>
            </a:extLst>
          </a:blip>
          <a:srcRect l="48855" t="10536" r="24329" b="21001"/>
          <a:stretch/>
        </p:blipFill>
        <p:spPr>
          <a:xfrm rot="10800000">
            <a:off x="9358972" y="-24341"/>
            <a:ext cx="2829853" cy="4520232"/>
          </a:xfrm>
          <a:prstGeom prst="rect">
            <a:avLst/>
          </a:prstGeom>
        </p:spPr>
      </p:pic>
      <p:sp>
        <p:nvSpPr>
          <p:cNvPr id="2" name="Title 1"/>
          <p:cNvSpPr>
            <a:spLocks noGrp="1"/>
          </p:cNvSpPr>
          <p:nvPr>
            <p:ph type="title"/>
          </p:nvPr>
        </p:nvSpPr>
        <p:spPr>
          <a:xfrm>
            <a:off x="261764" y="235438"/>
            <a:ext cx="11612323" cy="669540"/>
          </a:xfrm>
        </p:spPr>
        <p:txBody>
          <a:bodyPr/>
          <a:lstStyle/>
          <a:p>
            <a:r>
              <a:rPr lang="en-US" dirty="0">
                <a:latin typeface="Bell MT" panose="02020503060305020303" pitchFamily="18" charset="0"/>
              </a:rPr>
              <a:t>The categories of union competences</a:t>
            </a:r>
          </a:p>
        </p:txBody>
      </p:sp>
      <p:sp>
        <p:nvSpPr>
          <p:cNvPr id="5" name="Content Placeholder 4"/>
          <p:cNvSpPr>
            <a:spLocks noGrp="1"/>
          </p:cNvSpPr>
          <p:nvPr>
            <p:ph sz="half" idx="1"/>
          </p:nvPr>
        </p:nvSpPr>
        <p:spPr>
          <a:xfrm>
            <a:off x="336133" y="1099154"/>
            <a:ext cx="4708734" cy="5642214"/>
          </a:xfrm>
        </p:spPr>
        <p:txBody>
          <a:bodyPr>
            <a:normAutofit fontScale="92500" lnSpcReduction="10000"/>
          </a:bodyPr>
          <a:lstStyle/>
          <a:p>
            <a:r>
              <a:rPr lang="en-GB" dirty="0">
                <a:latin typeface="Bell MT" panose="02020503060305020303" pitchFamily="18" charset="0"/>
              </a:rPr>
              <a:t>The original Treaties did not specify the relationship between European and national competences. (Louis, 1979)</a:t>
            </a:r>
          </a:p>
          <a:p>
            <a:r>
              <a:rPr lang="en-GB" dirty="0">
                <a:latin typeface="Bell MT" panose="02020503060305020303" pitchFamily="18" charset="0"/>
              </a:rPr>
              <a:t>Two theories relating to competences;</a:t>
            </a:r>
          </a:p>
          <a:p>
            <a:pPr marL="560070" indent="-514350">
              <a:buFont typeface="+mj-lt"/>
              <a:buAutoNum type="romanUcPeriod"/>
            </a:pPr>
            <a:r>
              <a:rPr lang="en-GB" dirty="0">
                <a:latin typeface="Bell MT" panose="02020503060305020303" pitchFamily="18" charset="0"/>
              </a:rPr>
              <a:t>Exclusive competences; Member states transferred their powers in relation to competences within the treaties.</a:t>
            </a:r>
          </a:p>
          <a:p>
            <a:pPr marL="560070" indent="-514350">
              <a:buFont typeface="+mj-lt"/>
              <a:buAutoNum type="romanUcPeriod"/>
            </a:pPr>
            <a:r>
              <a:rPr lang="en-GB" dirty="0">
                <a:latin typeface="Bell MT" panose="02020503060305020303" pitchFamily="18" charset="0"/>
              </a:rPr>
              <a:t>Shared competences; Member states did not have exclusive rights to act within their territory as the Union shares in the exercise of public functions. </a:t>
            </a:r>
          </a:p>
          <a:p>
            <a:r>
              <a:rPr lang="en-GB" dirty="0">
                <a:latin typeface="Bell MT" panose="02020503060305020303" pitchFamily="18" charset="0"/>
              </a:rPr>
              <a:t>Article 2 TFEU;  Established there being 4 competences.</a:t>
            </a: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3" name="Footer Placeholder 2">
            <a:extLst>
              <a:ext uri="{FF2B5EF4-FFF2-40B4-BE49-F238E27FC236}">
                <a16:creationId xmlns:a16="http://schemas.microsoft.com/office/drawing/2014/main" id="{8D9FB82D-2D8C-4A45-9D22-500A0DC23F1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r="47750"/>
          <a:stretch/>
        </p:blipFill>
        <p:spPr>
          <a:xfrm>
            <a:off x="8990626" y="1268760"/>
            <a:ext cx="3198199" cy="5669771"/>
          </a:xfrm>
          <a:prstGeom prst="rect">
            <a:avLst/>
          </a:prstGeom>
        </p:spPr>
      </p:pic>
      <p:sp>
        <p:nvSpPr>
          <p:cNvPr id="2" name="TextBox 1"/>
          <p:cNvSpPr txBox="1"/>
          <p:nvPr/>
        </p:nvSpPr>
        <p:spPr>
          <a:xfrm>
            <a:off x="261764" y="188640"/>
            <a:ext cx="11017224" cy="656398"/>
          </a:xfrm>
          <a:prstGeom prst="rect">
            <a:avLst/>
          </a:prstGeom>
          <a:noFill/>
        </p:spPr>
        <p:txBody>
          <a:bodyPr wrap="square" rtlCol="0">
            <a:spAutoFit/>
          </a:bodyPr>
          <a:lstStyle/>
          <a:p>
            <a:pPr>
              <a:lnSpc>
                <a:spcPct val="90000"/>
              </a:lnSpc>
            </a:pPr>
            <a:r>
              <a:rPr lang="en-GB" sz="4000" dirty="0">
                <a:latin typeface="Bell MT" panose="02020503060305020303" pitchFamily="18" charset="0"/>
              </a:rPr>
              <a:t>THE FIVE COMPETENCES</a:t>
            </a:r>
          </a:p>
        </p:txBody>
      </p:sp>
      <p:graphicFrame>
        <p:nvGraphicFramePr>
          <p:cNvPr id="6" name="Diagram 5"/>
          <p:cNvGraphicFramePr/>
          <p:nvPr>
            <p:extLst>
              <p:ext uri="{D42A27DB-BD31-4B8C-83A1-F6EECF244321}">
                <p14:modId xmlns:p14="http://schemas.microsoft.com/office/powerpoint/2010/main" val="3336841018"/>
              </p:ext>
            </p:extLst>
          </p:nvPr>
        </p:nvGraphicFramePr>
        <p:xfrm>
          <a:off x="117748" y="845038"/>
          <a:ext cx="11881320" cy="6012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14092" y="4437112"/>
            <a:ext cx="4968552" cy="430824"/>
          </a:xfrm>
          <a:prstGeom prst="rect">
            <a:avLst/>
          </a:prstGeom>
          <a:noFill/>
        </p:spPr>
        <p:txBody>
          <a:bodyPr wrap="square" rtlCol="0">
            <a:spAutoFit/>
          </a:bodyPr>
          <a:lstStyle/>
          <a:p>
            <a:pPr>
              <a:lnSpc>
                <a:spcPct val="90000"/>
              </a:lnSpc>
            </a:pPr>
            <a:r>
              <a:rPr lang="en-GB" sz="2400" dirty="0">
                <a:latin typeface="Bell MT" panose="02020503060305020303" pitchFamily="18" charset="0"/>
              </a:rPr>
              <a:t>Co-ordinating Competences</a:t>
            </a:r>
          </a:p>
        </p:txBody>
      </p:sp>
      <p:pic>
        <p:nvPicPr>
          <p:cNvPr id="10" name="Picture 9"/>
          <p:cNvPicPr>
            <a:picLocks noChangeAspect="1"/>
          </p:cNvPicPr>
          <p:nvPr/>
        </p:nvPicPr>
        <p:blipFill>
          <a:blip r:embed="rId8"/>
          <a:stretch>
            <a:fillRect/>
          </a:stretch>
        </p:blipFill>
        <p:spPr>
          <a:xfrm>
            <a:off x="110838" y="6093296"/>
            <a:ext cx="11888230" cy="12193"/>
          </a:xfrm>
          <a:prstGeom prst="rect">
            <a:avLst/>
          </a:prstGeom>
        </p:spPr>
      </p:pic>
      <p:sp>
        <p:nvSpPr>
          <p:cNvPr id="12" name="TextBox 11"/>
          <p:cNvSpPr txBox="1"/>
          <p:nvPr/>
        </p:nvSpPr>
        <p:spPr>
          <a:xfrm>
            <a:off x="117748" y="6165304"/>
            <a:ext cx="11881320" cy="7848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GB" sz="1600" dirty="0">
                <a:latin typeface="Bell MT" panose="02020503060305020303" pitchFamily="18" charset="0"/>
              </a:rPr>
              <a:t>Complementary areas; the protection &amp; improvement of human health, industry, culture, tourism, education, vocational training, youth &amp; sport, civil protection &amp; administrative co-operation. </a:t>
            </a:r>
          </a:p>
          <a:p>
            <a:pPr marL="342900" indent="-342900">
              <a:lnSpc>
                <a:spcPct val="90000"/>
              </a:lnSpc>
              <a:buFont typeface="Arial" panose="020B0604020202020204" pitchFamily="34" charset="0"/>
              <a:buChar char="•"/>
            </a:pPr>
            <a:r>
              <a:rPr lang="en-GB" sz="1600" dirty="0">
                <a:latin typeface="Bell MT" panose="02020503060305020303" pitchFamily="18" charset="0"/>
              </a:rPr>
              <a:t>Does not entail harmonisation of Member States laws or regulations.</a:t>
            </a:r>
          </a:p>
        </p:txBody>
      </p:sp>
      <p:sp>
        <p:nvSpPr>
          <p:cNvPr id="3" name="Footer Placeholder 2">
            <a:extLst>
              <a:ext uri="{FF2B5EF4-FFF2-40B4-BE49-F238E27FC236}">
                <a16:creationId xmlns:a16="http://schemas.microsoft.com/office/drawing/2014/main" id="{6E2B2367-87C0-400E-A044-C744FC7F746F}"/>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8" y="116632"/>
            <a:ext cx="11953328" cy="646331"/>
          </a:xfrm>
          <a:prstGeom prst="rect">
            <a:avLst/>
          </a:prstGeom>
          <a:noFill/>
        </p:spPr>
        <p:txBody>
          <a:bodyPr wrap="square" rtlCol="0">
            <a:spAutoFit/>
          </a:bodyPr>
          <a:lstStyle/>
          <a:p>
            <a:pPr>
              <a:lnSpc>
                <a:spcPct val="90000"/>
              </a:lnSpc>
            </a:pPr>
            <a:r>
              <a:rPr lang="en-GB" sz="4000" dirty="0">
                <a:latin typeface="Bell MT" panose="02020503060305020303" pitchFamily="18" charset="0"/>
              </a:rPr>
              <a:t>ORDINARY AND SPECIAL PROCEDURES</a:t>
            </a:r>
          </a:p>
        </p:txBody>
      </p:sp>
      <p:sp>
        <p:nvSpPr>
          <p:cNvPr id="5" name="TextBox 4"/>
          <p:cNvSpPr txBox="1"/>
          <p:nvPr/>
        </p:nvSpPr>
        <p:spPr>
          <a:xfrm>
            <a:off x="349007" y="895986"/>
            <a:ext cx="11449272" cy="2751522"/>
          </a:xfrm>
          <a:prstGeom prst="rect">
            <a:avLst/>
          </a:prstGeom>
          <a:solidFill>
            <a:schemeClr val="accent6">
              <a:lumMod val="60000"/>
              <a:lumOff val="40000"/>
            </a:schemeClr>
          </a:solidFill>
        </p:spPr>
        <p:txBody>
          <a:bodyPr wrap="square" rtlCol="0">
            <a:spAutoFit/>
          </a:bodyPr>
          <a:lstStyle/>
          <a:p>
            <a:pPr algn="ctr">
              <a:lnSpc>
                <a:spcPct val="90000"/>
              </a:lnSpc>
            </a:pPr>
            <a:r>
              <a:rPr lang="en-GB" sz="2400" dirty="0">
                <a:latin typeface="Bell MT" panose="02020503060305020303" pitchFamily="18" charset="0"/>
              </a:rPr>
              <a:t>Article 289 TFEU: </a:t>
            </a:r>
          </a:p>
          <a:p>
            <a:pPr algn="ctr">
              <a:lnSpc>
                <a:spcPct val="90000"/>
              </a:lnSpc>
            </a:pPr>
            <a:r>
              <a:rPr lang="en-GB" sz="2400" i="1" dirty="0">
                <a:latin typeface="Bell MT" panose="02020503060305020303" pitchFamily="18" charset="0"/>
              </a:rPr>
              <a:t>1; “The </a:t>
            </a:r>
            <a:r>
              <a:rPr lang="en-GB" sz="2400" b="1" i="1" dirty="0">
                <a:latin typeface="Bell MT" panose="02020503060305020303" pitchFamily="18" charset="0"/>
              </a:rPr>
              <a:t>ordinary legislative procedure </a:t>
            </a:r>
            <a:r>
              <a:rPr lang="en-GB" sz="2400" i="1" dirty="0">
                <a:latin typeface="Bell MT" panose="02020503060305020303" pitchFamily="18" charset="0"/>
              </a:rPr>
              <a:t>shall consist in the joint adoption by the European Parliament and the Council of a regulation, directive or decision on a proposal from the Commission.”</a:t>
            </a:r>
          </a:p>
          <a:p>
            <a:pPr algn="ctr">
              <a:lnSpc>
                <a:spcPct val="90000"/>
              </a:lnSpc>
            </a:pPr>
            <a:r>
              <a:rPr lang="en-GB" sz="2400" i="1" dirty="0">
                <a:latin typeface="Bell MT" panose="02020503060305020303" pitchFamily="18" charset="0"/>
              </a:rPr>
              <a:t>2; “ In the specific cases provided for by the Treaties, the adoption of a regulation, directive or decision by the European Parliament with the participation of the Council or by the latter with the participation of the European Parliament, shall constitute a </a:t>
            </a:r>
            <a:r>
              <a:rPr lang="en-GB" sz="2400" b="1" i="1" dirty="0">
                <a:latin typeface="Bell MT" panose="02020503060305020303" pitchFamily="18" charset="0"/>
              </a:rPr>
              <a:t>special legislative procedure</a:t>
            </a:r>
            <a:r>
              <a:rPr lang="en-GB" sz="2400" i="1" dirty="0">
                <a:latin typeface="Bell MT" panose="02020503060305020303" pitchFamily="18" charset="0"/>
              </a:rPr>
              <a:t>.”</a:t>
            </a:r>
          </a:p>
          <a:p>
            <a:pPr marL="342900" indent="-342900" algn="ctr">
              <a:lnSpc>
                <a:spcPct val="90000"/>
              </a:lnSpc>
              <a:buFont typeface="Arial" panose="020B0604020202020204" pitchFamily="34" charset="0"/>
              <a:buChar char="•"/>
            </a:pPr>
            <a:endParaRPr lang="en-GB" sz="2400" i="1" dirty="0"/>
          </a:p>
        </p:txBody>
      </p:sp>
      <p:sp>
        <p:nvSpPr>
          <p:cNvPr id="8" name="Rectangle 7"/>
          <p:cNvSpPr/>
          <p:nvPr/>
        </p:nvSpPr>
        <p:spPr>
          <a:xfrm>
            <a:off x="169641" y="4432929"/>
            <a:ext cx="1440160" cy="720080"/>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solidFill>
                  <a:schemeClr val="tx2">
                    <a:lumMod val="65000"/>
                    <a:lumOff val="35000"/>
                  </a:schemeClr>
                </a:solidFill>
                <a:latin typeface="Bell MT" panose="02020503060305020303" pitchFamily="18" charset="0"/>
              </a:rPr>
              <a:t>Parliament</a:t>
            </a:r>
          </a:p>
        </p:txBody>
      </p:sp>
      <p:pic>
        <p:nvPicPr>
          <p:cNvPr id="9" name="Picture 8"/>
          <p:cNvPicPr>
            <a:picLocks noChangeAspect="1"/>
          </p:cNvPicPr>
          <p:nvPr/>
        </p:nvPicPr>
        <p:blipFill>
          <a:blip r:embed="rId2"/>
          <a:stretch>
            <a:fillRect/>
          </a:stretch>
        </p:blipFill>
        <p:spPr>
          <a:xfrm>
            <a:off x="4704636" y="4432929"/>
            <a:ext cx="1457070" cy="737680"/>
          </a:xfrm>
          <a:prstGeom prst="rect">
            <a:avLst/>
          </a:prstGeom>
        </p:spPr>
      </p:pic>
      <p:pic>
        <p:nvPicPr>
          <p:cNvPr id="10" name="Picture 9"/>
          <p:cNvPicPr>
            <a:picLocks noChangeAspect="1"/>
          </p:cNvPicPr>
          <p:nvPr/>
        </p:nvPicPr>
        <p:blipFill>
          <a:blip r:embed="rId2"/>
          <a:stretch>
            <a:fillRect/>
          </a:stretch>
        </p:blipFill>
        <p:spPr>
          <a:xfrm>
            <a:off x="8646349" y="4432929"/>
            <a:ext cx="1457070" cy="737680"/>
          </a:xfrm>
          <a:prstGeom prst="rect">
            <a:avLst/>
          </a:prstGeom>
        </p:spPr>
      </p:pic>
      <p:sp>
        <p:nvSpPr>
          <p:cNvPr id="11" name="Rectangle 10"/>
          <p:cNvSpPr/>
          <p:nvPr/>
        </p:nvSpPr>
        <p:spPr>
          <a:xfrm>
            <a:off x="2149981" y="4421080"/>
            <a:ext cx="1440160" cy="720080"/>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solidFill>
                  <a:schemeClr val="tx2">
                    <a:lumMod val="65000"/>
                    <a:lumOff val="35000"/>
                  </a:schemeClr>
                </a:solidFill>
                <a:latin typeface="Bell MT" panose="02020503060305020303" pitchFamily="18" charset="0"/>
              </a:rPr>
              <a:t>Council</a:t>
            </a:r>
          </a:p>
        </p:txBody>
      </p:sp>
      <p:pic>
        <p:nvPicPr>
          <p:cNvPr id="12" name="Picture 11"/>
          <p:cNvPicPr>
            <a:picLocks noChangeAspect="1"/>
          </p:cNvPicPr>
          <p:nvPr/>
        </p:nvPicPr>
        <p:blipFill>
          <a:blip r:embed="rId3"/>
          <a:stretch>
            <a:fillRect/>
          </a:stretch>
        </p:blipFill>
        <p:spPr>
          <a:xfrm>
            <a:off x="6675140" y="4435977"/>
            <a:ext cx="1450974" cy="731583"/>
          </a:xfrm>
          <a:prstGeom prst="rect">
            <a:avLst/>
          </a:prstGeom>
        </p:spPr>
      </p:pic>
      <p:pic>
        <p:nvPicPr>
          <p:cNvPr id="13" name="Picture 12"/>
          <p:cNvPicPr>
            <a:picLocks noChangeAspect="1"/>
          </p:cNvPicPr>
          <p:nvPr/>
        </p:nvPicPr>
        <p:blipFill>
          <a:blip r:embed="rId3"/>
          <a:stretch>
            <a:fillRect/>
          </a:stretch>
        </p:blipFill>
        <p:spPr>
          <a:xfrm>
            <a:off x="10623654" y="4427177"/>
            <a:ext cx="1450974" cy="731583"/>
          </a:xfrm>
          <a:prstGeom prst="rect">
            <a:avLst/>
          </a:prstGeom>
        </p:spPr>
      </p:pic>
      <p:cxnSp>
        <p:nvCxnSpPr>
          <p:cNvPr id="15" name="Straight Connector 14"/>
          <p:cNvCxnSpPr/>
          <p:nvPr/>
        </p:nvCxnSpPr>
        <p:spPr>
          <a:xfrm>
            <a:off x="4476629" y="4106730"/>
            <a:ext cx="26746" cy="2664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colorTemperature colorTemp="10561"/>
                    </a14:imgEffect>
                    <a14:imgEffect>
                      <a14:saturation sat="247000"/>
                    </a14:imgEffect>
                    <a14:imgEffect>
                      <a14:brightnessContrast bright="58000" contrast="-100000"/>
                    </a14:imgEffect>
                  </a14:imgLayer>
                </a14:imgProps>
              </a:ext>
              <a:ext uri="{28A0092B-C50C-407E-A947-70E740481C1C}">
                <a14:useLocalDpi xmlns:a14="http://schemas.microsoft.com/office/drawing/2010/main" val="0"/>
              </a:ext>
            </a:extLst>
          </a:blip>
          <a:stretch>
            <a:fillRect/>
          </a:stretch>
        </p:blipFill>
        <p:spPr>
          <a:xfrm>
            <a:off x="7127765" y="4432929"/>
            <a:ext cx="2539682" cy="2324666"/>
          </a:xfrm>
          <a:prstGeom prst="rect">
            <a:avLst/>
          </a:prstGeom>
        </p:spPr>
      </p:pic>
      <p:cxnSp>
        <p:nvCxnSpPr>
          <p:cNvPr id="23" name="Straight Arrow Connector 22"/>
          <p:cNvCxnSpPr>
            <a:stCxn id="8" idx="3"/>
            <a:endCxn id="11" idx="1"/>
          </p:cNvCxnSpPr>
          <p:nvPr/>
        </p:nvCxnSpPr>
        <p:spPr>
          <a:xfrm flipV="1">
            <a:off x="1609801" y="4781120"/>
            <a:ext cx="540180" cy="1184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1"/>
            <a:endCxn id="9" idx="3"/>
          </p:cNvCxnSpPr>
          <p:nvPr/>
        </p:nvCxnSpPr>
        <p:spPr>
          <a:xfrm flipH="1">
            <a:off x="6161706" y="4801769"/>
            <a:ext cx="51343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103419" y="4653136"/>
            <a:ext cx="52023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3"/>
            <a:endCxn id="13" idx="1"/>
          </p:cNvCxnSpPr>
          <p:nvPr/>
        </p:nvCxnSpPr>
        <p:spPr>
          <a:xfrm flipV="1">
            <a:off x="10103419" y="4792969"/>
            <a:ext cx="520235" cy="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917948" y="4781120"/>
            <a:ext cx="0" cy="11563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p:cNvCxnSpPr>
          <p:nvPr/>
        </p:nvCxnSpPr>
        <p:spPr>
          <a:xfrm>
            <a:off x="5433171" y="5170609"/>
            <a:ext cx="13169" cy="6346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2"/>
          </p:cNvCxnSpPr>
          <p:nvPr/>
        </p:nvCxnSpPr>
        <p:spPr>
          <a:xfrm>
            <a:off x="11349141" y="5158760"/>
            <a:ext cx="1855" cy="6465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89721" y="5960422"/>
            <a:ext cx="2968337" cy="430824"/>
          </a:xfrm>
          <a:prstGeom prst="rect">
            <a:avLst/>
          </a:prstGeom>
          <a:noFill/>
        </p:spPr>
        <p:txBody>
          <a:bodyPr wrap="square" rtlCol="0">
            <a:spAutoFit/>
          </a:bodyPr>
          <a:lstStyle/>
          <a:p>
            <a:pPr>
              <a:lnSpc>
                <a:spcPct val="90000"/>
              </a:lnSpc>
            </a:pPr>
            <a:r>
              <a:rPr lang="en-GB" sz="2400" dirty="0">
                <a:latin typeface="Bell MT" panose="02020503060305020303" pitchFamily="18" charset="0"/>
              </a:rPr>
              <a:t>Co-Legislation</a:t>
            </a:r>
          </a:p>
        </p:txBody>
      </p:sp>
      <p:sp>
        <p:nvSpPr>
          <p:cNvPr id="37" name="TextBox 36"/>
          <p:cNvSpPr txBox="1"/>
          <p:nvPr/>
        </p:nvSpPr>
        <p:spPr>
          <a:xfrm>
            <a:off x="4440911" y="5890943"/>
            <a:ext cx="2376264" cy="757130"/>
          </a:xfrm>
          <a:prstGeom prst="rect">
            <a:avLst/>
          </a:prstGeom>
          <a:noFill/>
        </p:spPr>
        <p:txBody>
          <a:bodyPr wrap="square" rtlCol="0">
            <a:spAutoFit/>
          </a:bodyPr>
          <a:lstStyle/>
          <a:p>
            <a:pPr>
              <a:lnSpc>
                <a:spcPct val="90000"/>
              </a:lnSpc>
            </a:pPr>
            <a:r>
              <a:rPr lang="en-GB" sz="2400" dirty="0">
                <a:latin typeface="Bell MT" panose="02020503060305020303" pitchFamily="18" charset="0"/>
              </a:rPr>
              <a:t>Parliamentary Legislation</a:t>
            </a:r>
          </a:p>
        </p:txBody>
      </p:sp>
      <p:sp>
        <p:nvSpPr>
          <p:cNvPr id="38" name="TextBox 37"/>
          <p:cNvSpPr txBox="1"/>
          <p:nvPr/>
        </p:nvSpPr>
        <p:spPr>
          <a:xfrm>
            <a:off x="10596966" y="5797269"/>
            <a:ext cx="2444164" cy="757130"/>
          </a:xfrm>
          <a:prstGeom prst="rect">
            <a:avLst/>
          </a:prstGeom>
          <a:noFill/>
        </p:spPr>
        <p:txBody>
          <a:bodyPr wrap="square" rtlCol="0">
            <a:spAutoFit/>
          </a:bodyPr>
          <a:lstStyle/>
          <a:p>
            <a:pPr>
              <a:lnSpc>
                <a:spcPct val="90000"/>
              </a:lnSpc>
            </a:pPr>
            <a:r>
              <a:rPr lang="en-GB" sz="2400" dirty="0">
                <a:latin typeface="Bell MT" panose="02020503060305020303" pitchFamily="18" charset="0"/>
              </a:rPr>
              <a:t>Council Legislation</a:t>
            </a:r>
          </a:p>
        </p:txBody>
      </p:sp>
      <p:sp>
        <p:nvSpPr>
          <p:cNvPr id="39" name="TextBox 38"/>
          <p:cNvSpPr txBox="1"/>
          <p:nvPr/>
        </p:nvSpPr>
        <p:spPr>
          <a:xfrm>
            <a:off x="103681" y="3799906"/>
            <a:ext cx="4540416" cy="424732"/>
          </a:xfrm>
          <a:prstGeom prst="rect">
            <a:avLst/>
          </a:prstGeom>
          <a:noFill/>
        </p:spPr>
        <p:txBody>
          <a:bodyPr wrap="square" rtlCol="0">
            <a:spAutoFit/>
          </a:bodyPr>
          <a:lstStyle/>
          <a:p>
            <a:pPr>
              <a:lnSpc>
                <a:spcPct val="90000"/>
              </a:lnSpc>
            </a:pPr>
            <a:r>
              <a:rPr lang="en-GB" sz="2400" b="1" dirty="0">
                <a:latin typeface="Bell MT" panose="02020503060305020303" pitchFamily="18" charset="0"/>
              </a:rPr>
              <a:t>Ordinary Legislative Procedure</a:t>
            </a:r>
          </a:p>
        </p:txBody>
      </p:sp>
      <p:sp>
        <p:nvSpPr>
          <p:cNvPr id="40" name="TextBox 39"/>
          <p:cNvSpPr txBox="1"/>
          <p:nvPr/>
        </p:nvSpPr>
        <p:spPr>
          <a:xfrm>
            <a:off x="4808600" y="3800936"/>
            <a:ext cx="7294432" cy="430824"/>
          </a:xfrm>
          <a:prstGeom prst="rect">
            <a:avLst/>
          </a:prstGeom>
          <a:noFill/>
        </p:spPr>
        <p:txBody>
          <a:bodyPr wrap="square" rtlCol="0">
            <a:spAutoFit/>
          </a:bodyPr>
          <a:lstStyle/>
          <a:p>
            <a:pPr>
              <a:lnSpc>
                <a:spcPct val="90000"/>
              </a:lnSpc>
            </a:pPr>
            <a:r>
              <a:rPr lang="en-GB" sz="2400" b="1" dirty="0">
                <a:latin typeface="Bell MT" panose="02020503060305020303" pitchFamily="18" charset="0"/>
              </a:rPr>
              <a:t>Special Legislative Procedures</a:t>
            </a:r>
          </a:p>
        </p:txBody>
      </p:sp>
      <p:sp>
        <p:nvSpPr>
          <p:cNvPr id="3" name="Footer Placeholder 2">
            <a:extLst>
              <a:ext uri="{FF2B5EF4-FFF2-40B4-BE49-F238E27FC236}">
                <a16:creationId xmlns:a16="http://schemas.microsoft.com/office/drawing/2014/main" id="{A8588158-39CA-476A-85C1-11BD04E77D1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40114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9756" y="188640"/>
            <a:ext cx="11881320" cy="691480"/>
          </a:xfrm>
        </p:spPr>
        <p:txBody>
          <a:bodyPr/>
          <a:lstStyle/>
          <a:p>
            <a:r>
              <a:rPr lang="en-US" dirty="0">
                <a:latin typeface="Bell MT" panose="02020503060305020303" pitchFamily="18" charset="0"/>
              </a:rPr>
              <a:t>Ordinary legislative procedure</a:t>
            </a:r>
          </a:p>
        </p:txBody>
      </p:sp>
      <p:sp>
        <p:nvSpPr>
          <p:cNvPr id="11" name="TextBox 10"/>
          <p:cNvSpPr txBox="1"/>
          <p:nvPr/>
        </p:nvSpPr>
        <p:spPr>
          <a:xfrm>
            <a:off x="3544911" y="4869160"/>
            <a:ext cx="2938762" cy="1588127"/>
          </a:xfrm>
          <a:prstGeom prst="rect">
            <a:avLst/>
          </a:prstGeom>
          <a:noFill/>
        </p:spPr>
        <p:txBody>
          <a:bodyPr wrap="square" rtlCol="0">
            <a:spAutoFit/>
          </a:bodyPr>
          <a:lstStyle/>
          <a:p>
            <a:pPr>
              <a:lnSpc>
                <a:spcPct val="90000"/>
              </a:lnSpc>
            </a:pPr>
            <a:r>
              <a:rPr lang="en-GB" b="1" dirty="0">
                <a:latin typeface="Bell MT" panose="02020503060305020303" pitchFamily="18" charset="0"/>
              </a:rPr>
              <a:t>Second Reading</a:t>
            </a:r>
            <a:r>
              <a:rPr lang="en-GB" dirty="0">
                <a:latin typeface="Bell MT" panose="02020503060305020303" pitchFamily="18" charset="0"/>
              </a:rPr>
              <a:t>: Parliament has three choices- can approve Councils position, reject it or can propose amendments to the Councils amendments.</a:t>
            </a:r>
          </a:p>
        </p:txBody>
      </p:sp>
      <p:sp>
        <p:nvSpPr>
          <p:cNvPr id="12" name="Rectangle 11"/>
          <p:cNvSpPr/>
          <p:nvPr/>
        </p:nvSpPr>
        <p:spPr>
          <a:xfrm>
            <a:off x="376559" y="5028709"/>
            <a:ext cx="3168352" cy="1754326"/>
          </a:xfrm>
          <a:prstGeom prst="rect">
            <a:avLst/>
          </a:prstGeom>
        </p:spPr>
        <p:txBody>
          <a:bodyPr wrap="square">
            <a:spAutoFit/>
          </a:bodyPr>
          <a:lstStyle/>
          <a:p>
            <a:r>
              <a:rPr lang="en-GB" b="1" dirty="0">
                <a:latin typeface="Bell MT" panose="02020503060305020303" pitchFamily="18" charset="0"/>
              </a:rPr>
              <a:t>First Reading</a:t>
            </a:r>
            <a:r>
              <a:rPr lang="en-GB" dirty="0">
                <a:latin typeface="Bell MT" panose="02020503060305020303" pitchFamily="18" charset="0"/>
              </a:rPr>
              <a:t>: The Commission proposal goes to the Parliament. The Parliament will act by a majority of votes cast. Possibility of the use of </a:t>
            </a:r>
            <a:r>
              <a:rPr lang="en-GB" dirty="0" err="1">
                <a:latin typeface="Bell MT" panose="02020503060305020303" pitchFamily="18" charset="0"/>
              </a:rPr>
              <a:t>Trilogues</a:t>
            </a:r>
            <a:r>
              <a:rPr lang="en-GB" dirty="0">
                <a:latin typeface="Bell MT" panose="02020503060305020303" pitchFamily="18" charset="0"/>
              </a:rPr>
              <a:t> at this stage.</a:t>
            </a:r>
          </a:p>
        </p:txBody>
      </p:sp>
      <p:sp>
        <p:nvSpPr>
          <p:cNvPr id="13" name="Rectangle 12"/>
          <p:cNvSpPr/>
          <p:nvPr/>
        </p:nvSpPr>
        <p:spPr>
          <a:xfrm>
            <a:off x="159133" y="1448959"/>
            <a:ext cx="2835487" cy="1200329"/>
          </a:xfrm>
          <a:prstGeom prst="rect">
            <a:avLst/>
          </a:prstGeom>
        </p:spPr>
        <p:txBody>
          <a:bodyPr wrap="square">
            <a:spAutoFit/>
          </a:bodyPr>
          <a:lstStyle/>
          <a:p>
            <a:r>
              <a:rPr lang="en-GB" b="1" dirty="0">
                <a:latin typeface="Bell MT" panose="02020503060305020303" pitchFamily="18" charset="0"/>
              </a:rPr>
              <a:t>Proposal Stage: </a:t>
            </a:r>
            <a:r>
              <a:rPr lang="en-GB" dirty="0">
                <a:latin typeface="Bell MT" panose="02020503060305020303" pitchFamily="18" charset="0"/>
              </a:rPr>
              <a:t>The </a:t>
            </a:r>
            <a:r>
              <a:rPr lang="en-GB" i="1" dirty="0">
                <a:latin typeface="Bell MT" panose="02020503060305020303" pitchFamily="18" charset="0"/>
              </a:rPr>
              <a:t>Commission</a:t>
            </a:r>
            <a:r>
              <a:rPr lang="en-GB" dirty="0">
                <a:latin typeface="Bell MT" panose="02020503060305020303" pitchFamily="18" charset="0"/>
              </a:rPr>
              <a:t> makes legislative proposals.</a:t>
            </a:r>
          </a:p>
          <a:p>
            <a:r>
              <a:rPr lang="en-GB" dirty="0">
                <a:latin typeface="Bell MT" panose="02020503060305020303" pitchFamily="18" charset="0"/>
              </a:rPr>
              <a:t>(Art 294 TFEU)</a:t>
            </a:r>
          </a:p>
        </p:txBody>
      </p:sp>
      <p:sp>
        <p:nvSpPr>
          <p:cNvPr id="14" name="Arrow: Right 13"/>
          <p:cNvSpPr/>
          <p:nvPr/>
        </p:nvSpPr>
        <p:spPr>
          <a:xfrm>
            <a:off x="297768" y="3212976"/>
            <a:ext cx="11665296" cy="1656184"/>
          </a:xfrm>
          <a:prstGeom prst="rightArrow">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latin typeface="Bell MT" panose="02020503060305020303" pitchFamily="18" charset="0"/>
              </a:rPr>
              <a:t>7 stages of the Ordinary Legislative Procedure (Art 294 &amp; 297 TFEU)</a:t>
            </a:r>
          </a:p>
        </p:txBody>
      </p:sp>
      <p:cxnSp>
        <p:nvCxnSpPr>
          <p:cNvPr id="16" name="Straight Arrow Connector 15"/>
          <p:cNvCxnSpPr/>
          <p:nvPr/>
        </p:nvCxnSpPr>
        <p:spPr>
          <a:xfrm flipV="1">
            <a:off x="981844" y="2492896"/>
            <a:ext cx="0" cy="10801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87537" y="1168152"/>
            <a:ext cx="2182317" cy="1754326"/>
          </a:xfrm>
          <a:prstGeom prst="rect">
            <a:avLst/>
          </a:prstGeom>
        </p:spPr>
        <p:txBody>
          <a:bodyPr wrap="square">
            <a:spAutoFit/>
          </a:bodyPr>
          <a:lstStyle/>
          <a:p>
            <a:r>
              <a:rPr lang="en-GB" dirty="0">
                <a:latin typeface="Bell MT" panose="02020503060305020303" pitchFamily="18" charset="0"/>
              </a:rPr>
              <a:t>The bill then moves to the Council which will act by Qualified Majority to accept the bill or can reject it/amend it</a:t>
            </a:r>
          </a:p>
        </p:txBody>
      </p:sp>
      <p:cxnSp>
        <p:nvCxnSpPr>
          <p:cNvPr id="21" name="Straight Arrow Connector 20"/>
          <p:cNvCxnSpPr/>
          <p:nvPr/>
        </p:nvCxnSpPr>
        <p:spPr>
          <a:xfrm>
            <a:off x="1917948" y="4509120"/>
            <a:ext cx="0" cy="4579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70076" y="2924944"/>
            <a:ext cx="0" cy="7200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82244" y="4509120"/>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63493" y="1168152"/>
            <a:ext cx="3240360" cy="1588127"/>
          </a:xfrm>
          <a:prstGeom prst="rect">
            <a:avLst/>
          </a:prstGeom>
          <a:noFill/>
        </p:spPr>
        <p:txBody>
          <a:bodyPr wrap="square" rtlCol="0">
            <a:spAutoFit/>
          </a:bodyPr>
          <a:lstStyle/>
          <a:p>
            <a:pPr>
              <a:lnSpc>
                <a:spcPct val="90000"/>
              </a:lnSpc>
            </a:pPr>
            <a:r>
              <a:rPr lang="en-GB" dirty="0">
                <a:latin typeface="Bell MT" panose="02020503060305020303" pitchFamily="18" charset="0"/>
              </a:rPr>
              <a:t>The amended bill is sent back to the Council and to the Commission. (that has to deliver an opinion) The </a:t>
            </a:r>
            <a:r>
              <a:rPr lang="en-GB" i="1" dirty="0">
                <a:latin typeface="Bell MT" panose="02020503060305020303" pitchFamily="18" charset="0"/>
              </a:rPr>
              <a:t>Council can approve all = legislation adopted</a:t>
            </a:r>
            <a:r>
              <a:rPr lang="en-GB" dirty="0">
                <a:latin typeface="Bell MT" panose="02020503060305020303" pitchFamily="18" charset="0"/>
              </a:rPr>
              <a:t>, or it goes to the </a:t>
            </a:r>
            <a:r>
              <a:rPr lang="en-GB" i="1" dirty="0">
                <a:latin typeface="Bell MT" panose="02020503060305020303" pitchFamily="18" charset="0"/>
              </a:rPr>
              <a:t>next stage</a:t>
            </a:r>
            <a:r>
              <a:rPr lang="en-GB" dirty="0">
                <a:latin typeface="Bell MT" panose="02020503060305020303" pitchFamily="18" charset="0"/>
              </a:rPr>
              <a:t>.</a:t>
            </a:r>
          </a:p>
        </p:txBody>
      </p:sp>
      <p:cxnSp>
        <p:nvCxnSpPr>
          <p:cNvPr id="29" name="Straight Arrow Connector 28"/>
          <p:cNvCxnSpPr/>
          <p:nvPr/>
        </p:nvCxnSpPr>
        <p:spPr>
          <a:xfrm flipV="1">
            <a:off x="5950396" y="2756279"/>
            <a:ext cx="0" cy="816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174532" y="4509120"/>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670476" y="4866884"/>
            <a:ext cx="2808312" cy="1592680"/>
          </a:xfrm>
          <a:prstGeom prst="rect">
            <a:avLst/>
          </a:prstGeom>
          <a:noFill/>
        </p:spPr>
        <p:txBody>
          <a:bodyPr wrap="square" rtlCol="0">
            <a:spAutoFit/>
          </a:bodyPr>
          <a:lstStyle/>
          <a:p>
            <a:pPr>
              <a:lnSpc>
                <a:spcPct val="90000"/>
              </a:lnSpc>
            </a:pPr>
            <a:r>
              <a:rPr lang="en-GB" b="1" dirty="0">
                <a:latin typeface="Bell MT" panose="02020503060305020303" pitchFamily="18" charset="0"/>
              </a:rPr>
              <a:t>Conciliation Stage: </a:t>
            </a:r>
            <a:r>
              <a:rPr lang="en-GB" dirty="0">
                <a:latin typeface="Bell MT" panose="02020503060305020303" pitchFamily="18" charset="0"/>
              </a:rPr>
              <a:t>Committee is delegated to draft a joint text to try to create a text that both Parliament and Council agree with.</a:t>
            </a:r>
          </a:p>
        </p:txBody>
      </p:sp>
      <p:sp>
        <p:nvSpPr>
          <p:cNvPr id="34" name="TextBox 33"/>
          <p:cNvSpPr txBox="1"/>
          <p:nvPr/>
        </p:nvSpPr>
        <p:spPr>
          <a:xfrm>
            <a:off x="8103853" y="1267409"/>
            <a:ext cx="2664296" cy="1592680"/>
          </a:xfrm>
          <a:prstGeom prst="rect">
            <a:avLst/>
          </a:prstGeom>
          <a:noFill/>
        </p:spPr>
        <p:txBody>
          <a:bodyPr wrap="square" rtlCol="0">
            <a:spAutoFit/>
          </a:bodyPr>
          <a:lstStyle/>
          <a:p>
            <a:pPr>
              <a:lnSpc>
                <a:spcPct val="90000"/>
              </a:lnSpc>
            </a:pPr>
            <a:r>
              <a:rPr lang="en-GB" b="1" dirty="0">
                <a:latin typeface="Bell MT" panose="02020503060305020303" pitchFamily="18" charset="0"/>
              </a:rPr>
              <a:t>Third Reading:</a:t>
            </a:r>
          </a:p>
          <a:p>
            <a:pPr>
              <a:lnSpc>
                <a:spcPct val="90000"/>
              </a:lnSpc>
            </a:pPr>
            <a:r>
              <a:rPr lang="en-GB" dirty="0">
                <a:latin typeface="Bell MT" panose="02020503060305020303" pitchFamily="18" charset="0"/>
              </a:rPr>
              <a:t>Parliament needs to endorse the joint text and the Council must confirm it as well. If either disagree the bill fails</a:t>
            </a:r>
          </a:p>
        </p:txBody>
      </p:sp>
      <p:cxnSp>
        <p:nvCxnSpPr>
          <p:cNvPr id="36" name="Straight Arrow Connector 35"/>
          <p:cNvCxnSpPr/>
          <p:nvPr/>
        </p:nvCxnSpPr>
        <p:spPr>
          <a:xfrm flipV="1">
            <a:off x="9478788" y="2922478"/>
            <a:ext cx="0" cy="6505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622804" y="4866884"/>
            <a:ext cx="2232248" cy="1841979"/>
          </a:xfrm>
          <a:prstGeom prst="rect">
            <a:avLst/>
          </a:prstGeom>
          <a:noFill/>
        </p:spPr>
        <p:txBody>
          <a:bodyPr wrap="square" rtlCol="0">
            <a:spAutoFit/>
          </a:bodyPr>
          <a:lstStyle/>
          <a:p>
            <a:pPr>
              <a:lnSpc>
                <a:spcPct val="90000"/>
              </a:lnSpc>
            </a:pPr>
            <a:r>
              <a:rPr lang="en-GB" b="1" dirty="0">
                <a:latin typeface="Bell MT" panose="02020503060305020303" pitchFamily="18" charset="0"/>
              </a:rPr>
              <a:t>Art 297- Signing &amp; Publication;</a:t>
            </a:r>
          </a:p>
          <a:p>
            <a:pPr>
              <a:lnSpc>
                <a:spcPct val="90000"/>
              </a:lnSpc>
            </a:pPr>
            <a:r>
              <a:rPr lang="en-GB" dirty="0">
                <a:latin typeface="Bell MT" panose="02020503060305020303" pitchFamily="18" charset="0"/>
              </a:rPr>
              <a:t>Signed by Presidents of the Council and the Parliament and published in the official Journal.</a:t>
            </a:r>
          </a:p>
        </p:txBody>
      </p:sp>
      <p:cxnSp>
        <p:nvCxnSpPr>
          <p:cNvPr id="41" name="Straight Arrow Connector 40"/>
          <p:cNvCxnSpPr/>
          <p:nvPr/>
        </p:nvCxnSpPr>
        <p:spPr>
          <a:xfrm>
            <a:off x="10414892" y="4460186"/>
            <a:ext cx="0" cy="4579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60337B2-5E98-4572-95B4-B1702256658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1972</Words>
  <Application>Microsoft Office PowerPoint</Application>
  <PresentationFormat>Custom</PresentationFormat>
  <Paragraphs>150</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Bell MT</vt:lpstr>
      <vt:lpstr>Century Gothic</vt:lpstr>
      <vt:lpstr>Continental Europe 16x9</vt:lpstr>
      <vt:lpstr>The EUROPEAN UNION</vt:lpstr>
      <vt:lpstr>In these slides…</vt:lpstr>
      <vt:lpstr>The scope of union competences</vt:lpstr>
      <vt:lpstr>PowerPoint Presentation</vt:lpstr>
      <vt:lpstr>PowerPoint Presentation</vt:lpstr>
      <vt:lpstr>The categories of union competences</vt:lpstr>
      <vt:lpstr>PowerPoint Presentation</vt:lpstr>
      <vt:lpstr>PowerPoint Presentation</vt:lpstr>
      <vt:lpstr>Ordinary legislative procedure</vt:lpstr>
      <vt:lpstr>Special legislative procedure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2018-08-17T14:00:20Z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