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0" r:id="rId4"/>
    <p:sldId id="282" r:id="rId5"/>
    <p:sldId id="267" r:id="rId6"/>
    <p:sldId id="273" r:id="rId7"/>
    <p:sldId id="280" r:id="rId8"/>
    <p:sldId id="284" r:id="rId9"/>
    <p:sldId id="265" r:id="rId10"/>
    <p:sldId id="291" r:id="rId11"/>
    <p:sldId id="286" r:id="rId12"/>
    <p:sldId id="279" r:id="rId13"/>
    <p:sldId id="274" r:id="rId14"/>
    <p:sldId id="278" r:id="rId15"/>
    <p:sldId id="287" r:id="rId16"/>
    <p:sldId id="288" r:id="rId17"/>
    <p:sldId id="289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>
      <p:cViewPr varScale="1">
        <p:scale>
          <a:sx n="69" d="100"/>
          <a:sy n="69" d="100"/>
        </p:scale>
        <p:origin x="448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SCHUTZE.EU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SCHUTZE.EU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A24F7-3959-4C8F-B5BD-4AB93B2C291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3E8AC-B6ED-4023-B099-50CA7546B6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516020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CD401-36EE-42DA-BF01-30EAB226A9B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57381-3AF6-43F9-B678-D4ED701C8D0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FB904-A0E9-453D-9E29-BD912E74F83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B4E65-330D-44EA-9E84-41064C7F13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05039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E2ED-F893-46D7-9C8B-62D49D93CB18}" type="datetime1">
              <a:rPr lang="en-US" smtClean="0"/>
              <a:t>9/13/2018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3263-3C67-46C7-BD45-F8C1D824D5DB}" type="datetime1">
              <a:rPr lang="en-US" smtClean="0"/>
              <a:t>9/13/2018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0FF3-ECA5-40D4-BC37-AADABEA4E228}" type="datetime1">
              <a:rPr lang="en-US" smtClean="0"/>
              <a:t>9/13/2018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0521-13DE-4063-9F0B-3EEF1CCD690D}" type="datetime1">
              <a:rPr lang="en-US" smtClean="0"/>
              <a:t>9/13/2018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98E7-2CAE-4F9A-8A0B-B9EF47B82B61}" type="datetime1">
              <a:rPr lang="en-US" smtClean="0"/>
              <a:t>9/13/2018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ED2D-ABF8-4605-9591-C9601385FEA4}" type="datetime1">
              <a:rPr lang="en-US" smtClean="0"/>
              <a:t>9/13/2018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7A7-4A27-4BB9-9FB0-7F3164E30F40}" type="datetime1">
              <a:rPr lang="en-US" smtClean="0"/>
              <a:t>9/13/2018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26E88-A439-486D-A444-A0389CFF3FF3}" type="datetime1">
              <a:rPr lang="en-US" smtClean="0"/>
              <a:t>9/13/2018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B4B4-36EA-4BCF-A5BB-F656A2EC06E8}" type="datetime1">
              <a:rPr lang="en-US" smtClean="0"/>
              <a:t>9/13/2018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A87-AEC8-430D-B8AA-ED0DBE46E8FF}" type="datetime1">
              <a:rPr lang="en-US" smtClean="0"/>
              <a:t>9/13/2018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38AC50-088D-446D-B8F3-3A747C5FCF34}" type="datetime1">
              <a:rPr lang="en-US" smtClean="0"/>
              <a:t>9/13/2018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SCHUTZE.EU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game-icons.net/lorc/originals/sands-of-tim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Bell MT" panose="02020503060305020303" pitchFamily="18" charset="0"/>
              </a:rPr>
              <a:t>The EUROPEAN UNION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884" y="4876800"/>
            <a:ext cx="78486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Bell MT" panose="02020503060305020303" pitchFamily="18" charset="0"/>
              </a:rPr>
              <a:t>Judicial Powers; </a:t>
            </a:r>
            <a:r>
              <a:rPr lang="en-US" sz="2400" b="1" dirty="0" err="1">
                <a:latin typeface="Bell MT" panose="02020503060305020303" pitchFamily="18" charset="0"/>
              </a:rPr>
              <a:t>Centralised</a:t>
            </a:r>
            <a:r>
              <a:rPr lang="en-US" sz="2400" b="1" dirty="0">
                <a:latin typeface="Bell MT" panose="02020503060305020303" pitchFamily="18" charset="0"/>
              </a:rPr>
              <a:t> European Procedures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43408"/>
            <a:ext cx="12188825" cy="1163588"/>
          </a:xfrm>
        </p:spPr>
        <p:txBody>
          <a:bodyPr>
            <a:norm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Bell MT" panose="02020503060305020303" pitchFamily="18" charset="0"/>
              </a:rPr>
              <a:t>Indirect</a:t>
            </a:r>
            <a:r>
              <a:rPr lang="en-GB" b="1" u="sng" dirty="0">
                <a:solidFill>
                  <a:schemeClr val="tx1"/>
                </a:solidFill>
                <a:latin typeface="Bell MT" panose="02020503060305020303" pitchFamily="18" charset="0"/>
              </a:rPr>
              <a:t>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09E44A-6ACC-488E-B384-9EED8B3210A7}"/>
              </a:ext>
            </a:extLst>
          </p:cNvPr>
          <p:cNvSpPr txBox="1"/>
          <p:nvPr/>
        </p:nvSpPr>
        <p:spPr>
          <a:xfrm>
            <a:off x="343832" y="1196752"/>
            <a:ext cx="5355832" cy="406258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b="1" dirty="0">
                <a:latin typeface="Bell MT" panose="02020503060305020303" pitchFamily="18" charset="0"/>
              </a:rPr>
              <a:t>Plea of Illegality </a:t>
            </a:r>
            <a:r>
              <a:rPr lang="en-GB" sz="2400" i="1" u="sng" dirty="0">
                <a:latin typeface="Bell MT" panose="02020503060305020303" pitchFamily="18" charset="0"/>
              </a:rPr>
              <a:t>(Article 277 TFEU)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Collateral review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i="1" dirty="0">
                <a:latin typeface="Bell MT" panose="02020503060305020303" pitchFamily="18" charset="0"/>
              </a:rPr>
              <a:t>Inuit II [2013</a:t>
            </a:r>
            <a:r>
              <a:rPr lang="en-GB" sz="2400" dirty="0">
                <a:latin typeface="Bell MT" panose="02020503060305020303" pitchFamily="18" charset="0"/>
              </a:rPr>
              <a:t>]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Bypasses two month time limit under Article 263 TFEU &amp; allows individuals the opportunity to challenge legislative acts of regulatory acts that require further implementation. (</a:t>
            </a:r>
            <a:r>
              <a:rPr lang="en-GB" sz="2400" i="1" dirty="0" err="1">
                <a:latin typeface="Bell MT" panose="02020503060305020303" pitchFamily="18" charset="0"/>
              </a:rPr>
              <a:t>Simmenthal</a:t>
            </a:r>
            <a:r>
              <a:rPr lang="en-GB" sz="2400" i="1" dirty="0">
                <a:latin typeface="Bell MT" panose="02020503060305020303" pitchFamily="18" charset="0"/>
              </a:rPr>
              <a:t> [1979 para 37 &amp; 41)</a:t>
            </a:r>
            <a:endParaRPr lang="en-GB" sz="2400" b="1" dirty="0">
              <a:latin typeface="Bell MT" panose="02020503060305020303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GB" sz="2400" dirty="0">
              <a:latin typeface="Bell MT" panose="020205030603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94BC1-883F-4939-8508-7EA910E9145E}"/>
              </a:ext>
            </a:extLst>
          </p:cNvPr>
          <p:cNvSpPr/>
          <p:nvPr/>
        </p:nvSpPr>
        <p:spPr>
          <a:xfrm>
            <a:off x="5950396" y="1196752"/>
            <a:ext cx="5873722" cy="5131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b="1" dirty="0">
                <a:latin typeface="Bell MT" panose="02020503060305020303" pitchFamily="18" charset="0"/>
              </a:rPr>
              <a:t>Preliminary Rulings </a:t>
            </a:r>
            <a:r>
              <a:rPr lang="en-GB" sz="2400" i="1" u="sng" dirty="0">
                <a:latin typeface="Bell MT" panose="02020503060305020303" pitchFamily="18" charset="0"/>
              </a:rPr>
              <a:t>(Article 267 TFEU)</a:t>
            </a:r>
            <a:endParaRPr lang="en-GB" sz="2400" b="1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Complementary review (Les Verts [1986])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Challenge legality of Union Acts in national courts.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Indirect review via Article 267 over direct review under Article 263?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Indirect review can be brought against any union act, on any grounds and can be launched by anyone at any time.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Disadvantages to this form of review are;  national court has to have jurisdiction, applicant may need to breach EU law prior to review, individual applicants have no right to demand the review.</a:t>
            </a: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597F8-22B2-4ACB-B78D-BB9B7A4C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213737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260648"/>
            <a:ext cx="12188825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LIABILITY ACTIONS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CF9432-EC2B-47D7-A70A-F88012C54810}"/>
              </a:ext>
            </a:extLst>
          </p:cNvPr>
          <p:cNvSpPr txBox="1"/>
          <p:nvPr/>
        </p:nvSpPr>
        <p:spPr>
          <a:xfrm>
            <a:off x="0" y="908720"/>
            <a:ext cx="12188824" cy="430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dirty="0">
                <a:latin typeface="Bell MT" panose="02020503060305020303" pitchFamily="18" charset="0"/>
              </a:rPr>
              <a:t>Damages for losses granted under Article 268 TFEU with reference to Article 340 TFEU.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376DAD-EACD-48AA-AAAF-609391E9CD49}"/>
              </a:ext>
            </a:extLst>
          </p:cNvPr>
          <p:cNvSpPr txBox="1"/>
          <p:nvPr/>
        </p:nvSpPr>
        <p:spPr>
          <a:xfrm>
            <a:off x="405780" y="1339544"/>
            <a:ext cx="11377264" cy="5161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u="sng" dirty="0" err="1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Schoppenstedt</a:t>
            </a:r>
            <a:r>
              <a:rPr lang="en-GB" sz="2400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 formula to </a:t>
            </a:r>
            <a:r>
              <a:rPr lang="en-GB" sz="2400" u="sng" dirty="0" err="1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Bergaderm</a:t>
            </a:r>
            <a:r>
              <a:rPr lang="en-GB" sz="2400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 formula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Distinction between legislative &amp; administrative Union Acts.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b="1" u="sng" dirty="0">
                <a:latin typeface="Bell MT" panose="02020503060305020303" pitchFamily="18" charset="0"/>
              </a:rPr>
              <a:t>Administrative: </a:t>
            </a:r>
            <a:r>
              <a:rPr lang="en-GB" sz="2400" dirty="0">
                <a:latin typeface="Bell MT" panose="02020503060305020303" pitchFamily="18" charset="0"/>
              </a:rPr>
              <a:t>low liability threshold </a:t>
            </a:r>
            <a:r>
              <a:rPr lang="en-GB" sz="24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Adams vs. Commission [1985])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b="1" u="sng" dirty="0">
                <a:latin typeface="Bell MT" panose="02020503060305020303" pitchFamily="18" charset="0"/>
              </a:rPr>
              <a:t>Legislative: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i="1" u="sng" dirty="0" err="1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Schoppenstedt</a:t>
            </a:r>
            <a:r>
              <a:rPr lang="en-GB" sz="24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 formula [1971]</a:t>
            </a:r>
            <a:r>
              <a:rPr lang="en-GB" sz="2400" i="1" dirty="0">
                <a:latin typeface="Bell MT" panose="02020503060305020303" pitchFamily="18" charset="0"/>
              </a:rPr>
              <a:t> </a:t>
            </a:r>
          </a:p>
          <a:p>
            <a:pPr lvl="3">
              <a:lnSpc>
                <a:spcPct val="90000"/>
              </a:lnSpc>
            </a:pPr>
            <a:r>
              <a:rPr lang="en-GB" sz="2400" dirty="0">
                <a:latin typeface="Bell MT" panose="02020503060305020303" pitchFamily="18" charset="0"/>
              </a:rPr>
              <a:t>Liability dependent on;</a:t>
            </a:r>
          </a:p>
          <a:p>
            <a:pPr marL="2286000" lvl="4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The breach of a superior rule of Union law</a:t>
            </a:r>
          </a:p>
          <a:p>
            <a:pPr marL="2286000" lvl="4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That grants rights to individuals</a:t>
            </a:r>
          </a:p>
          <a:p>
            <a:pPr marL="2286000" lvl="4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The breach is sufficiently serious. 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i="1" u="sng" dirty="0" err="1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Bergaderm</a:t>
            </a:r>
            <a:r>
              <a:rPr lang="en-GB" sz="24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 [2000] </a:t>
            </a:r>
            <a:r>
              <a:rPr lang="en-GB" sz="2400" dirty="0">
                <a:latin typeface="Bell MT" panose="02020503060305020303" pitchFamily="18" charset="0"/>
              </a:rPr>
              <a:t>reformed this in 3 ways:</a:t>
            </a:r>
          </a:p>
          <a:p>
            <a:pPr lvl="3">
              <a:lnSpc>
                <a:spcPct val="90000"/>
              </a:lnSpc>
            </a:pPr>
            <a:r>
              <a:rPr lang="en-GB" sz="2400" dirty="0">
                <a:latin typeface="Bell MT" panose="02020503060305020303" pitchFamily="18" charset="0"/>
              </a:rPr>
              <a:t>1. Distinction between administrative and legislative Acts abandoned.</a:t>
            </a:r>
          </a:p>
          <a:p>
            <a:pPr lvl="3">
              <a:lnSpc>
                <a:spcPct val="90000"/>
              </a:lnSpc>
            </a:pPr>
            <a:r>
              <a:rPr lang="en-GB" sz="2400" dirty="0">
                <a:latin typeface="Bell MT" panose="02020503060305020303" pitchFamily="18" charset="0"/>
              </a:rPr>
              <a:t>2. Abolished the need for a superior rule</a:t>
            </a:r>
          </a:p>
          <a:p>
            <a:pPr lvl="3">
              <a:lnSpc>
                <a:spcPct val="90000"/>
              </a:lnSpc>
            </a:pPr>
            <a:r>
              <a:rPr lang="en-GB" sz="2400" dirty="0">
                <a:latin typeface="Bell MT" panose="02020503060305020303" pitchFamily="18" charset="0"/>
              </a:rPr>
              <a:t>3. To establish seriousness, the Union had to </a:t>
            </a:r>
            <a:r>
              <a:rPr lang="en-GB" sz="2400" i="1" dirty="0">
                <a:latin typeface="Bell MT" panose="02020503060305020303" pitchFamily="18" charset="0"/>
              </a:rPr>
              <a:t>“manifestly and gravely disregard the limits on its discretion.”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FIAMM [2008] </a:t>
            </a:r>
            <a:r>
              <a:rPr lang="en-GB" sz="2400" dirty="0">
                <a:latin typeface="Bell MT" panose="02020503060305020303" pitchFamily="18" charset="0"/>
              </a:rPr>
              <a:t>The Union is not liable for damage caused by actions that are legal.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D17062-C919-4E65-ACFE-AE09AE830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0840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8490"/>
            <a:ext cx="12188825" cy="66954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2"/>
                </a:solidFill>
                <a:latin typeface="Bell MT" panose="02020503060305020303" pitchFamily="18" charset="0"/>
              </a:rPr>
              <a:t>ENFORCEMENT ACTIONS: </a:t>
            </a:r>
            <a:r>
              <a:rPr lang="en-US" u="sng" dirty="0">
                <a:solidFill>
                  <a:schemeClr val="tx2"/>
                </a:solidFill>
                <a:latin typeface="Bell MT" panose="02020503060305020303" pitchFamily="18" charset="0"/>
              </a:rPr>
              <a:t>against states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0" y="2828836"/>
            <a:ext cx="60928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3539B-484F-4061-8CED-B8401F98143D}"/>
              </a:ext>
            </a:extLst>
          </p:cNvPr>
          <p:cNvSpPr txBox="1"/>
          <p:nvPr/>
        </p:nvSpPr>
        <p:spPr>
          <a:xfrm>
            <a:off x="4006180" y="1124744"/>
            <a:ext cx="7704856" cy="5206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It is the reactive function of the judiciary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Central adjudication follows two routes: a</a:t>
            </a:r>
            <a:r>
              <a:rPr lang="en-GB" sz="2200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djudication against Member States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 &amp; </a:t>
            </a:r>
            <a:r>
              <a:rPr lang="en-GB" sz="2200" u="sng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enforcement actions against the Union.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 </a:t>
            </a:r>
            <a:endParaRPr lang="en-GB" sz="2200" u="sng" dirty="0">
              <a:solidFill>
                <a:schemeClr val="tx2">
                  <a:lumMod val="75000"/>
                  <a:lumOff val="25000"/>
                </a:schemeClr>
              </a:solidFill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b="1" i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Enforcement actions against Member States</a:t>
            </a:r>
            <a:r>
              <a:rPr lang="en-GB" sz="2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(for actions the State is responsible for) are conducted under </a:t>
            </a: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Article 258 and 259 TFEU.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Other Member States and the Commission (once satisfying the pre-litigation stage) can raise proceedings.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Any judgement does not repeal the national law in question, but </a:t>
            </a:r>
            <a:r>
              <a:rPr lang="en-GB" sz="2200" b="1" i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 declaration of violation 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is made and this can be paired with </a:t>
            </a:r>
            <a:r>
              <a:rPr lang="en-GB" sz="2200" b="1" i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financial sanctions. 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2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France vs. Commission [1979])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States are required to take necessary measures to rectify any violations. </a:t>
            </a: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260(1) TFEU.)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Sanctions regime </a:t>
            </a: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260(2) &amp; (3) TFEU.)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  <a:latin typeface="Bell MT" panose="020205030603050203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994F170-6DA8-42B0-931F-123E8E497B3F}"/>
              </a:ext>
            </a:extLst>
          </p:cNvPr>
          <p:cNvGrpSpPr/>
          <p:nvPr/>
        </p:nvGrpSpPr>
        <p:grpSpPr>
          <a:xfrm>
            <a:off x="842688" y="1451265"/>
            <a:ext cx="3110921" cy="4050634"/>
            <a:chOff x="765820" y="1250162"/>
            <a:chExt cx="3346415" cy="435726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94EC2C5-12E8-4119-92CE-56AA74CDE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434538" y="1250162"/>
              <a:ext cx="1668718" cy="145336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31C21DD-3247-4F20-A56A-1429B2A2B8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5820" y="1263423"/>
              <a:ext cx="1668718" cy="1453366"/>
            </a:xfrm>
            <a:prstGeom prst="rect">
              <a:avLst/>
            </a:prstGeom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A6E1D45-0FC9-4475-A03D-1CFE2E37F5CC}"/>
                </a:ext>
              </a:extLst>
            </p:cNvPr>
            <p:cNvGrpSpPr/>
            <p:nvPr/>
          </p:nvGrpSpPr>
          <p:grpSpPr>
            <a:xfrm>
              <a:off x="765820" y="2702111"/>
              <a:ext cx="3346415" cy="2905315"/>
              <a:chOff x="765820" y="2702111"/>
              <a:chExt cx="3346415" cy="2905315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74800" y="4140799"/>
                <a:ext cx="1668718" cy="1453366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0C4C0862-87F9-4CA4-9AD4-F0BE95BB99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email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434537" y="2703528"/>
                <a:ext cx="1668718" cy="1453366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621087C8-F2E8-4A9D-B556-D37BCCC3AF8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65820" y="2702111"/>
                <a:ext cx="1668718" cy="1453366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2CB5D206-B161-4ADA-80B9-843E34C117B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email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443517" y="4154060"/>
                <a:ext cx="1668718" cy="1453366"/>
              </a:xfrm>
              <a:prstGeom prst="rect">
                <a:avLst/>
              </a:prstGeom>
            </p:spPr>
          </p:pic>
        </p:grp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A3B775C-A0F9-4DCF-B6B3-FF14A6B2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6915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6426"/>
            <a:ext cx="12188825" cy="64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39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ENFORCEMENT ACTIONS: </a:t>
            </a:r>
            <a:r>
              <a:rPr lang="en-GB" sz="3900" u="sng" dirty="0">
                <a:solidFill>
                  <a:schemeClr val="tx2"/>
                </a:solidFill>
                <a:latin typeface="Bell MT" panose="02020503060305020303" pitchFamily="18" charset="0"/>
              </a:rPr>
              <a:t>AGAINST THE UNION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8F4BE2-55A1-4571-A4CC-0EFDFA2D838C}"/>
              </a:ext>
            </a:extLst>
          </p:cNvPr>
          <p:cNvSpPr txBox="1"/>
          <p:nvPr/>
        </p:nvSpPr>
        <p:spPr>
          <a:xfrm>
            <a:off x="372489" y="980728"/>
            <a:ext cx="7298328" cy="557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Infringement proceedings can be brought against Union institutions for</a:t>
            </a:r>
            <a:r>
              <a:rPr lang="en-GB" sz="2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en-GB" sz="2200" b="1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failure to act </a:t>
            </a:r>
            <a:r>
              <a:rPr lang="en-GB" sz="22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under Article 265 TFEU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Can be brought against 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any institution 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other than the Court of Auditors or the European Court.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Actions can be brought by any similar to the criteria set in Article 263(4) TFEU.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Judicial stages will only commence once the relevant institution has  been called upon to act and hasn’t defined its position in two months.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Material scope of Article 265 is 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wider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 than that of Article 263 TFEU. </a:t>
            </a:r>
            <a:r>
              <a:rPr lang="en-GB" sz="22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Parliament vs. Council (Comitology)[1988])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There needs to be an obligation to act 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for failure to act to be cited. </a:t>
            </a:r>
            <a:r>
              <a:rPr lang="en-GB" sz="22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Parliament vs. Council (Common Transport Policy [1985])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2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Article 266 TFEU </a:t>
            </a: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establishes that if it is found that a Union institution has failed to act they will need to take the necessary measures to rectify this failure.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73C7662-FF5C-4DFA-9223-DBB9ACCA0B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2644" y="1052736"/>
            <a:ext cx="3646888" cy="500387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5C89C2-6F27-46A2-AF4B-3C570191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251807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276D64-4D6A-4789-A4C5-BD727A7FDAC6}"/>
              </a:ext>
            </a:extLst>
          </p:cNvPr>
          <p:cNvSpPr txBox="1"/>
          <p:nvPr/>
        </p:nvSpPr>
        <p:spPr>
          <a:xfrm>
            <a:off x="-1" y="175838"/>
            <a:ext cx="12188825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PRELIMINARY RULINGS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5EF529-3855-48DB-86EA-2D0B5F7D182A}"/>
              </a:ext>
            </a:extLst>
          </p:cNvPr>
          <p:cNvSpPr txBox="1"/>
          <p:nvPr/>
        </p:nvSpPr>
        <p:spPr>
          <a:xfrm>
            <a:off x="377536" y="980728"/>
            <a:ext cx="5572860" cy="526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0" dirty="0">
                <a:latin typeface="Bell MT" panose="02020503060305020303" pitchFamily="18" charset="0"/>
              </a:rPr>
              <a:t>All national courts of Member States are entitled and obliged to apply EU law. </a:t>
            </a:r>
            <a:r>
              <a:rPr lang="en-GB" sz="20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Simmenthal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[1978])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0" dirty="0">
                <a:latin typeface="Bell MT" panose="02020503060305020303" pitchFamily="18" charset="0"/>
              </a:rPr>
              <a:t>Preliminary ruling procedure allows national courts to ask the EU court questions regarding the application and interpretation of EU law. 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267 TFEU)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0" dirty="0">
              <a:solidFill>
                <a:schemeClr val="accent6">
                  <a:lumMod val="75000"/>
                </a:schemeClr>
              </a:solidFill>
              <a:latin typeface="Bell MT" panose="02020503060305020303" pitchFamily="18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000" b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Article 267(1) TFEU;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 Jurisdiction of the ECJ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Covers all Union law &amp; international agreements entered into by the Union. </a:t>
            </a:r>
            <a:r>
              <a:rPr lang="en-GB" sz="20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Haegemann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[1974]) </a:t>
            </a:r>
            <a:r>
              <a:rPr lang="en-GB" sz="2000" dirty="0">
                <a:latin typeface="Bell MT" panose="02020503060305020303" pitchFamily="18" charset="0"/>
              </a:rPr>
              <a:t>Doesn’t include national law at all.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Competence extends to questions of validity and interpretation. (Doesn’t concern application </a:t>
            </a:r>
            <a:r>
              <a:rPr lang="en-GB" sz="20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Costa vs. ENEL [1964]))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Blurred lines between interpretation &amp; application.</a:t>
            </a:r>
            <a:endParaRPr lang="en-GB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92749-AAF2-495E-AA32-455C87473337}"/>
              </a:ext>
            </a:extLst>
          </p:cNvPr>
          <p:cNvSpPr/>
          <p:nvPr/>
        </p:nvSpPr>
        <p:spPr>
          <a:xfrm>
            <a:off x="6382447" y="971981"/>
            <a:ext cx="5284828" cy="491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000" b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Article 267(2) TFEU;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The Conditions for a Preliminary Ruling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Dorsch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Consult [1997] </a:t>
            </a:r>
            <a:r>
              <a:rPr lang="en-GB" sz="2000" dirty="0">
                <a:latin typeface="Bell MT" panose="02020503060305020303" pitchFamily="18" charset="0"/>
              </a:rPr>
              <a:t>established the criteria to be met for whether a body is a court or tribunal in accordance with the Article.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Wide definition of what a court or tribunal is as seen in 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Broekmeulen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[1981]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All national courts can make a preliminary reference even if a superior court exists. </a:t>
            </a:r>
            <a:r>
              <a:rPr lang="en-GB" sz="20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Rheinmuhlen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[1974])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National courts are allowed to make a preliminary reference if it is deemed necessary for them to make a ruling.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Rarely will a request be rejected, see 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Foglia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vs. </a:t>
            </a:r>
            <a:r>
              <a:rPr lang="en-GB" sz="2000" i="1" u="sng" dirty="0" err="1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Novello</a:t>
            </a:r>
            <a:r>
              <a:rPr lang="en-GB" sz="20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[1980] </a:t>
            </a:r>
            <a:r>
              <a:rPr lang="en-GB" sz="2000" dirty="0">
                <a:latin typeface="Bell MT" panose="02020503060305020303" pitchFamily="18" charset="0"/>
              </a:rPr>
              <a:t>for an example of when a preliminary reference will be refused.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6DFC45-0827-4419-8A55-7D58938A972E}"/>
              </a:ext>
            </a:extLst>
          </p:cNvPr>
          <p:cNvSpPr/>
          <p:nvPr/>
        </p:nvSpPr>
        <p:spPr>
          <a:xfrm>
            <a:off x="261764" y="832236"/>
            <a:ext cx="5832648" cy="2092708"/>
          </a:xfrm>
          <a:prstGeom prst="rect">
            <a:avLst/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DF4A357-A8E1-4C53-A7D9-E5EDD3803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13795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4C2C6F-EE34-4680-9D21-945098EA1B07}"/>
              </a:ext>
            </a:extLst>
          </p:cNvPr>
          <p:cNvSpPr txBox="1"/>
          <p:nvPr/>
        </p:nvSpPr>
        <p:spPr>
          <a:xfrm>
            <a:off x="0" y="178573"/>
            <a:ext cx="12188825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u="sng" dirty="0">
                <a:solidFill>
                  <a:schemeClr val="tx2"/>
                </a:solidFill>
                <a:latin typeface="Bell MT" panose="02020503060305020303" pitchFamily="18" charset="0"/>
              </a:rPr>
              <a:t>PRELIMINARY RULINGS (cont.)</a:t>
            </a:r>
            <a:endParaRPr lang="en-GB" sz="2400" u="sng" dirty="0">
              <a:solidFill>
                <a:schemeClr val="tx2"/>
              </a:solidFill>
              <a:latin typeface="Bell MT" panose="020205030603050203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95E68-8D7D-403D-82C7-97E3913AB7DC}"/>
              </a:ext>
            </a:extLst>
          </p:cNvPr>
          <p:cNvSpPr txBox="1"/>
          <p:nvPr/>
        </p:nvSpPr>
        <p:spPr>
          <a:xfrm>
            <a:off x="585800" y="1124744"/>
            <a:ext cx="11017224" cy="6214009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000" b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Article 267(3)TFEU;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The Obligation to Refer and </a:t>
            </a:r>
            <a:r>
              <a:rPr lang="en-GB" sz="2000" b="1" dirty="0" err="1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Acte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 Clair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If there is no judicial remedy under national law the Court or Tribunal must bring the action to the attention of the European Court.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Procedural theory favoured by the Court of Justice; key concept of this obligation is the appealability of a judicial decision.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If there is no means of appeal it must be raised with the European Court.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If there is a question regarding the validity of EU law, national courts are obliged to bring these to the attention of the EU Court. (</a:t>
            </a:r>
            <a:r>
              <a:rPr lang="en-GB" sz="2000" i="1" dirty="0">
                <a:latin typeface="Bell MT" panose="02020503060305020303" pitchFamily="18" charset="0"/>
              </a:rPr>
              <a:t>Case C-344/04 [2006])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The obligation is limited; </a:t>
            </a:r>
            <a:r>
              <a:rPr lang="en-GB" sz="2000" i="1" dirty="0" err="1">
                <a:latin typeface="Bell MT" panose="02020503060305020303" pitchFamily="18" charset="0"/>
              </a:rPr>
              <a:t>acte</a:t>
            </a:r>
            <a:r>
              <a:rPr lang="en-GB" sz="2000" i="1" dirty="0">
                <a:latin typeface="Bell MT" panose="02020503060305020303" pitchFamily="18" charset="0"/>
              </a:rPr>
              <a:t> </a:t>
            </a:r>
            <a:r>
              <a:rPr lang="en-GB" sz="2000" i="1" dirty="0" err="1">
                <a:latin typeface="Bell MT" panose="02020503060305020303" pitchFamily="18" charset="0"/>
              </a:rPr>
              <a:t>clair</a:t>
            </a:r>
            <a:r>
              <a:rPr lang="en-GB" sz="2000" dirty="0">
                <a:latin typeface="Bell MT" panose="02020503060305020303" pitchFamily="18" charset="0"/>
              </a:rPr>
              <a:t> applies when the answer is so clear, there is no need for a question regarding interpretation to be raised with the court. (</a:t>
            </a:r>
            <a:r>
              <a:rPr lang="en-GB" sz="2000" i="1" dirty="0">
                <a:latin typeface="Bell MT" panose="02020503060305020303" pitchFamily="18" charset="0"/>
              </a:rPr>
              <a:t>Da Costa[1963])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i="1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i="1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Bell MT" panose="02020503060305020303" pitchFamily="18" charset="0"/>
              </a:rPr>
              <a:t>CILFIT [1982] </a:t>
            </a:r>
            <a:r>
              <a:rPr lang="en-GB" sz="2000" dirty="0">
                <a:latin typeface="Bell MT" panose="02020503060305020303" pitchFamily="18" charset="0"/>
              </a:rPr>
              <a:t>establishes the conditions required for </a:t>
            </a:r>
            <a:r>
              <a:rPr lang="en-GB" sz="2000" i="1" dirty="0" err="1">
                <a:latin typeface="Bell MT" panose="02020503060305020303" pitchFamily="18" charset="0"/>
              </a:rPr>
              <a:t>acte</a:t>
            </a:r>
            <a:r>
              <a:rPr lang="en-GB" sz="2000" i="1" dirty="0">
                <a:latin typeface="Bell MT" panose="02020503060305020303" pitchFamily="18" charset="0"/>
              </a:rPr>
              <a:t> </a:t>
            </a:r>
            <a:r>
              <a:rPr lang="en-GB" sz="2000" i="1" dirty="0" err="1">
                <a:latin typeface="Bell MT" panose="02020503060305020303" pitchFamily="18" charset="0"/>
              </a:rPr>
              <a:t>clair</a:t>
            </a:r>
            <a:r>
              <a:rPr lang="en-GB" sz="2000" i="1" dirty="0">
                <a:latin typeface="Bell MT" panose="02020503060305020303" pitchFamily="18" charset="0"/>
              </a:rPr>
              <a:t> </a:t>
            </a:r>
            <a:r>
              <a:rPr lang="en-GB" sz="2000" dirty="0">
                <a:latin typeface="Bell MT" panose="02020503060305020303" pitchFamily="18" charset="0"/>
              </a:rPr>
              <a:t>to apply in order to remove the obligation to refer from a Member State.</a:t>
            </a:r>
          </a:p>
          <a:p>
            <a:pPr algn="ctr">
              <a:lnSpc>
                <a:spcPct val="90000"/>
              </a:lnSpc>
            </a:pPr>
            <a:endParaRPr lang="en-GB" sz="2000" b="1" dirty="0">
              <a:solidFill>
                <a:schemeClr val="accent6">
                  <a:lumMod val="75000"/>
                </a:schemeClr>
              </a:solidFill>
              <a:latin typeface="Bell MT" panose="02020503060305020303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Legal Nature of Preliminary References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Preliminary rulings cannot bind the parties to a conflict, they do not decide the dispute in question.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The interpretation provided by a ruling is binding. (</a:t>
            </a:r>
            <a:r>
              <a:rPr lang="en-GB" sz="2000" i="1" dirty="0">
                <a:latin typeface="Bell MT" panose="02020503060305020303" pitchFamily="18" charset="0"/>
              </a:rPr>
              <a:t>Benedetti vs. </a:t>
            </a:r>
            <a:r>
              <a:rPr lang="en-GB" sz="2000" i="1" dirty="0" err="1">
                <a:latin typeface="Bell MT" panose="02020503060305020303" pitchFamily="18" charset="0"/>
              </a:rPr>
              <a:t>Munari</a:t>
            </a:r>
            <a:r>
              <a:rPr lang="en-GB" sz="2000" i="1" dirty="0">
                <a:latin typeface="Bell MT" panose="02020503060305020303" pitchFamily="18" charset="0"/>
              </a:rPr>
              <a:t> [1977])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Preliminary rulings are not decisions- deemed to be declarations as “</a:t>
            </a:r>
            <a:r>
              <a:rPr lang="en-GB" sz="2000" i="1" dirty="0">
                <a:latin typeface="Bell MT" panose="02020503060305020303" pitchFamily="18" charset="0"/>
              </a:rPr>
              <a:t>the judgements are assumed to be declaring pre-existing law.”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Bell MT" panose="02020503060305020303" pitchFamily="18" charset="0"/>
              </a:rPr>
              <a:t>Retroactive effect of preliminary rulings? See </a:t>
            </a:r>
            <a:r>
              <a:rPr lang="en-GB" sz="2000" i="1" dirty="0" err="1">
                <a:latin typeface="Bell MT" panose="02020503060305020303" pitchFamily="18" charset="0"/>
              </a:rPr>
              <a:t>Kuhne</a:t>
            </a:r>
            <a:r>
              <a:rPr lang="en-GB" sz="2000" i="1" dirty="0">
                <a:latin typeface="Bell MT" panose="02020503060305020303" pitchFamily="18" charset="0"/>
              </a:rPr>
              <a:t> &amp; </a:t>
            </a:r>
            <a:r>
              <a:rPr lang="en-GB" sz="2000" i="1" dirty="0" err="1">
                <a:latin typeface="Bell MT" panose="02020503060305020303" pitchFamily="18" charset="0"/>
              </a:rPr>
              <a:t>Heitz</a:t>
            </a:r>
            <a:r>
              <a:rPr lang="en-GB" sz="2000" i="1" dirty="0">
                <a:latin typeface="Bell MT" panose="02020503060305020303" pitchFamily="18" charset="0"/>
              </a:rPr>
              <a:t> [2004]</a:t>
            </a:r>
          </a:p>
          <a:p>
            <a:pPr>
              <a:lnSpc>
                <a:spcPct val="90000"/>
              </a:lnSpc>
            </a:pPr>
            <a:endParaRPr lang="en-GB" sz="2000" i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EB303-C938-4FA4-BDD4-AC58C0F3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384293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21BF0C-DBAC-4945-9040-DB4A84468E18}"/>
              </a:ext>
            </a:extLst>
          </p:cNvPr>
          <p:cNvSpPr txBox="1"/>
          <p:nvPr/>
        </p:nvSpPr>
        <p:spPr>
          <a:xfrm>
            <a:off x="0" y="324330"/>
            <a:ext cx="12188824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A4D9-77AA-422C-A0BF-DCA7356DAFD0}"/>
              </a:ext>
            </a:extLst>
          </p:cNvPr>
          <p:cNvSpPr txBox="1"/>
          <p:nvPr/>
        </p:nvSpPr>
        <p:spPr>
          <a:xfrm>
            <a:off x="535950" y="2324833"/>
            <a:ext cx="5149934" cy="405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Union is based on the concept of the rule of law.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Both the Unions actions and Member States can be judicially reviewed.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National Courts are European Courts from a functional perspective.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Preliminary references allow national courts to seek assistance with interpreting EU Law.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7675A6-5BF6-4DF9-A4A4-089D6F9E3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563" y="2408413"/>
            <a:ext cx="4886685" cy="35140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A3CA9C4-13B8-4320-9A37-3AEC713983A1}"/>
              </a:ext>
            </a:extLst>
          </p:cNvPr>
          <p:cNvSpPr/>
          <p:nvPr/>
        </p:nvSpPr>
        <p:spPr>
          <a:xfrm>
            <a:off x="550107" y="1124504"/>
            <a:ext cx="115209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ECJ has extensive powers and has the power to annul European law, power to remedy illegal acts of the Union and the power to enforce European Law through adjudication</a:t>
            </a:r>
            <a:endParaRPr lang="en-GB" sz="2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DD9A27-B586-4340-8516-5D526557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95615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F14EDC4-21C6-463E-AB6E-AB93022433FE}"/>
              </a:ext>
            </a:extLst>
          </p:cNvPr>
          <p:cNvSpPr/>
          <p:nvPr/>
        </p:nvSpPr>
        <p:spPr>
          <a:xfrm>
            <a:off x="4582244" y="339586"/>
            <a:ext cx="2376264" cy="23762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1) Judicial powers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CF03554-6247-41D8-962D-1A9CAED6845A}"/>
              </a:ext>
            </a:extLst>
          </p:cNvPr>
          <p:cNvGrpSpPr/>
          <p:nvPr/>
        </p:nvGrpSpPr>
        <p:grpSpPr>
          <a:xfrm>
            <a:off x="6958508" y="0"/>
            <a:ext cx="4900360" cy="4652912"/>
            <a:chOff x="4798268" y="188640"/>
            <a:chExt cx="4900360" cy="4652912"/>
          </a:xfrm>
          <a:solidFill>
            <a:schemeClr val="accent1">
              <a:lumMod val="75000"/>
            </a:schemeClr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073BA50-4620-4A97-A9B0-1B58AC9E7BCF}"/>
                </a:ext>
              </a:extLst>
            </p:cNvPr>
            <p:cNvSpPr/>
            <p:nvPr/>
          </p:nvSpPr>
          <p:spPr>
            <a:xfrm>
              <a:off x="4798268" y="1052736"/>
              <a:ext cx="3240360" cy="3240360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2) Judicial review or annulment powers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F34783E-76E2-4160-9419-DC69EDF5148F}"/>
                </a:ext>
              </a:extLst>
            </p:cNvPr>
            <p:cNvSpPr/>
            <p:nvPr/>
          </p:nvSpPr>
          <p:spPr>
            <a:xfrm>
              <a:off x="7286736" y="188640"/>
              <a:ext cx="1503784" cy="15037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Reviewable act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FD1F149-BD42-40B0-91D6-9570C77A0A74}"/>
                </a:ext>
              </a:extLst>
            </p:cNvPr>
            <p:cNvSpPr/>
            <p:nvPr/>
          </p:nvSpPr>
          <p:spPr>
            <a:xfrm>
              <a:off x="7882412" y="1015043"/>
              <a:ext cx="1816216" cy="181621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Grounds for review and proportionality principle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C3D09E0-F057-4D38-B278-035EB8FF5667}"/>
                </a:ext>
              </a:extLst>
            </p:cNvPr>
            <p:cNvSpPr/>
            <p:nvPr/>
          </p:nvSpPr>
          <p:spPr>
            <a:xfrm>
              <a:off x="7966620" y="2420888"/>
              <a:ext cx="1503784" cy="15037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Legal standing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7F7A657-D624-41BF-9DF6-FE379F8D6A2E}"/>
                </a:ext>
              </a:extLst>
            </p:cNvPr>
            <p:cNvSpPr/>
            <p:nvPr/>
          </p:nvSpPr>
          <p:spPr>
            <a:xfrm>
              <a:off x="7451433" y="3502465"/>
              <a:ext cx="1339087" cy="13390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Time limitations</a:t>
              </a:r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19B49999-70A3-476F-8BD6-B73A9DCF414B}"/>
              </a:ext>
            </a:extLst>
          </p:cNvPr>
          <p:cNvSpPr/>
          <p:nvPr/>
        </p:nvSpPr>
        <p:spPr>
          <a:xfrm>
            <a:off x="7216174" y="4293096"/>
            <a:ext cx="2376264" cy="23762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3) Indirect review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6A9EAF5-1B36-4766-BDC5-365CB9A1FFD8}"/>
              </a:ext>
            </a:extLst>
          </p:cNvPr>
          <p:cNvSpPr/>
          <p:nvPr/>
        </p:nvSpPr>
        <p:spPr>
          <a:xfrm>
            <a:off x="5202278" y="4592321"/>
            <a:ext cx="1926093" cy="192609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4) Liability actions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DBEB7A9-58C1-47F1-BF18-71CF80C885F1}"/>
              </a:ext>
            </a:extLst>
          </p:cNvPr>
          <p:cNvSpPr/>
          <p:nvPr/>
        </p:nvSpPr>
        <p:spPr>
          <a:xfrm>
            <a:off x="2032056" y="3729544"/>
            <a:ext cx="3020444" cy="302044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5) Enforcement actions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ABD847-CBA4-4FE5-91CA-420545E4D2F4}"/>
              </a:ext>
            </a:extLst>
          </p:cNvPr>
          <p:cNvSpPr/>
          <p:nvPr/>
        </p:nvSpPr>
        <p:spPr>
          <a:xfrm>
            <a:off x="866893" y="5445224"/>
            <a:ext cx="1339087" cy="133908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Against the Union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F488E6-CF72-470D-85B8-77AD0BAE68EB}"/>
              </a:ext>
            </a:extLst>
          </p:cNvPr>
          <p:cNvSpPr/>
          <p:nvPr/>
        </p:nvSpPr>
        <p:spPr>
          <a:xfrm>
            <a:off x="692969" y="4499474"/>
            <a:ext cx="1339087" cy="133908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Against States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1210AE-A0E9-4FF7-9705-5A50B95FD978}"/>
              </a:ext>
            </a:extLst>
          </p:cNvPr>
          <p:cNvSpPr/>
          <p:nvPr/>
        </p:nvSpPr>
        <p:spPr>
          <a:xfrm>
            <a:off x="352778" y="1734511"/>
            <a:ext cx="2545425" cy="25454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6) Preliminary rulings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C5F9A0-5F41-48C6-8734-0FDF615D46D5}"/>
              </a:ext>
            </a:extLst>
          </p:cNvPr>
          <p:cNvSpPr/>
          <p:nvPr/>
        </p:nvSpPr>
        <p:spPr>
          <a:xfrm>
            <a:off x="376101" y="324036"/>
            <a:ext cx="3960440" cy="1080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In this section, we will cover…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C2BBE1D1-FA3C-4FAB-8F45-38894335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347755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264692"/>
            <a:ext cx="12188826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JUDICIAL POWERS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6A1D41-0436-422D-9D7B-9F0FB000E3BA}"/>
              </a:ext>
            </a:extLst>
          </p:cNvPr>
          <p:cNvSpPr txBox="1"/>
          <p:nvPr/>
        </p:nvSpPr>
        <p:spPr>
          <a:xfrm>
            <a:off x="449550" y="1556792"/>
            <a:ext cx="6292934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State is governed by the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rule of law,</a:t>
            </a:r>
            <a:r>
              <a:rPr lang="en-GB" sz="2400" i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en-GB" sz="2400" dirty="0">
                <a:latin typeface="Bell MT" panose="02020503060305020303" pitchFamily="18" charset="0"/>
              </a:rPr>
              <a:t>which reflects that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a legal order should provide for judicial mechanisms to review the legality of all governmental acts.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judiciary has the power to </a:t>
            </a:r>
            <a:r>
              <a:rPr lang="en-GB" sz="2400" u="sng" dirty="0">
                <a:latin typeface="Bell MT" panose="02020503060305020303" pitchFamily="18" charset="0"/>
              </a:rPr>
              <a:t>annul legislative or executive acts</a:t>
            </a:r>
            <a:r>
              <a:rPr lang="en-GB" sz="2400" dirty="0">
                <a:latin typeface="Bell MT" panose="02020503060305020303" pitchFamily="18" charset="0"/>
              </a:rPr>
              <a:t>, the power to </a:t>
            </a:r>
            <a:r>
              <a:rPr lang="en-GB" sz="2400" u="sng" dirty="0">
                <a:latin typeface="Bell MT" panose="02020503060305020303" pitchFamily="18" charset="0"/>
              </a:rPr>
              <a:t>remedy public wrongs</a:t>
            </a:r>
            <a:r>
              <a:rPr lang="en-GB" sz="2400" dirty="0">
                <a:latin typeface="Bell MT" panose="02020503060305020303" pitchFamily="18" charset="0"/>
              </a:rPr>
              <a:t> through governmental liability and the power to adjudicate legal disputes between parties.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Court of Justice </a:t>
            </a:r>
            <a:r>
              <a:rPr lang="en-GB" sz="2400" dirty="0">
                <a:latin typeface="Bell MT" panose="02020503060305020303" pitchFamily="18" charset="0"/>
              </a:rPr>
              <a:t>is one of the main mechanisms applied within the EU in order to fulfil these powers in relation to the Union.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931EAE-FBC1-4367-B90B-6792775B6DB1}"/>
              </a:ext>
            </a:extLst>
          </p:cNvPr>
          <p:cNvGrpSpPr/>
          <p:nvPr/>
        </p:nvGrpSpPr>
        <p:grpSpPr>
          <a:xfrm>
            <a:off x="6958508" y="1556792"/>
            <a:ext cx="4564742" cy="3816424"/>
            <a:chOff x="7174532" y="1844824"/>
            <a:chExt cx="4538989" cy="367240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EA27D92-851F-4FDD-9F16-67D854C98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4532" y="2852936"/>
              <a:ext cx="4538989" cy="2664296"/>
            </a:xfrm>
            <a:prstGeom prst="rect">
              <a:avLst/>
            </a:prstGeom>
          </p:spPr>
        </p:pic>
        <p:pic>
          <p:nvPicPr>
            <p:cNvPr id="6" name="Graphic 5" descr="Scales of Justice">
              <a:extLst>
                <a:ext uri="{FF2B5EF4-FFF2-40B4-BE49-F238E27FC236}">
                  <a16:creationId xmlns:a16="http://schemas.microsoft.com/office/drawing/2014/main" id="{5BE9AF57-38AE-492F-AAAF-88BA8BB3C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799121" y="1844824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Gavel">
              <a:extLst>
                <a:ext uri="{FF2B5EF4-FFF2-40B4-BE49-F238E27FC236}">
                  <a16:creationId xmlns:a16="http://schemas.microsoft.com/office/drawing/2014/main" id="{160C7D1D-8C4C-4204-9941-DC1476630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574163" y="1844824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Scales of Justice">
              <a:extLst>
                <a:ext uri="{FF2B5EF4-FFF2-40B4-BE49-F238E27FC236}">
                  <a16:creationId xmlns:a16="http://schemas.microsoft.com/office/drawing/2014/main" id="{CE7A76DD-69AA-4D99-AD58-7713EBF8E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349205" y="1844824"/>
              <a:ext cx="914400" cy="914400"/>
            </a:xfrm>
            <a:prstGeom prst="rect">
              <a:avLst/>
            </a:prstGeom>
          </p:spPr>
        </p:pic>
        <p:pic>
          <p:nvPicPr>
            <p:cNvPr id="11" name="Graphic 10" descr="Gavel">
              <a:extLst>
                <a:ext uri="{FF2B5EF4-FFF2-40B4-BE49-F238E27FC236}">
                  <a16:creationId xmlns:a16="http://schemas.microsoft.com/office/drawing/2014/main" id="{B689B4D0-1513-4CEB-BB8A-0A4F124C5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174532" y="1844824"/>
              <a:ext cx="914400" cy="914400"/>
            </a:xfrm>
            <a:prstGeom prst="rect">
              <a:avLst/>
            </a:prstGeom>
          </p:spPr>
        </p:pic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19B3CEF-2556-40AF-9AD4-0BFACDC2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256388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90765"/>
            <a:ext cx="12188824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000" b="1" u="sng" dirty="0">
                <a:solidFill>
                  <a:schemeClr val="tx2"/>
                </a:solidFill>
                <a:latin typeface="Bell MT" panose="02020503060305020303" pitchFamily="18" charset="0"/>
              </a:rPr>
              <a:t>ANNULMENT POWERS; JUDICIAL 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5C13E7-0911-4E89-BFDE-3128A8789988}"/>
              </a:ext>
            </a:extLst>
          </p:cNvPr>
          <p:cNvSpPr txBox="1"/>
          <p:nvPr/>
        </p:nvSpPr>
        <p:spPr>
          <a:xfrm>
            <a:off x="152166" y="2829568"/>
            <a:ext cx="7670438" cy="421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Union then takes appropriate measures to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comply with the judgement</a:t>
            </a:r>
            <a:r>
              <a:rPr lang="en-GB" sz="2400" dirty="0">
                <a:latin typeface="Bell MT" panose="02020503060305020303" pitchFamily="18" charset="0"/>
              </a:rPr>
              <a:t> of the Court 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266 TFEU)</a:t>
            </a:r>
            <a:r>
              <a:rPr lang="en-GB" sz="2400" i="1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en-GB" sz="2400" dirty="0">
                <a:latin typeface="Bell MT" panose="02020503060305020303" pitchFamily="18" charset="0"/>
              </a:rPr>
              <a:t>and will possibly be required to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pay compensation </a:t>
            </a:r>
            <a:r>
              <a:rPr lang="en-GB" sz="2400" dirty="0">
                <a:latin typeface="Bell MT" panose="02020503060305020303" pitchFamily="18" charset="0"/>
              </a:rPr>
              <a:t>for damage caused by the illegal act. 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268 &amp; 340 TFEU)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4 procedural components</a:t>
            </a:r>
            <a:r>
              <a:rPr lang="en-GB" sz="2400" dirty="0">
                <a:latin typeface="Bell MT" panose="02020503060305020303" pitchFamily="18" charset="0"/>
              </a:rPr>
              <a:t> are required for a judicial review action;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2400" u="sng" dirty="0">
                <a:latin typeface="Bell MT" panose="02020503060305020303" pitchFamily="18" charset="0"/>
              </a:rPr>
              <a:t>The existence of a reviewable act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2400" u="sng" dirty="0">
                <a:latin typeface="Bell MT" panose="02020503060305020303" pitchFamily="18" charset="0"/>
              </a:rPr>
              <a:t>Legitimate grounds for review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2400" u="sng" dirty="0">
                <a:latin typeface="Bell MT" panose="02020503060305020303" pitchFamily="18" charset="0"/>
              </a:rPr>
              <a:t>Legal standing before the court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2400" u="sng" dirty="0">
                <a:latin typeface="Bell MT" panose="02020503060305020303" pitchFamily="18" charset="0"/>
              </a:rPr>
              <a:t>Time limitation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DCA3B2-E33E-4A39-B140-6706CD02FA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295" y="2924944"/>
            <a:ext cx="4026840" cy="33212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E384F57-E1A7-4F3A-9440-832722D2D2A9}"/>
              </a:ext>
            </a:extLst>
          </p:cNvPr>
          <p:cNvSpPr/>
          <p:nvPr/>
        </p:nvSpPr>
        <p:spPr>
          <a:xfrm>
            <a:off x="168562" y="847163"/>
            <a:ext cx="11824898" cy="1914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most powerful function of the ECJ is to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annul an act.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competence and procedure for judicial review in the EU is established in 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Article 263 TFEU.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If an action for judicial review is well-founded,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the Act in question will be declared void by the ECJ.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(Article 264(1) TFEU)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2B07A-D52B-4BD9-ADD5-47AC780C9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-89"/>
            <a:ext cx="12188825" cy="938190"/>
          </a:xfrm>
        </p:spPr>
        <p:txBody>
          <a:bodyPr>
            <a:norm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n-US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THE EXISTENCE OF A REVIEWABLE ACT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B35DBF-C6F9-486C-A0EA-0D40597E06F0}"/>
              </a:ext>
            </a:extLst>
          </p:cNvPr>
          <p:cNvSpPr txBox="1"/>
          <p:nvPr/>
        </p:nvSpPr>
        <p:spPr>
          <a:xfrm>
            <a:off x="4049883" y="1095647"/>
            <a:ext cx="7877177" cy="5416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Article 264(1) determines whether there can be judicial review.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Court is entitled to review legislative acts, can review unilateral acts of all Union institutions other than the Court of Auditors.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It cannot judicially review Member States.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 European Treaties cannot be reviewed by the Court.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There can be no judicial review for recommendations or opinions as there have no binding force= no reason to be challenged. (Article 288(5) TFEU)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Acts that are internal to any Union institution are excluded.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Preparatory acts of the Commission or Council cannot be challenged. (</a:t>
            </a:r>
            <a:r>
              <a:rPr lang="en-GB" sz="2400" i="1" dirty="0">
                <a:latin typeface="Bell MT" panose="02020503060305020303" pitchFamily="18" charset="0"/>
              </a:rPr>
              <a:t>IBM v. Commission [1981])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Wide definition of what can be reviewed  as can be seen in </a:t>
            </a:r>
            <a:r>
              <a:rPr lang="en-GB" sz="2400" i="1" dirty="0">
                <a:latin typeface="Bell MT" panose="02020503060305020303" pitchFamily="18" charset="0"/>
              </a:rPr>
              <a:t>ERTA [1971] </a:t>
            </a:r>
            <a:r>
              <a:rPr lang="en-GB" sz="2400" dirty="0">
                <a:latin typeface="Bell MT" panose="02020503060305020303" pitchFamily="18" charset="0"/>
              </a:rPr>
              <a:t>para 39-42.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27C18A-3C09-4075-A60F-01BEA39008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5820" y="1095647"/>
            <a:ext cx="3005720" cy="523970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08E12-BED1-4FDC-B76A-1AF79911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51756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88640"/>
            <a:ext cx="12188824" cy="656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lnSpc>
                <a:spcPct val="90000"/>
              </a:lnSpc>
              <a:buFont typeface="+mj-lt"/>
              <a:buAutoNum type="arabicPeriod" startAt="2"/>
            </a:pPr>
            <a:r>
              <a:rPr lang="en-GB" sz="4000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LEGITIMATE GROUNDS FOR 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0394" y="1178144"/>
            <a:ext cx="5855202" cy="2751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i="1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Article 263(2) TFEU </a:t>
            </a:r>
            <a:r>
              <a:rPr lang="en-GB" sz="2400" dirty="0">
                <a:latin typeface="Bell MT" panose="02020503060305020303" pitchFamily="18" charset="0"/>
              </a:rPr>
              <a:t>limits judicial review to </a:t>
            </a:r>
            <a:r>
              <a:rPr lang="en-GB" sz="2400" b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4 legitimate grounds</a:t>
            </a:r>
            <a:r>
              <a:rPr lang="en-GB" sz="2400" dirty="0">
                <a:latin typeface="Bell MT" panose="02020503060305020303" pitchFamily="18" charset="0"/>
              </a:rPr>
              <a:t>;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Lack of competence,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Infringement of an essential procedural requirement,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Infringement of the Treaties or any rule of law relating to their application,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400" dirty="0">
                <a:latin typeface="Bell MT" panose="02020503060305020303" pitchFamily="18" charset="0"/>
              </a:rPr>
              <a:t>Misuse of powers.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764" y="908720"/>
            <a:ext cx="5616624" cy="743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u="sng" dirty="0">
                <a:latin typeface="Bell MT" panose="02020503060305020303" pitchFamily="18" charset="0"/>
              </a:rPr>
              <a:t>Formal Grounds of Review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A European Act can be challenged if the Union lacked competence to adopt it. (</a:t>
            </a:r>
            <a:r>
              <a:rPr lang="en-GB" sz="2400" i="1" dirty="0">
                <a:latin typeface="Bell MT" panose="02020503060305020303" pitchFamily="18" charset="0"/>
              </a:rPr>
              <a:t>ultra vires review</a:t>
            </a:r>
            <a:r>
              <a:rPr lang="en-GB" sz="2400" dirty="0">
                <a:latin typeface="Bell MT" panose="02020503060305020303" pitchFamily="18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Vertical and horizontal application of the principle of conferral allows the Court to protect the institutional balance of powers within the Union.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A Union act can be challenged if it infringes an essential procedural requirement. </a:t>
            </a:r>
            <a:r>
              <a:rPr lang="en-GB" sz="2400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(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ERTA case [1971])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In relation to misuse of powers, this has been obscurely defined as can be seen in </a:t>
            </a:r>
            <a:r>
              <a:rPr lang="en-GB" sz="2400" i="1" u="sng" dirty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Gutmann vs. Commission [1965]</a:t>
            </a:r>
            <a:r>
              <a:rPr lang="en-GB" sz="2400" i="1" dirty="0">
                <a:latin typeface="Bell MT" panose="02020503060305020303" pitchFamily="18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Residual ground of review established by </a:t>
            </a:r>
            <a:r>
              <a:rPr lang="en-GB" sz="2400" i="1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Article 263(2)(3) TFEU.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>
              <a:latin typeface="Bell MT" panose="020205030603050203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>
              <a:latin typeface="Bell MT" panose="020205030603050203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10BF9E-54ED-417E-92A2-E1ACE267EE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50396" y="4149080"/>
            <a:ext cx="5855201" cy="20772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C4CE6-E6FA-4B2F-B256-66FBB44D3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311304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238638"/>
            <a:ext cx="12188825" cy="12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THE PROPORTIONALITY</a:t>
            </a:r>
          </a:p>
          <a:p>
            <a:pPr algn="r">
              <a:lnSpc>
                <a:spcPct val="90000"/>
              </a:lnSpc>
            </a:pPr>
            <a:r>
              <a:rPr lang="en-GB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Bell MT" panose="02020503060305020303" pitchFamily="18" charset="0"/>
              </a:rPr>
              <a:t>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96FB97-CCB3-4194-8979-152D8288D52C}"/>
              </a:ext>
            </a:extLst>
          </p:cNvPr>
          <p:cNvSpPr txBox="1"/>
          <p:nvPr/>
        </p:nvSpPr>
        <p:spPr>
          <a:xfrm>
            <a:off x="261764" y="1124744"/>
            <a:ext cx="11709094" cy="1249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Proportionality principle exists to protect liberal values.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Codified via Article 5(4) TEU.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Has the furthest reach of all of the grounds of review.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BD2C94-73BD-4C86-8EBA-34044BDDCF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3490" y="2996952"/>
            <a:ext cx="4477367" cy="32728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BE07B30-3999-4DE0-B807-9726B19EBB14}"/>
              </a:ext>
            </a:extLst>
          </p:cNvPr>
          <p:cNvSpPr/>
          <p:nvPr/>
        </p:nvSpPr>
        <p:spPr>
          <a:xfrm>
            <a:off x="261764" y="2374253"/>
            <a:ext cx="7128792" cy="4241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Tripartite test for proportionality; analysis of suitability, necessity and proportionality in the strict sense is conducted by the Court in order to determine the proportionality of an Union Act. (</a:t>
            </a:r>
            <a:r>
              <a:rPr lang="en-GB" sz="2400" i="1" dirty="0" err="1">
                <a:latin typeface="Bell MT" panose="02020503060305020303" pitchFamily="18" charset="0"/>
              </a:rPr>
              <a:t>Fedesa</a:t>
            </a:r>
            <a:r>
              <a:rPr lang="en-GB" sz="2400" i="1" dirty="0">
                <a:latin typeface="Bell MT" panose="02020503060305020303" pitchFamily="18" charset="0"/>
              </a:rPr>
              <a:t> &amp; Others [1990])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Union has wide margin of appreciation, so the proportionality of an Act will only be tested if the measure is manifestly inappropriate. (</a:t>
            </a:r>
            <a:r>
              <a:rPr lang="en-GB" sz="2400" i="1" dirty="0" err="1">
                <a:latin typeface="Bell MT" panose="02020503060305020303" pitchFamily="18" charset="0"/>
              </a:rPr>
              <a:t>Fedesa</a:t>
            </a:r>
            <a:r>
              <a:rPr lang="en-GB" sz="2400" i="1" dirty="0">
                <a:latin typeface="Bell MT" panose="02020503060305020303" pitchFamily="18" charset="0"/>
              </a:rPr>
              <a:t> &amp; Others [1990])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Bell MT" panose="02020503060305020303" pitchFamily="18" charset="0"/>
              </a:rPr>
              <a:t>See </a:t>
            </a:r>
            <a:r>
              <a:rPr lang="en-GB" sz="2400" i="1" dirty="0" err="1">
                <a:latin typeface="Bell MT" panose="02020503060305020303" pitchFamily="18" charset="0"/>
              </a:rPr>
              <a:t>Kadi</a:t>
            </a:r>
            <a:r>
              <a:rPr lang="en-GB" sz="2400" i="1" dirty="0">
                <a:latin typeface="Bell MT" panose="02020503060305020303" pitchFamily="18" charset="0"/>
              </a:rPr>
              <a:t> [2008] </a:t>
            </a:r>
            <a:r>
              <a:rPr lang="en-GB" sz="2400" dirty="0">
                <a:latin typeface="Bell MT" panose="02020503060305020303" pitchFamily="18" charset="0"/>
              </a:rPr>
              <a:t>for a good example of the proportionality test being applied in relation to a Union Act.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3326E-ECEF-469A-9847-7BB6E09F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178000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" y="174523"/>
            <a:ext cx="12188825" cy="691480"/>
          </a:xfrm>
        </p:spPr>
        <p:txBody>
          <a:bodyPr/>
          <a:lstStyle/>
          <a:p>
            <a:pPr marL="742950" indent="-742950" algn="ctr">
              <a:buFont typeface="+mj-lt"/>
              <a:buAutoNum type="arabicPeriod" startAt="3"/>
            </a:pPr>
            <a:r>
              <a:rPr lang="en-US" u="sng" dirty="0">
                <a:solidFill>
                  <a:schemeClr val="tx2"/>
                </a:solidFill>
                <a:latin typeface="Bell MT" panose="02020503060305020303" pitchFamily="18" charset="0"/>
              </a:rPr>
              <a:t>Legal standing before the court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515666" y="3191438"/>
            <a:ext cx="2828789" cy="45175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A29BB6-4638-4390-A83C-F8D5A2AB4BD5}"/>
              </a:ext>
            </a:extLst>
          </p:cNvPr>
          <p:cNvSpPr txBox="1"/>
          <p:nvPr/>
        </p:nvSpPr>
        <p:spPr>
          <a:xfrm>
            <a:off x="621804" y="893754"/>
            <a:ext cx="11017224" cy="25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000" dirty="0">
                <a:latin typeface="Bell MT" panose="02020503060305020303" pitchFamily="18" charset="0"/>
              </a:rPr>
              <a:t>Article 263 TFEU lists </a:t>
            </a:r>
            <a:r>
              <a:rPr lang="en-GB" sz="2000" b="1" dirty="0">
                <a:latin typeface="Bell MT" panose="02020503060305020303" pitchFamily="18" charset="0"/>
              </a:rPr>
              <a:t>3 categories of applicants</a:t>
            </a:r>
            <a:r>
              <a:rPr lang="en-GB" sz="2000" dirty="0">
                <a:latin typeface="Bell MT" panose="02020503060305020303" pitchFamily="18" charset="0"/>
              </a:rPr>
              <a:t>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Privileged applicants who can always bring an action for judicial review (Member States, Parliament, Council &amp; Commission) (Article 263(2) TFEU)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Semi-Privileged applicants who can bring review proceedings for the purpose of protecting their prerogatives. (Court of Auditors, European Central Bank &amp; Committee of Regions)(Article 263(3) TFEU)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Non-Privileged applicants have to demonstrate that the Union Act affects them specifically. (natural/legal persons) (Article 263(4) TFEU)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E82FAD-4242-4239-BAE0-C4F7735465F7}"/>
              </a:ext>
            </a:extLst>
          </p:cNvPr>
          <p:cNvSpPr txBox="1"/>
          <p:nvPr/>
        </p:nvSpPr>
        <p:spPr>
          <a:xfrm>
            <a:off x="117749" y="3432276"/>
            <a:ext cx="4536504" cy="428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b="1" dirty="0">
                <a:latin typeface="Bell MT" panose="02020503060305020303" pitchFamily="18" charset="0"/>
              </a:rPr>
              <a:t>Development of Legal Standing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4EDF8E-4D2C-4993-95E6-C9A86981EA2E}"/>
              </a:ext>
            </a:extLst>
          </p:cNvPr>
          <p:cNvSpPr txBox="1"/>
          <p:nvPr/>
        </p:nvSpPr>
        <p:spPr>
          <a:xfrm>
            <a:off x="147434" y="4008055"/>
            <a:ext cx="3150734" cy="2590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000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Rome Treaty Formulation (Article 230(4) EC)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3 forms of decision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Severely restricted the standing of private parties. (direct and individual concern requirement for challenges to a decision.)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F9C55C-AEB4-432D-85C0-E2C8EE31AEFE}"/>
              </a:ext>
            </a:extLst>
          </p:cNvPr>
          <p:cNvSpPr txBox="1"/>
          <p:nvPr/>
        </p:nvSpPr>
        <p:spPr>
          <a:xfrm>
            <a:off x="3575956" y="4003054"/>
            <a:ext cx="2432230" cy="2590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000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Judicial Amendments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Desertion of the need for a decision.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i="1" dirty="0" err="1">
                <a:latin typeface="Bell MT" panose="02020503060305020303" pitchFamily="18" charset="0"/>
              </a:rPr>
              <a:t>Codorniu</a:t>
            </a:r>
            <a:r>
              <a:rPr lang="en-GB" sz="2000" i="1" dirty="0">
                <a:latin typeface="Bell MT" panose="02020503060305020303" pitchFamily="18" charset="0"/>
              </a:rPr>
              <a:t> [1994]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Still needed to be direct and individual concern.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8B8803-9EF6-4E83-8B1D-5E1EB0D1FFD4}"/>
              </a:ext>
            </a:extLst>
          </p:cNvPr>
          <p:cNvSpPr txBox="1"/>
          <p:nvPr/>
        </p:nvSpPr>
        <p:spPr>
          <a:xfrm>
            <a:off x="6312772" y="4008055"/>
            <a:ext cx="2726782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000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Direct concern &amp; individual concern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i="1" dirty="0">
                <a:latin typeface="Bell MT" panose="02020503060305020303" pitchFamily="18" charset="0"/>
              </a:rPr>
              <a:t>Les Verts [1986] </a:t>
            </a:r>
            <a:r>
              <a:rPr lang="en-GB" sz="2000" dirty="0">
                <a:latin typeface="Bell MT" panose="02020503060305020303" pitchFamily="18" charset="0"/>
              </a:rPr>
              <a:t>established what direct concern was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i="1" dirty="0" err="1">
                <a:latin typeface="Bell MT" panose="02020503060305020303" pitchFamily="18" charset="0"/>
              </a:rPr>
              <a:t>Plaumann</a:t>
            </a:r>
            <a:r>
              <a:rPr lang="en-GB" sz="2000" i="1" dirty="0">
                <a:latin typeface="Bell MT" panose="02020503060305020303" pitchFamily="18" charset="0"/>
              </a:rPr>
              <a:t> [1963] </a:t>
            </a:r>
            <a:r>
              <a:rPr lang="en-GB" sz="2000" dirty="0">
                <a:latin typeface="Bell MT" panose="02020503060305020303" pitchFamily="18" charset="0"/>
              </a:rPr>
              <a:t>established the strict test applied for individual concern.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6DE9C4-20BA-487C-BB54-0BD9E0813FB5}"/>
              </a:ext>
            </a:extLst>
          </p:cNvPr>
          <p:cNvSpPr txBox="1"/>
          <p:nvPr/>
        </p:nvSpPr>
        <p:spPr>
          <a:xfrm>
            <a:off x="9344141" y="4008055"/>
            <a:ext cx="2719040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000" u="sng" dirty="0">
                <a:solidFill>
                  <a:schemeClr val="accent6">
                    <a:lumMod val="75000"/>
                  </a:schemeClr>
                </a:solidFill>
                <a:latin typeface="Bell MT" panose="02020503060305020303" pitchFamily="18" charset="0"/>
              </a:rPr>
              <a:t>Lisbon Treaty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Article 263(4) TFEU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i="1" dirty="0" err="1">
                <a:latin typeface="Bell MT" panose="02020503060305020303" pitchFamily="18" charset="0"/>
              </a:rPr>
              <a:t>Plaumann</a:t>
            </a:r>
            <a:r>
              <a:rPr lang="en-GB" sz="2000" i="1" dirty="0">
                <a:latin typeface="Bell MT" panose="02020503060305020303" pitchFamily="18" charset="0"/>
              </a:rPr>
              <a:t> </a:t>
            </a:r>
            <a:r>
              <a:rPr lang="en-GB" sz="2000" dirty="0">
                <a:latin typeface="Bell MT" panose="02020503060305020303" pitchFamily="18" charset="0"/>
              </a:rPr>
              <a:t>test still applied.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Restrictive stance on direct review for private parties.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000" i="1" dirty="0">
                <a:latin typeface="Bell MT" panose="02020503060305020303" pitchFamily="18" charset="0"/>
              </a:rPr>
              <a:t>Inuit I [2013]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4DEE98E-9474-438D-8EC5-C65AFA97BE24}"/>
              </a:ext>
            </a:extLst>
          </p:cNvPr>
          <p:cNvCxnSpPr>
            <a:cxnSpLocks/>
          </p:cNvCxnSpPr>
          <p:nvPr/>
        </p:nvCxnSpPr>
        <p:spPr>
          <a:xfrm>
            <a:off x="2998068" y="4941168"/>
            <a:ext cx="648072" cy="0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776EF98-330E-4C31-8B8A-55D50FD2F6EA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654253" y="3646662"/>
            <a:ext cx="75345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FD5E91B-F3C7-4D78-9933-7C4933BCD375}"/>
              </a:ext>
            </a:extLst>
          </p:cNvPr>
          <p:cNvCxnSpPr>
            <a:cxnSpLocks/>
          </p:cNvCxnSpPr>
          <p:nvPr/>
        </p:nvCxnSpPr>
        <p:spPr>
          <a:xfrm>
            <a:off x="5843643" y="4941168"/>
            <a:ext cx="648072" cy="0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A37A81-B342-4337-9168-0A5330FE6FE1}"/>
              </a:ext>
            </a:extLst>
          </p:cNvPr>
          <p:cNvCxnSpPr>
            <a:cxnSpLocks/>
          </p:cNvCxnSpPr>
          <p:nvPr/>
        </p:nvCxnSpPr>
        <p:spPr>
          <a:xfrm>
            <a:off x="8830716" y="4945500"/>
            <a:ext cx="648072" cy="0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C5506D5-7442-47CB-950C-61C02339A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32656"/>
            <a:ext cx="12188825" cy="691480"/>
          </a:xfrm>
        </p:spPr>
        <p:txBody>
          <a:bodyPr/>
          <a:lstStyle/>
          <a:p>
            <a:pPr marL="742950" indent="-742950" algn="ctr">
              <a:buFont typeface="+mj-lt"/>
              <a:buAutoNum type="arabicPeriod" startAt="4"/>
            </a:pPr>
            <a:r>
              <a:rPr lang="en-US" u="sng" dirty="0">
                <a:solidFill>
                  <a:schemeClr val="tx2"/>
                </a:solidFill>
                <a:latin typeface="Bell MT" panose="02020503060305020303" pitchFamily="18" charset="0"/>
              </a:rPr>
              <a:t>TIME LIMITATIONS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29BB6-4638-4390-A83C-F8D5A2AB4BD5}"/>
              </a:ext>
            </a:extLst>
          </p:cNvPr>
          <p:cNvSpPr txBox="1"/>
          <p:nvPr/>
        </p:nvSpPr>
        <p:spPr>
          <a:xfrm>
            <a:off x="1208836" y="1340768"/>
            <a:ext cx="9577064" cy="1359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The action for annulment (i.e. use of Art 263 TFEU) must be brought </a:t>
            </a:r>
            <a:r>
              <a:rPr lang="en-GB" sz="2000" b="1" u="sng" dirty="0">
                <a:solidFill>
                  <a:srgbClr val="00B050"/>
                </a:solidFill>
                <a:latin typeface="Bell MT" panose="02020503060305020303" pitchFamily="18" charset="0"/>
              </a:rPr>
              <a:t>within two months </a:t>
            </a:r>
            <a:r>
              <a:rPr lang="en-GB" sz="2000" dirty="0">
                <a:latin typeface="Bell MT" panose="02020503060305020303" pitchFamily="18" charset="0"/>
              </a:rPr>
              <a:t>of either: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The publication of the measure (e.g. Regulation or Directive); or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>
                <a:latin typeface="Bell MT" panose="02020503060305020303" pitchFamily="18" charset="0"/>
              </a:rPr>
              <a:t>When there was notification to the applicant (e.g. through a letter or a notice);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023D2A-DA30-4B7E-8C1C-075B44E5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SCHUTZE.EU</a:t>
            </a:r>
          </a:p>
        </p:txBody>
      </p:sp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24083BA-4CDC-4E60-B307-14B53DDC99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726260" y="3319736"/>
            <a:ext cx="3024336" cy="30243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8DBCF9-2322-4D0E-94A6-51E7E94D73E0}"/>
              </a:ext>
            </a:extLst>
          </p:cNvPr>
          <p:cNvSpPr txBox="1"/>
          <p:nvPr/>
        </p:nvSpPr>
        <p:spPr>
          <a:xfrm>
            <a:off x="5446340" y="6227440"/>
            <a:ext cx="30243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>
                <a:hlinkClick r:id="rId4" tooltip="http://game-icons.net/lorc/originals/sands-of-time.html"/>
              </a:rPr>
              <a:t>This Photo</a:t>
            </a:r>
            <a:r>
              <a:rPr lang="en-GB" sz="400"/>
              <a:t> by Unknown Author is licensed under </a:t>
            </a:r>
            <a:r>
              <a:rPr lang="en-GB" sz="400">
                <a:hlinkClick r:id="rId5" tooltip="https://creativecommons.org/licenses/by/3.0/"/>
              </a:rPr>
              <a:t>CC BY</a:t>
            </a:r>
            <a:endParaRPr lang="en-GB" sz="400"/>
          </a:p>
        </p:txBody>
      </p:sp>
    </p:spTree>
    <p:extLst>
      <p:ext uri="{BB962C8B-B14F-4D97-AF65-F5344CB8AC3E}">
        <p14:creationId xmlns:p14="http://schemas.microsoft.com/office/powerpoint/2010/main" val="227892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Europe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CDB7D7-727B-44D4-8100-B4DA40A1A1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2176</Words>
  <Application>Microsoft Office PowerPoint</Application>
  <PresentationFormat>Custom</PresentationFormat>
  <Paragraphs>188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Bell MT</vt:lpstr>
      <vt:lpstr>Century Gothic</vt:lpstr>
      <vt:lpstr>Wingdings</vt:lpstr>
      <vt:lpstr>Continental Europe 16x9</vt:lpstr>
      <vt:lpstr>The EUROPEAN UNION</vt:lpstr>
      <vt:lpstr>PowerPoint Presentation</vt:lpstr>
      <vt:lpstr>PowerPoint Presentation</vt:lpstr>
      <vt:lpstr>PowerPoint Presentation</vt:lpstr>
      <vt:lpstr>THE EXISTENCE OF A REVIEWABLE ACT</vt:lpstr>
      <vt:lpstr>PowerPoint Presentation</vt:lpstr>
      <vt:lpstr>PowerPoint Presentation</vt:lpstr>
      <vt:lpstr>Legal standing before the court</vt:lpstr>
      <vt:lpstr>TIME LIMITATIONS</vt:lpstr>
      <vt:lpstr>Indirect review</vt:lpstr>
      <vt:lpstr>PowerPoint Presentation</vt:lpstr>
      <vt:lpstr>ENFORCEMENT ACTIONS: against states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European Union; A constitutional History</dc:title>
  <dc:creator/>
  <cp:keywords>EU Law, Revision, Constitutional Law</cp:keywords>
  <cp:lastModifiedBy/>
  <cp:revision>1</cp:revision>
  <dcterms:created xsi:type="dcterms:W3CDTF">2017-06-04T09:04:58Z</dcterms:created>
  <dcterms:modified xsi:type="dcterms:W3CDTF">2018-09-13T10:25:21Z</dcterms:modified>
  <cp:category>Law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