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56" r:id="rId3"/>
    <p:sldId id="274" r:id="rId4"/>
    <p:sldId id="287" r:id="rId5"/>
    <p:sldId id="273" r:id="rId6"/>
    <p:sldId id="282" r:id="rId7"/>
    <p:sldId id="288" r:id="rId8"/>
    <p:sldId id="286" r:id="rId9"/>
    <p:sldId id="290" r:id="rId10"/>
    <p:sldId id="267" r:id="rId11"/>
    <p:sldId id="279" r:id="rId12"/>
    <p:sldId id="263" r:id="rId13"/>
    <p:sldId id="280" r:id="rId14"/>
    <p:sldId id="291" r:id="rId15"/>
    <p:sldId id="265" r:id="rId16"/>
    <p:sldId id="289" r:id="rId17"/>
    <p:sldId id="278" r:id="rId18"/>
    <p:sldId id="292"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69" d="100"/>
          <a:sy n="69" d="100"/>
        </p:scale>
        <p:origin x="564" y="4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B1710-2AC0-44F7-9B5D-84A8AF893650}" type="doc">
      <dgm:prSet loTypeId="urn:microsoft.com/office/officeart/2009/layout/CircleArrowProcess" loCatId="process" qsTypeId="urn:microsoft.com/office/officeart/2005/8/quickstyle/simple1" qsCatId="simple" csTypeId="urn:microsoft.com/office/officeart/2005/8/colors/accent6_2" csCatId="accent6" phldr="1"/>
      <dgm:spPr/>
      <dgm:t>
        <a:bodyPr/>
        <a:lstStyle/>
        <a:p>
          <a:endParaRPr lang="en-US"/>
        </a:p>
      </dgm:t>
    </dgm:pt>
    <dgm:pt modelId="{0A85118A-7188-407E-9D28-ECD13A5C3806}">
      <dgm:prSet phldrT="[Text]" custT="1"/>
      <dgm:spPr/>
      <dgm:t>
        <a:bodyPr/>
        <a:lstStyle/>
        <a:p>
          <a:r>
            <a:rPr lang="en-US" sz="1800" dirty="0">
              <a:latin typeface="Bell MT" panose="02020503060305020303" pitchFamily="18" charset="0"/>
            </a:rPr>
            <a:t>Genuine public service obligations</a:t>
          </a:r>
        </a:p>
      </dgm:t>
    </dgm:pt>
    <dgm:pt modelId="{CEC6C99D-0436-4ABE-8C21-1142E847DFF3}" type="parTrans" cxnId="{0B3B6274-7466-484F-963C-47E0D5F8F2A6}">
      <dgm:prSet/>
      <dgm:spPr/>
      <dgm:t>
        <a:bodyPr/>
        <a:lstStyle/>
        <a:p>
          <a:endParaRPr lang="en-US"/>
        </a:p>
      </dgm:t>
    </dgm:pt>
    <dgm:pt modelId="{9D362397-83C2-4153-B485-41F69921C951}" type="sibTrans" cxnId="{0B3B6274-7466-484F-963C-47E0D5F8F2A6}">
      <dgm:prSet/>
      <dgm:spPr/>
      <dgm:t>
        <a:bodyPr/>
        <a:lstStyle/>
        <a:p>
          <a:endParaRPr lang="en-US"/>
        </a:p>
      </dgm:t>
    </dgm:pt>
    <dgm:pt modelId="{20A946C5-A0EF-4B84-BEDB-B4DD1EC79EF6}">
      <dgm:prSet phldrT="[Text]" custT="1"/>
      <dgm:spPr/>
      <dgm:t>
        <a:bodyPr/>
        <a:lstStyle/>
        <a:p>
          <a:r>
            <a:rPr lang="en-US" sz="1800" dirty="0">
              <a:latin typeface="Bell MT" panose="02020503060305020303" pitchFamily="18" charset="0"/>
            </a:rPr>
            <a:t>Compensation cannot exceed what is necessary</a:t>
          </a:r>
        </a:p>
      </dgm:t>
    </dgm:pt>
    <dgm:pt modelId="{1E0734D9-BD2E-436B-B652-0FC9A6B8D08A}" type="parTrans" cxnId="{07D85E8A-50E1-4D80-B5BA-BC10082EB284}">
      <dgm:prSet/>
      <dgm:spPr/>
      <dgm:t>
        <a:bodyPr/>
        <a:lstStyle/>
        <a:p>
          <a:endParaRPr lang="en-US"/>
        </a:p>
      </dgm:t>
    </dgm:pt>
    <dgm:pt modelId="{BE45826C-EAA9-410F-9736-B95F11FD6012}" type="sibTrans" cxnId="{07D85E8A-50E1-4D80-B5BA-BC10082EB284}">
      <dgm:prSet/>
      <dgm:spPr/>
      <dgm:t>
        <a:bodyPr/>
        <a:lstStyle/>
        <a:p>
          <a:endParaRPr lang="en-US"/>
        </a:p>
      </dgm:t>
    </dgm:pt>
    <dgm:pt modelId="{1A657E12-8005-423E-81DC-AA205F3FC747}">
      <dgm:prSet phldrT="[Text]" custT="1"/>
      <dgm:spPr/>
      <dgm:t>
        <a:bodyPr/>
        <a:lstStyle/>
        <a:p>
          <a:r>
            <a:rPr lang="en-US" sz="1800" dirty="0">
              <a:latin typeface="Bell MT" panose="02020503060305020303" pitchFamily="18" charset="0"/>
            </a:rPr>
            <a:t>Compensation reflective of the costs a typical undertaking will incur</a:t>
          </a:r>
        </a:p>
      </dgm:t>
    </dgm:pt>
    <dgm:pt modelId="{06314FC2-1A01-456C-9C68-7108A0F8EC11}" type="parTrans" cxnId="{523B6F6E-4BE1-41A3-AC2F-A025652C0BE7}">
      <dgm:prSet/>
      <dgm:spPr/>
      <dgm:t>
        <a:bodyPr/>
        <a:lstStyle/>
        <a:p>
          <a:endParaRPr lang="en-US"/>
        </a:p>
      </dgm:t>
    </dgm:pt>
    <dgm:pt modelId="{AE7B0743-41CF-4FF8-9FD0-F39F222BC1DA}" type="sibTrans" cxnId="{523B6F6E-4BE1-41A3-AC2F-A025652C0BE7}">
      <dgm:prSet/>
      <dgm:spPr/>
      <dgm:t>
        <a:bodyPr/>
        <a:lstStyle/>
        <a:p>
          <a:endParaRPr lang="en-US"/>
        </a:p>
      </dgm:t>
    </dgm:pt>
    <dgm:pt modelId="{C3FA7568-D90E-42A7-9DE9-2683B43017F0}">
      <dgm:prSet phldrT="[Text]" custT="1"/>
      <dgm:spPr/>
      <dgm:t>
        <a:bodyPr/>
        <a:lstStyle/>
        <a:p>
          <a:r>
            <a:rPr lang="en-US" sz="1800" dirty="0">
              <a:latin typeface="Bell MT" panose="02020503060305020303" pitchFamily="18" charset="0"/>
            </a:rPr>
            <a:t>Objective &amp; transparent compensation</a:t>
          </a:r>
        </a:p>
      </dgm:t>
    </dgm:pt>
    <dgm:pt modelId="{2FD6AB39-F9A9-462E-A20C-E1E090A6EDD5}" type="parTrans" cxnId="{AB6BD592-8FFF-41EA-9224-395EC98D30C6}">
      <dgm:prSet/>
      <dgm:spPr/>
      <dgm:t>
        <a:bodyPr/>
        <a:lstStyle/>
        <a:p>
          <a:endParaRPr lang="en-US"/>
        </a:p>
      </dgm:t>
    </dgm:pt>
    <dgm:pt modelId="{502545A9-69F3-46A8-A603-4AC55D5B8483}" type="sibTrans" cxnId="{AB6BD592-8FFF-41EA-9224-395EC98D30C6}">
      <dgm:prSet/>
      <dgm:spPr/>
      <dgm:t>
        <a:bodyPr/>
        <a:lstStyle/>
        <a:p>
          <a:endParaRPr lang="en-US"/>
        </a:p>
      </dgm:t>
    </dgm:pt>
    <dgm:pt modelId="{604CE28B-7CCB-4D6E-9970-2EAC7496129C}" type="pres">
      <dgm:prSet presAssocID="{74DB1710-2AC0-44F7-9B5D-84A8AF893650}" presName="Name0" presStyleCnt="0">
        <dgm:presLayoutVars>
          <dgm:chMax val="7"/>
          <dgm:chPref val="7"/>
          <dgm:dir/>
          <dgm:animLvl val="lvl"/>
        </dgm:presLayoutVars>
      </dgm:prSet>
      <dgm:spPr/>
    </dgm:pt>
    <dgm:pt modelId="{A4D52669-A3C0-4104-99FF-53949C11AF17}" type="pres">
      <dgm:prSet presAssocID="{0A85118A-7188-407E-9D28-ECD13A5C3806}" presName="Accent1" presStyleCnt="0"/>
      <dgm:spPr/>
    </dgm:pt>
    <dgm:pt modelId="{D5DD2A6A-E8BB-4068-846E-1733B0B3BB15}" type="pres">
      <dgm:prSet presAssocID="{0A85118A-7188-407E-9D28-ECD13A5C3806}" presName="Accent" presStyleLbl="node1" presStyleIdx="0" presStyleCnt="4"/>
      <dgm:spPr/>
    </dgm:pt>
    <dgm:pt modelId="{13CDC854-4088-4731-B42C-8F5D1FD3474F}" type="pres">
      <dgm:prSet presAssocID="{0A85118A-7188-407E-9D28-ECD13A5C3806}" presName="Parent1" presStyleLbl="revTx" presStyleIdx="0" presStyleCnt="4" custScaleX="112522" custScaleY="176772">
        <dgm:presLayoutVars>
          <dgm:chMax val="1"/>
          <dgm:chPref val="1"/>
          <dgm:bulletEnabled val="1"/>
        </dgm:presLayoutVars>
      </dgm:prSet>
      <dgm:spPr/>
    </dgm:pt>
    <dgm:pt modelId="{B4930B7C-3DEC-4739-8E54-B4BD46595452}" type="pres">
      <dgm:prSet presAssocID="{C3FA7568-D90E-42A7-9DE9-2683B43017F0}" presName="Accent2" presStyleCnt="0"/>
      <dgm:spPr/>
    </dgm:pt>
    <dgm:pt modelId="{35FEC123-1F09-4939-8AD8-F1413A4F58C6}" type="pres">
      <dgm:prSet presAssocID="{C3FA7568-D90E-42A7-9DE9-2683B43017F0}" presName="Accent" presStyleLbl="node1" presStyleIdx="1" presStyleCnt="4" custLinFactNeighborX="-5676" custLinFactNeighborY="-3324"/>
      <dgm:spPr/>
    </dgm:pt>
    <dgm:pt modelId="{129D8253-1902-42A3-8CEA-7576A95C7F76}" type="pres">
      <dgm:prSet presAssocID="{C3FA7568-D90E-42A7-9DE9-2683B43017F0}" presName="Parent2" presStyleLbl="revTx" presStyleIdx="1" presStyleCnt="4" custScaleX="135900" custScaleY="141423">
        <dgm:presLayoutVars>
          <dgm:chMax val="1"/>
          <dgm:chPref val="1"/>
          <dgm:bulletEnabled val="1"/>
        </dgm:presLayoutVars>
      </dgm:prSet>
      <dgm:spPr/>
    </dgm:pt>
    <dgm:pt modelId="{26894EE5-F231-49B3-9733-858CB73833BC}" type="pres">
      <dgm:prSet presAssocID="{20A946C5-A0EF-4B84-BEDB-B4DD1EC79EF6}" presName="Accent3" presStyleCnt="0"/>
      <dgm:spPr/>
    </dgm:pt>
    <dgm:pt modelId="{039A032F-7653-4CB1-8C60-DFF9A6209AE7}" type="pres">
      <dgm:prSet presAssocID="{20A946C5-A0EF-4B84-BEDB-B4DD1EC79EF6}" presName="Accent" presStyleLbl="node1" presStyleIdx="2" presStyleCnt="4" custLinFactNeighborX="2042" custLinFactNeighborY="-443"/>
      <dgm:spPr/>
    </dgm:pt>
    <dgm:pt modelId="{B42C857D-68BF-4CF0-B8D5-DDF2A33ADC4C}" type="pres">
      <dgm:prSet presAssocID="{20A946C5-A0EF-4B84-BEDB-B4DD1EC79EF6}" presName="Parent3" presStyleLbl="revTx" presStyleIdx="2" presStyleCnt="4" custScaleX="146781" custLinFactNeighborX="-17129" custLinFactNeighborY="-5712">
        <dgm:presLayoutVars>
          <dgm:chMax val="1"/>
          <dgm:chPref val="1"/>
          <dgm:bulletEnabled val="1"/>
        </dgm:presLayoutVars>
      </dgm:prSet>
      <dgm:spPr/>
    </dgm:pt>
    <dgm:pt modelId="{C332C911-456E-494B-A17F-8C91D783E9D8}" type="pres">
      <dgm:prSet presAssocID="{1A657E12-8005-423E-81DC-AA205F3FC747}" presName="Accent4" presStyleCnt="0"/>
      <dgm:spPr/>
    </dgm:pt>
    <dgm:pt modelId="{2C457649-F8F3-409E-9E9B-142D67F74089}" type="pres">
      <dgm:prSet presAssocID="{1A657E12-8005-423E-81DC-AA205F3FC747}" presName="Accent" presStyleLbl="node1" presStyleIdx="3" presStyleCnt="4" custScaleX="122254" custScaleY="107323" custLinFactNeighborX="-11377" custLinFactNeighborY="-2871"/>
      <dgm:spPr/>
    </dgm:pt>
    <dgm:pt modelId="{42CCB75E-D492-45B9-A22D-DD2B41907617}" type="pres">
      <dgm:prSet presAssocID="{1A657E12-8005-423E-81DC-AA205F3FC747}" presName="Parent4" presStyleLbl="revTx" presStyleIdx="3" presStyleCnt="4" custScaleX="119689" custScaleY="193097" custLinFactNeighborX="-17130" custLinFactNeighborY="0">
        <dgm:presLayoutVars>
          <dgm:chMax val="1"/>
          <dgm:chPref val="1"/>
          <dgm:bulletEnabled val="1"/>
        </dgm:presLayoutVars>
      </dgm:prSet>
      <dgm:spPr/>
    </dgm:pt>
  </dgm:ptLst>
  <dgm:cxnLst>
    <dgm:cxn modelId="{39317D0D-2727-4009-8366-4B10A68B8D52}" type="presOf" srcId="{C3FA7568-D90E-42A7-9DE9-2683B43017F0}" destId="{129D8253-1902-42A3-8CEA-7576A95C7F76}" srcOrd="0" destOrd="0" presId="urn:microsoft.com/office/officeart/2009/layout/CircleArrowProcess"/>
    <dgm:cxn modelId="{4D2D424A-0ABE-402E-8F30-202CBCF190DF}" type="presOf" srcId="{0A85118A-7188-407E-9D28-ECD13A5C3806}" destId="{13CDC854-4088-4731-B42C-8F5D1FD3474F}" srcOrd="0" destOrd="0" presId="urn:microsoft.com/office/officeart/2009/layout/CircleArrowProcess"/>
    <dgm:cxn modelId="{523B6F6E-4BE1-41A3-AC2F-A025652C0BE7}" srcId="{74DB1710-2AC0-44F7-9B5D-84A8AF893650}" destId="{1A657E12-8005-423E-81DC-AA205F3FC747}" srcOrd="3" destOrd="0" parTransId="{06314FC2-1A01-456C-9C68-7108A0F8EC11}" sibTransId="{AE7B0743-41CF-4FF8-9FD0-F39F222BC1DA}"/>
    <dgm:cxn modelId="{223B1851-C48F-4BF1-A8BC-4F688CC54613}" type="presOf" srcId="{74DB1710-2AC0-44F7-9B5D-84A8AF893650}" destId="{604CE28B-7CCB-4D6E-9970-2EAC7496129C}" srcOrd="0" destOrd="0" presId="urn:microsoft.com/office/officeart/2009/layout/CircleArrowProcess"/>
    <dgm:cxn modelId="{0B3B6274-7466-484F-963C-47E0D5F8F2A6}" srcId="{74DB1710-2AC0-44F7-9B5D-84A8AF893650}" destId="{0A85118A-7188-407E-9D28-ECD13A5C3806}" srcOrd="0" destOrd="0" parTransId="{CEC6C99D-0436-4ABE-8C21-1142E847DFF3}" sibTransId="{9D362397-83C2-4153-B485-41F69921C951}"/>
    <dgm:cxn modelId="{07D85E8A-50E1-4D80-B5BA-BC10082EB284}" srcId="{74DB1710-2AC0-44F7-9B5D-84A8AF893650}" destId="{20A946C5-A0EF-4B84-BEDB-B4DD1EC79EF6}" srcOrd="2" destOrd="0" parTransId="{1E0734D9-BD2E-436B-B652-0FC9A6B8D08A}" sibTransId="{BE45826C-EAA9-410F-9736-B95F11FD6012}"/>
    <dgm:cxn modelId="{AB6BD592-8FFF-41EA-9224-395EC98D30C6}" srcId="{74DB1710-2AC0-44F7-9B5D-84A8AF893650}" destId="{C3FA7568-D90E-42A7-9DE9-2683B43017F0}" srcOrd="1" destOrd="0" parTransId="{2FD6AB39-F9A9-462E-A20C-E1E090A6EDD5}" sibTransId="{502545A9-69F3-46A8-A603-4AC55D5B8483}"/>
    <dgm:cxn modelId="{8ACF71B6-7820-44D1-9A56-46C7C21B8D13}" type="presOf" srcId="{1A657E12-8005-423E-81DC-AA205F3FC747}" destId="{42CCB75E-D492-45B9-A22D-DD2B41907617}" srcOrd="0" destOrd="0" presId="urn:microsoft.com/office/officeart/2009/layout/CircleArrowProcess"/>
    <dgm:cxn modelId="{323782EA-43E5-46CD-B326-6E9F41E42C84}" type="presOf" srcId="{20A946C5-A0EF-4B84-BEDB-B4DD1EC79EF6}" destId="{B42C857D-68BF-4CF0-B8D5-DDF2A33ADC4C}" srcOrd="0" destOrd="0" presId="urn:microsoft.com/office/officeart/2009/layout/CircleArrowProcess"/>
    <dgm:cxn modelId="{84AF86CB-DF58-4B31-B824-E6B3CB550C1E}" type="presParOf" srcId="{604CE28B-7CCB-4D6E-9970-2EAC7496129C}" destId="{A4D52669-A3C0-4104-99FF-53949C11AF17}" srcOrd="0" destOrd="0" presId="urn:microsoft.com/office/officeart/2009/layout/CircleArrowProcess"/>
    <dgm:cxn modelId="{788DA428-A851-4060-A237-370234DB9A79}" type="presParOf" srcId="{A4D52669-A3C0-4104-99FF-53949C11AF17}" destId="{D5DD2A6A-E8BB-4068-846E-1733B0B3BB15}" srcOrd="0" destOrd="0" presId="urn:microsoft.com/office/officeart/2009/layout/CircleArrowProcess"/>
    <dgm:cxn modelId="{E1625DB5-3A81-4429-AC5E-F75B0784AFB5}" type="presParOf" srcId="{604CE28B-7CCB-4D6E-9970-2EAC7496129C}" destId="{13CDC854-4088-4731-B42C-8F5D1FD3474F}" srcOrd="1" destOrd="0" presId="urn:microsoft.com/office/officeart/2009/layout/CircleArrowProcess"/>
    <dgm:cxn modelId="{CA656B4B-D0C4-4D62-A944-E87D5C58D64B}" type="presParOf" srcId="{604CE28B-7CCB-4D6E-9970-2EAC7496129C}" destId="{B4930B7C-3DEC-4739-8E54-B4BD46595452}" srcOrd="2" destOrd="0" presId="urn:microsoft.com/office/officeart/2009/layout/CircleArrowProcess"/>
    <dgm:cxn modelId="{F2B8D5D0-A4B2-4B98-A9BC-08267E1DCFDA}" type="presParOf" srcId="{B4930B7C-3DEC-4739-8E54-B4BD46595452}" destId="{35FEC123-1F09-4939-8AD8-F1413A4F58C6}" srcOrd="0" destOrd="0" presId="urn:microsoft.com/office/officeart/2009/layout/CircleArrowProcess"/>
    <dgm:cxn modelId="{75B1C116-AF89-446E-AE60-F7E9AFD6891B}" type="presParOf" srcId="{604CE28B-7CCB-4D6E-9970-2EAC7496129C}" destId="{129D8253-1902-42A3-8CEA-7576A95C7F76}" srcOrd="3" destOrd="0" presId="urn:microsoft.com/office/officeart/2009/layout/CircleArrowProcess"/>
    <dgm:cxn modelId="{8D12B99B-65C2-4AD8-8356-E91DE7DCE74C}" type="presParOf" srcId="{604CE28B-7CCB-4D6E-9970-2EAC7496129C}" destId="{26894EE5-F231-49B3-9733-858CB73833BC}" srcOrd="4" destOrd="0" presId="urn:microsoft.com/office/officeart/2009/layout/CircleArrowProcess"/>
    <dgm:cxn modelId="{6EB84847-A182-4ADF-94E8-A20A28825AA0}" type="presParOf" srcId="{26894EE5-F231-49B3-9733-858CB73833BC}" destId="{039A032F-7653-4CB1-8C60-DFF9A6209AE7}" srcOrd="0" destOrd="0" presId="urn:microsoft.com/office/officeart/2009/layout/CircleArrowProcess"/>
    <dgm:cxn modelId="{43425A26-16DC-490E-94B7-3E9E3284285F}" type="presParOf" srcId="{604CE28B-7CCB-4D6E-9970-2EAC7496129C}" destId="{B42C857D-68BF-4CF0-B8D5-DDF2A33ADC4C}" srcOrd="5" destOrd="0" presId="urn:microsoft.com/office/officeart/2009/layout/CircleArrowProcess"/>
    <dgm:cxn modelId="{03DD514C-E32F-4DCD-BE51-E41EEBC6BB59}" type="presParOf" srcId="{604CE28B-7CCB-4D6E-9970-2EAC7496129C}" destId="{C332C911-456E-494B-A17F-8C91D783E9D8}" srcOrd="6" destOrd="0" presId="urn:microsoft.com/office/officeart/2009/layout/CircleArrowProcess"/>
    <dgm:cxn modelId="{3020097E-AE0C-45A5-B02B-F8D1DB5DFE44}" type="presParOf" srcId="{C332C911-456E-494B-A17F-8C91D783E9D8}" destId="{2C457649-F8F3-409E-9E9B-142D67F74089}" srcOrd="0" destOrd="0" presId="urn:microsoft.com/office/officeart/2009/layout/CircleArrowProcess"/>
    <dgm:cxn modelId="{62DE862F-2F9E-4843-9D39-AE9A73AA8CD2}" type="presParOf" srcId="{604CE28B-7CCB-4D6E-9970-2EAC7496129C}" destId="{42CCB75E-D492-45B9-A22D-DD2B41907617}"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D2A6A-E8BB-4068-846E-1733B0B3BB15}">
      <dsp:nvSpPr>
        <dsp:cNvPr id="0" name=""/>
        <dsp:cNvSpPr/>
      </dsp:nvSpPr>
      <dsp:spPr>
        <a:xfrm>
          <a:off x="2439535" y="-38491"/>
          <a:ext cx="2446098" cy="2446347"/>
        </a:xfrm>
        <a:prstGeom prst="circularArrow">
          <a:avLst>
            <a:gd name="adj1" fmla="val 10980"/>
            <a:gd name="adj2" fmla="val 1142322"/>
            <a:gd name="adj3" fmla="val 4500000"/>
            <a:gd name="adj4" fmla="val 10800000"/>
            <a:gd name="adj5" fmla="val 125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CDC854-4088-4731-B42C-8F5D1FD3474F}">
      <dsp:nvSpPr>
        <dsp:cNvPr id="0" name=""/>
        <dsp:cNvSpPr/>
      </dsp:nvSpPr>
      <dsp:spPr>
        <a:xfrm>
          <a:off x="2894128" y="585050"/>
          <a:ext cx="1535994" cy="120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ell MT" panose="02020503060305020303" pitchFamily="18" charset="0"/>
            </a:rPr>
            <a:t>Genuine public service obligations</a:t>
          </a:r>
        </a:p>
      </dsp:txBody>
      <dsp:txXfrm>
        <a:off x="2894128" y="585050"/>
        <a:ext cx="1535994" cy="1206398"/>
      </dsp:txXfrm>
    </dsp:sp>
    <dsp:sp modelId="{35FEC123-1F09-4939-8AD8-F1413A4F58C6}">
      <dsp:nvSpPr>
        <dsp:cNvPr id="0" name=""/>
        <dsp:cNvSpPr/>
      </dsp:nvSpPr>
      <dsp:spPr>
        <a:xfrm>
          <a:off x="1621147" y="1285981"/>
          <a:ext cx="2446098" cy="2446347"/>
        </a:xfrm>
        <a:prstGeom prst="leftCircularArrow">
          <a:avLst>
            <a:gd name="adj1" fmla="val 10980"/>
            <a:gd name="adj2" fmla="val 1142322"/>
            <a:gd name="adj3" fmla="val 6300000"/>
            <a:gd name="adj4" fmla="val 18900000"/>
            <a:gd name="adj5" fmla="val 125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D8253-1902-42A3-8CEA-7576A95C7F76}">
      <dsp:nvSpPr>
        <dsp:cNvPr id="0" name=""/>
        <dsp:cNvSpPr/>
      </dsp:nvSpPr>
      <dsp:spPr>
        <a:xfrm>
          <a:off x="2052265" y="2114056"/>
          <a:ext cx="1855118" cy="96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ell MT" panose="02020503060305020303" pitchFamily="18" charset="0"/>
            </a:rPr>
            <a:t>Objective &amp; transparent compensation</a:t>
          </a:r>
        </a:p>
      </dsp:txBody>
      <dsp:txXfrm>
        <a:off x="2052265" y="2114056"/>
        <a:ext cx="1855118" cy="965155"/>
      </dsp:txXfrm>
    </dsp:sp>
    <dsp:sp modelId="{039A032F-7653-4CB1-8C60-DFF9A6209AE7}">
      <dsp:nvSpPr>
        <dsp:cNvPr id="0" name=""/>
        <dsp:cNvSpPr/>
      </dsp:nvSpPr>
      <dsp:spPr>
        <a:xfrm>
          <a:off x="2489485" y="2767440"/>
          <a:ext cx="2446098" cy="2446347"/>
        </a:xfrm>
        <a:prstGeom prst="circularArrow">
          <a:avLst>
            <a:gd name="adj1" fmla="val 10980"/>
            <a:gd name="adj2" fmla="val 1142322"/>
            <a:gd name="adj3" fmla="val 4500000"/>
            <a:gd name="adj4" fmla="val 13500000"/>
            <a:gd name="adj5" fmla="val 125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C857D-68BF-4CF0-B8D5-DDF2A33ADC4C}">
      <dsp:nvSpPr>
        <dsp:cNvPr id="0" name=""/>
        <dsp:cNvSpPr/>
      </dsp:nvSpPr>
      <dsp:spPr>
        <a:xfrm>
          <a:off x="2426479" y="3624807"/>
          <a:ext cx="2003650" cy="6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ell MT" panose="02020503060305020303" pitchFamily="18" charset="0"/>
            </a:rPr>
            <a:t>Compensation cannot exceed what is necessary</a:t>
          </a:r>
        </a:p>
      </dsp:txBody>
      <dsp:txXfrm>
        <a:off x="2426479" y="3624807"/>
        <a:ext cx="2003650" cy="682460"/>
      </dsp:txXfrm>
    </dsp:sp>
    <dsp:sp modelId="{2C457649-F8F3-409E-9E9B-142D67F74089}">
      <dsp:nvSpPr>
        <dsp:cNvPr id="0" name=""/>
        <dsp:cNvSpPr/>
      </dsp:nvSpPr>
      <dsp:spPr>
        <a:xfrm>
          <a:off x="1461425" y="4208902"/>
          <a:ext cx="2569175" cy="2256489"/>
        </a:xfrm>
        <a:prstGeom prst="blockArc">
          <a:avLst>
            <a:gd name="adj1" fmla="val 0"/>
            <a:gd name="adj2" fmla="val 18900000"/>
            <a:gd name="adj3" fmla="val 1274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CB75E-D492-45B9-A22D-DD2B41907617}">
      <dsp:nvSpPr>
        <dsp:cNvPr id="0" name=""/>
        <dsp:cNvSpPr/>
      </dsp:nvSpPr>
      <dsp:spPr>
        <a:xfrm>
          <a:off x="1929075" y="4754499"/>
          <a:ext cx="1633828" cy="1317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ell MT" panose="02020503060305020303" pitchFamily="18" charset="0"/>
            </a:rPr>
            <a:t>Compensation reflective of the costs a typical undertaking will incur</a:t>
          </a:r>
        </a:p>
      </dsp:txBody>
      <dsp:txXfrm>
        <a:off x="1929075" y="4754499"/>
        <a:ext cx="1633828" cy="131781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
        <p:nvSpPr>
          <p:cNvPr id="5" name="Footer Placeholder 4">
            <a:extLst>
              <a:ext uri="{FF2B5EF4-FFF2-40B4-BE49-F238E27FC236}">
                <a16:creationId xmlns:a16="http://schemas.microsoft.com/office/drawing/2014/main" id="{342539CF-D660-45C3-8C37-497B28427749}"/>
              </a:ext>
            </a:extLst>
          </p:cNvPr>
          <p:cNvSpPr>
            <a:spLocks noGrp="1"/>
          </p:cNvSpPr>
          <p:nvPr>
            <p:ph type="ftr" sz="quarter" idx="4"/>
          </p:nvPr>
        </p:nvSpPr>
        <p:spPr/>
        <p:txBody>
          <a:bodyPr/>
          <a:lstStyle/>
          <a:p>
            <a:r>
              <a:rPr lang="en-GB"/>
              <a:t>SCHUTZE.EU</a:t>
            </a:r>
          </a:p>
        </p:txBody>
      </p:sp>
      <p:sp>
        <p:nvSpPr>
          <p:cNvPr id="6" name="Header Placeholder 5">
            <a:extLst>
              <a:ext uri="{FF2B5EF4-FFF2-40B4-BE49-F238E27FC236}">
                <a16:creationId xmlns:a16="http://schemas.microsoft.com/office/drawing/2014/main" id="{60529721-0379-4B38-A094-A11F613ABEFE}"/>
              </a:ext>
            </a:extLst>
          </p:cNvPr>
          <p:cNvSpPr>
            <a:spLocks noGrp="1"/>
          </p:cNvSpPr>
          <p:nvPr>
            <p:ph type="hdr" sz="quarter"/>
          </p:nvPr>
        </p:nvSpPr>
        <p:spPr/>
        <p:txBody>
          <a:bodyPr/>
          <a:lstStyle/>
          <a:p>
            <a:endParaRPr lang="en-GB"/>
          </a:p>
        </p:txBody>
      </p:sp>
      <p:sp>
        <p:nvSpPr>
          <p:cNvPr id="7" name="Date Placeholder 6">
            <a:extLst>
              <a:ext uri="{FF2B5EF4-FFF2-40B4-BE49-F238E27FC236}">
                <a16:creationId xmlns:a16="http://schemas.microsoft.com/office/drawing/2014/main" id="{4C10BE3F-957D-4BB5-9290-64C7216F15B8}"/>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51602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14</a:t>
            </a:fld>
            <a:endParaRPr lang="en-US"/>
          </a:p>
        </p:txBody>
      </p:sp>
      <p:sp>
        <p:nvSpPr>
          <p:cNvPr id="5" name="Footer Placeholder 4">
            <a:extLst>
              <a:ext uri="{FF2B5EF4-FFF2-40B4-BE49-F238E27FC236}">
                <a16:creationId xmlns:a16="http://schemas.microsoft.com/office/drawing/2014/main" id="{FCF91BDB-8308-4375-8FA7-125F76DA9FD1}"/>
              </a:ext>
            </a:extLst>
          </p:cNvPr>
          <p:cNvSpPr>
            <a:spLocks noGrp="1"/>
          </p:cNvSpPr>
          <p:nvPr>
            <p:ph type="ftr" sz="quarter" idx="4"/>
          </p:nvPr>
        </p:nvSpPr>
        <p:spPr/>
        <p:txBody>
          <a:bodyPr/>
          <a:lstStyle/>
          <a:p>
            <a:r>
              <a:rPr lang="en-GB"/>
              <a:t>SCHUTZE.EU</a:t>
            </a:r>
          </a:p>
        </p:txBody>
      </p:sp>
      <p:sp>
        <p:nvSpPr>
          <p:cNvPr id="6" name="Header Placeholder 5">
            <a:extLst>
              <a:ext uri="{FF2B5EF4-FFF2-40B4-BE49-F238E27FC236}">
                <a16:creationId xmlns:a16="http://schemas.microsoft.com/office/drawing/2014/main" id="{F5515B82-4BEF-417C-9B3C-12C27B8F29E2}"/>
              </a:ext>
            </a:extLst>
          </p:cNvPr>
          <p:cNvSpPr>
            <a:spLocks noGrp="1"/>
          </p:cNvSpPr>
          <p:nvPr>
            <p:ph type="hdr" sz="quarter"/>
          </p:nvPr>
        </p:nvSpPr>
        <p:spPr/>
        <p:txBody>
          <a:bodyPr/>
          <a:lstStyle/>
          <a:p>
            <a:endParaRPr lang="en-GB"/>
          </a:p>
        </p:txBody>
      </p:sp>
      <p:sp>
        <p:nvSpPr>
          <p:cNvPr id="7" name="Date Placeholder 6">
            <a:extLst>
              <a:ext uri="{FF2B5EF4-FFF2-40B4-BE49-F238E27FC236}">
                <a16:creationId xmlns:a16="http://schemas.microsoft.com/office/drawing/2014/main" id="{27B32167-CF1F-4A4F-8B65-46886E780B96}"/>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16999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GB"/>
              <a:t>SCHUTZE.EU</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GB"/>
              <a:t>SCHUTZE.EU</a:t>
            </a:r>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GB"/>
              <a:t>SCHUTZE.EU</a:t>
            </a:r>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en-GB"/>
              <a:t>SCHUTZE.EU</a:t>
            </a:r>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solidFill>
                  <a:schemeClr val="tx2"/>
                </a:solidFill>
                <a:latin typeface="Bell MT" panose="02020503060305020303" pitchFamily="18" charset="0"/>
              </a:rPr>
              <a:t>The EUROPEAN UNION</a:t>
            </a:r>
          </a:p>
        </p:txBody>
      </p:sp>
      <p:sp>
        <p:nvSpPr>
          <p:cNvPr id="3" name="Subtitle 2"/>
          <p:cNvSpPr>
            <a:spLocks noGrp="1"/>
          </p:cNvSpPr>
          <p:nvPr>
            <p:ph type="subTitle" idx="1"/>
          </p:nvPr>
        </p:nvSpPr>
        <p:spPr>
          <a:xfrm>
            <a:off x="1217612" y="4876800"/>
            <a:ext cx="7848600" cy="1143000"/>
          </a:xfrm>
        </p:spPr>
        <p:txBody>
          <a:bodyPr>
            <a:normAutofit/>
          </a:bodyPr>
          <a:lstStyle/>
          <a:p>
            <a:r>
              <a:rPr lang="en-US" sz="2400" b="1" dirty="0">
                <a:solidFill>
                  <a:schemeClr val="tx2"/>
                </a:solidFill>
                <a:latin typeface="Bell MT" panose="02020503060305020303" pitchFamily="18" charset="0"/>
              </a:rPr>
              <a:t>Competition Law: State Interferences</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E92AEBE-73ED-4F3F-B3C9-DD4731DFE8C5}"/>
              </a:ext>
            </a:extLst>
          </p:cNvPr>
          <p:cNvGraphicFramePr/>
          <p:nvPr>
            <p:extLst>
              <p:ext uri="{D42A27DB-BD31-4B8C-83A1-F6EECF244321}">
                <p14:modId xmlns:p14="http://schemas.microsoft.com/office/powerpoint/2010/main" val="2522829427"/>
              </p:ext>
            </p:extLst>
          </p:nvPr>
        </p:nvGraphicFramePr>
        <p:xfrm>
          <a:off x="6742484" y="110932"/>
          <a:ext cx="6586148" cy="6487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20076" y="110932"/>
            <a:ext cx="9325620" cy="1210396"/>
          </a:xfrm>
          <a:prstGeom prst="rect">
            <a:avLst/>
          </a:prstGeom>
          <a:noFill/>
        </p:spPr>
        <p:txBody>
          <a:bodyPr wrap="square" rtlCol="0">
            <a:spAutoFit/>
          </a:bodyPr>
          <a:lstStyle/>
          <a:p>
            <a:pPr>
              <a:lnSpc>
                <a:spcPct val="90000"/>
              </a:lnSpc>
            </a:pPr>
            <a:r>
              <a:rPr lang="en-GB" sz="4000" b="1" u="sng" dirty="0">
                <a:solidFill>
                  <a:schemeClr val="tx2"/>
                </a:solidFill>
                <a:latin typeface="Bell MT" panose="02020503060305020303" pitchFamily="18" charset="0"/>
              </a:rPr>
              <a:t>ECONOMIC ADVANTAGE VS ECONOMIC COMPENSATION </a:t>
            </a:r>
          </a:p>
        </p:txBody>
      </p:sp>
      <p:sp>
        <p:nvSpPr>
          <p:cNvPr id="4" name="TextBox 3">
            <a:extLst>
              <a:ext uri="{FF2B5EF4-FFF2-40B4-BE49-F238E27FC236}">
                <a16:creationId xmlns:a16="http://schemas.microsoft.com/office/drawing/2014/main" id="{83D95096-7EAB-461D-A174-1C5C5860E342}"/>
              </a:ext>
            </a:extLst>
          </p:cNvPr>
          <p:cNvSpPr txBox="1"/>
          <p:nvPr/>
        </p:nvSpPr>
        <p:spPr>
          <a:xfrm>
            <a:off x="208515" y="1412776"/>
            <a:ext cx="7848872" cy="4748351"/>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State needs to act above the market for the use of State resources to constitute State Aid under </a:t>
            </a:r>
            <a:r>
              <a:rPr lang="en-GB" sz="2200" u="sng" dirty="0">
                <a:solidFill>
                  <a:schemeClr val="accent1">
                    <a:lumMod val="75000"/>
                  </a:schemeClr>
                </a:solidFill>
                <a:latin typeface="Bell MT" panose="02020503060305020303" pitchFamily="18" charset="0"/>
              </a:rPr>
              <a:t>Article 107(1).</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Resources granted needs to give economic advantage to an undertaking. (private creditor test seen in </a:t>
            </a:r>
            <a:r>
              <a:rPr lang="en-GB" sz="2200" i="1" u="sng" dirty="0">
                <a:solidFill>
                  <a:schemeClr val="accent6">
                    <a:lumMod val="75000"/>
                  </a:schemeClr>
                </a:solidFill>
                <a:latin typeface="Bell MT" panose="02020503060305020303" pitchFamily="18" charset="0"/>
              </a:rPr>
              <a:t>Italy v. Commission [1991]</a:t>
            </a:r>
            <a:r>
              <a:rPr lang="en-GB" sz="2200" u="sng" dirty="0">
                <a:solidFill>
                  <a:schemeClr val="accent6">
                    <a:lumMod val="75000"/>
                  </a:schemeClr>
                </a:solidFill>
                <a:latin typeface="Bell MT" panose="02020503060305020303" pitchFamily="18" charset="0"/>
              </a:rPr>
              <a:t>)</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SGEI &amp; economic advantage?</a:t>
            </a:r>
          </a:p>
          <a:p>
            <a:pPr marL="342900" indent="-342900">
              <a:lnSpc>
                <a:spcPct val="90000"/>
              </a:lnSpc>
              <a:spcAft>
                <a:spcPts val="600"/>
              </a:spcAft>
              <a:buFont typeface="Wingdings" panose="05000000000000000000" pitchFamily="2" charset="2"/>
              <a:buChar char="§"/>
            </a:pPr>
            <a:r>
              <a:rPr lang="en-GB" sz="2200" i="1" u="sng" dirty="0">
                <a:solidFill>
                  <a:schemeClr val="accent6">
                    <a:lumMod val="75000"/>
                  </a:schemeClr>
                </a:solidFill>
                <a:latin typeface="Bell MT" panose="02020503060305020303" pitchFamily="18" charset="0"/>
              </a:rPr>
              <a:t>Ferring [2001] </a:t>
            </a:r>
            <a:r>
              <a:rPr lang="en-GB" sz="2200" dirty="0">
                <a:solidFill>
                  <a:schemeClr val="tx2">
                    <a:lumMod val="75000"/>
                    <a:lumOff val="25000"/>
                  </a:schemeClr>
                </a:solidFill>
                <a:latin typeface="Bell MT" panose="02020503060305020303" pitchFamily="18" charset="0"/>
              </a:rPr>
              <a:t>confirms that when SGEI are concerned State Aid is established when the State simply pays compensation to a public service provider.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Strict conditions imposed on the compensation approach as seen in </a:t>
            </a:r>
            <a:r>
              <a:rPr lang="en-GB" sz="2200" i="1" u="sng" dirty="0" err="1">
                <a:solidFill>
                  <a:schemeClr val="accent6">
                    <a:lumMod val="75000"/>
                  </a:schemeClr>
                </a:solidFill>
                <a:latin typeface="Bell MT" panose="02020503060305020303" pitchFamily="18" charset="0"/>
              </a:rPr>
              <a:t>Altmark</a:t>
            </a:r>
            <a:r>
              <a:rPr lang="en-GB" sz="2200" i="1" u="sng" dirty="0">
                <a:solidFill>
                  <a:schemeClr val="accent6">
                    <a:lumMod val="75000"/>
                  </a:schemeClr>
                </a:solidFill>
                <a:latin typeface="Bell MT" panose="02020503060305020303" pitchFamily="18" charset="0"/>
              </a:rPr>
              <a:t> [2003] </a:t>
            </a:r>
            <a:r>
              <a:rPr lang="en-GB" sz="2200" dirty="0">
                <a:solidFill>
                  <a:schemeClr val="tx2">
                    <a:lumMod val="75000"/>
                    <a:lumOff val="25000"/>
                  </a:schemeClr>
                </a:solidFill>
                <a:latin typeface="Bell MT" panose="02020503060305020303" pitchFamily="18" charset="0"/>
              </a:rPr>
              <a:t>which requires the State to act like an ordinary economic actor and 4 criteria to be met.</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Commission Regulation on </a:t>
            </a:r>
            <a:r>
              <a:rPr lang="en-GB" sz="2200" i="1" dirty="0">
                <a:solidFill>
                  <a:schemeClr val="tx2">
                    <a:lumMod val="75000"/>
                    <a:lumOff val="25000"/>
                  </a:schemeClr>
                </a:solidFill>
                <a:latin typeface="Bell MT" panose="02020503060305020303" pitchFamily="18" charset="0"/>
              </a:rPr>
              <a:t>de </a:t>
            </a:r>
            <a:r>
              <a:rPr lang="en-GB" sz="2200" i="1" dirty="0" err="1">
                <a:solidFill>
                  <a:schemeClr val="tx2">
                    <a:lumMod val="75000"/>
                    <a:lumOff val="25000"/>
                  </a:schemeClr>
                </a:solidFill>
                <a:latin typeface="Bell MT" panose="02020503060305020303" pitchFamily="18" charset="0"/>
              </a:rPr>
              <a:t>minimis</a:t>
            </a:r>
            <a:r>
              <a:rPr lang="en-GB" sz="2200" i="1" dirty="0">
                <a:solidFill>
                  <a:schemeClr val="tx2">
                    <a:lumMod val="75000"/>
                    <a:lumOff val="25000"/>
                  </a:schemeClr>
                </a:solidFill>
                <a:latin typeface="Bell MT" panose="02020503060305020303" pitchFamily="18" charset="0"/>
              </a:rPr>
              <a:t> </a:t>
            </a:r>
            <a:r>
              <a:rPr lang="en-GB" sz="2200" dirty="0">
                <a:solidFill>
                  <a:schemeClr val="tx2">
                    <a:lumMod val="75000"/>
                    <a:lumOff val="25000"/>
                  </a:schemeClr>
                </a:solidFill>
                <a:latin typeface="Bell MT" panose="02020503060305020303" pitchFamily="18" charset="0"/>
              </a:rPr>
              <a:t>aid for </a:t>
            </a:r>
            <a:r>
              <a:rPr lang="en-GB" sz="2200" u="sng" dirty="0">
                <a:solidFill>
                  <a:schemeClr val="accent1">
                    <a:lumMod val="75000"/>
                  </a:schemeClr>
                </a:solidFill>
                <a:latin typeface="Bell MT" panose="02020503060305020303" pitchFamily="18" charset="0"/>
              </a:rPr>
              <a:t>SGEI (360/2012) </a:t>
            </a:r>
            <a:r>
              <a:rPr lang="en-GB" sz="2200" dirty="0">
                <a:solidFill>
                  <a:schemeClr val="tx2">
                    <a:lumMod val="75000"/>
                    <a:lumOff val="25000"/>
                  </a:schemeClr>
                </a:solidFill>
                <a:latin typeface="Bell MT" panose="02020503060305020303" pitchFamily="18" charset="0"/>
              </a:rPr>
              <a:t>establishes exemptions for certain aid.</a:t>
            </a:r>
          </a:p>
        </p:txBody>
      </p:sp>
      <p:sp>
        <p:nvSpPr>
          <p:cNvPr id="3" name="Footer Placeholder 2">
            <a:extLst>
              <a:ext uri="{FF2B5EF4-FFF2-40B4-BE49-F238E27FC236}">
                <a16:creationId xmlns:a16="http://schemas.microsoft.com/office/drawing/2014/main" id="{A42C1600-797A-47EC-BB1B-FB9D6837015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084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lvl="0"/>
            <a:endParaRPr lang="en-US" dirty="0"/>
          </a:p>
          <a:p>
            <a:pPr lvl="0"/>
            <a:endParaRPr lang="en-US" dirty="0"/>
          </a:p>
          <a:p>
            <a:pPr lvl="0"/>
            <a:endParaRPr lang="en-US" dirty="0"/>
          </a:p>
          <a:p>
            <a:endParaRPr lang="en-US" dirty="0"/>
          </a:p>
        </p:txBody>
      </p:sp>
      <p:sp>
        <p:nvSpPr>
          <p:cNvPr id="4" name="TextBox 3"/>
          <p:cNvSpPr txBox="1"/>
          <p:nvPr/>
        </p:nvSpPr>
        <p:spPr>
          <a:xfrm>
            <a:off x="-1" y="188640"/>
            <a:ext cx="12188825"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SELECTIVITY OF THE AID</a:t>
            </a:r>
          </a:p>
        </p:txBody>
      </p:sp>
      <p:sp>
        <p:nvSpPr>
          <p:cNvPr id="2" name="TextBox 1">
            <a:extLst>
              <a:ext uri="{FF2B5EF4-FFF2-40B4-BE49-F238E27FC236}">
                <a16:creationId xmlns:a16="http://schemas.microsoft.com/office/drawing/2014/main" id="{98C306C6-CEA5-4FAE-8A21-EB50C1C151A3}"/>
              </a:ext>
            </a:extLst>
          </p:cNvPr>
          <p:cNvSpPr txBox="1"/>
          <p:nvPr/>
        </p:nvSpPr>
        <p:spPr>
          <a:xfrm>
            <a:off x="549796" y="1023333"/>
            <a:ext cx="11161240" cy="5489067"/>
          </a:xfrm>
          <a:prstGeom prst="rect">
            <a:avLst/>
          </a:prstGeom>
          <a:noFill/>
        </p:spPr>
        <p:txBody>
          <a:bodyPr wrap="square" rtlCol="0">
            <a:spAutoFit/>
          </a:bodyPr>
          <a:lstStyle/>
          <a:p>
            <a:pPr marL="342900" indent="-342900">
              <a:lnSpc>
                <a:spcPct val="90000"/>
              </a:lnSpc>
              <a:spcAft>
                <a:spcPts val="800"/>
              </a:spcAft>
              <a:buFont typeface="Wingdings" panose="05000000000000000000" pitchFamily="2" charset="2"/>
              <a:buChar char="§"/>
            </a:pPr>
            <a:r>
              <a:rPr lang="en-GB" sz="2200" dirty="0">
                <a:latin typeface="Bell MT" panose="02020503060305020303" pitchFamily="18" charset="0"/>
              </a:rPr>
              <a:t>A national measure needs to be selective within the national territory to be State Aid. </a:t>
            </a:r>
          </a:p>
          <a:p>
            <a:pPr marL="342900" indent="-342900">
              <a:lnSpc>
                <a:spcPct val="90000"/>
              </a:lnSpc>
              <a:spcAft>
                <a:spcPts val="800"/>
              </a:spcAft>
              <a:buFont typeface="Wingdings" panose="05000000000000000000" pitchFamily="2" charset="2"/>
              <a:buChar char="§"/>
            </a:pPr>
            <a:r>
              <a:rPr lang="en-GB" sz="2200" dirty="0">
                <a:latin typeface="Bell MT" panose="02020503060305020303" pitchFamily="18" charset="0"/>
              </a:rPr>
              <a:t>Material dimension of this is that a “special” advantage needs to be granted. </a:t>
            </a:r>
          </a:p>
          <a:p>
            <a:pPr marL="342900" indent="-342900">
              <a:lnSpc>
                <a:spcPct val="90000"/>
              </a:lnSpc>
              <a:spcAft>
                <a:spcPts val="800"/>
              </a:spcAft>
              <a:buFont typeface="Wingdings" panose="05000000000000000000" pitchFamily="2" charset="2"/>
              <a:buChar char="§"/>
            </a:pPr>
            <a:r>
              <a:rPr lang="en-GB" sz="2200" dirty="0">
                <a:latin typeface="Bell MT" panose="02020503060305020303" pitchFamily="18" charset="0"/>
              </a:rPr>
              <a:t>Broad concept of selectivity; </a:t>
            </a:r>
            <a:r>
              <a:rPr lang="en-GB" sz="2200" i="1" dirty="0">
                <a:latin typeface="Bell MT" panose="02020503060305020303" pitchFamily="18" charset="0"/>
              </a:rPr>
              <a:t>Belgium v. Commission [1999] </a:t>
            </a:r>
            <a:r>
              <a:rPr lang="en-GB" sz="2200" dirty="0">
                <a:latin typeface="Bell MT" panose="02020503060305020303" pitchFamily="18" charset="0"/>
              </a:rPr>
              <a:t>conveys that measures that apply to an entire economic sector can be deemed to be selective for the purpose of Article 107(1).</a:t>
            </a:r>
          </a:p>
          <a:p>
            <a:pPr marL="342900" indent="-342900">
              <a:lnSpc>
                <a:spcPct val="90000"/>
              </a:lnSpc>
              <a:spcAft>
                <a:spcPts val="800"/>
              </a:spcAft>
              <a:buFont typeface="Wingdings" panose="05000000000000000000" pitchFamily="2" charset="2"/>
              <a:buChar char="§"/>
            </a:pPr>
            <a:r>
              <a:rPr lang="en-GB" sz="2200" dirty="0">
                <a:latin typeface="Bell MT" panose="02020503060305020303" pitchFamily="18" charset="0"/>
              </a:rPr>
              <a:t>If a distinction is made between undertakings = selectivity. </a:t>
            </a:r>
          </a:p>
          <a:p>
            <a:pPr marL="342900" indent="-342900">
              <a:lnSpc>
                <a:spcPct val="90000"/>
              </a:lnSpc>
              <a:spcAft>
                <a:spcPts val="800"/>
              </a:spcAft>
              <a:buFont typeface="Wingdings" panose="05000000000000000000" pitchFamily="2" charset="2"/>
              <a:buChar char="§"/>
            </a:pPr>
            <a:r>
              <a:rPr lang="en-GB" sz="2200" dirty="0">
                <a:latin typeface="Bell MT" panose="02020503060305020303" pitchFamily="18" charset="0"/>
              </a:rPr>
              <a:t>Objective discrimination test confirmed in </a:t>
            </a:r>
            <a:r>
              <a:rPr lang="en-GB" sz="2200" i="1" dirty="0">
                <a:latin typeface="Bell MT" panose="02020503060305020303" pitchFamily="18" charset="0"/>
              </a:rPr>
              <a:t>Adria-Wien [2001] </a:t>
            </a:r>
            <a:r>
              <a:rPr lang="en-GB" sz="2200" dirty="0">
                <a:latin typeface="Bell MT" panose="02020503060305020303" pitchFamily="18" charset="0"/>
              </a:rPr>
              <a:t>used to determine whether distinctions are justified (objective differences allowed) or discriminatory. </a:t>
            </a:r>
          </a:p>
          <a:p>
            <a:pPr marL="342900" indent="-342900">
              <a:lnSpc>
                <a:spcPct val="90000"/>
              </a:lnSpc>
              <a:spcAft>
                <a:spcPts val="800"/>
              </a:spcAft>
              <a:buFont typeface="Wingdings" panose="05000000000000000000" pitchFamily="2" charset="2"/>
              <a:buChar char="§"/>
            </a:pPr>
            <a:r>
              <a:rPr lang="en-GB" sz="2200" dirty="0">
                <a:latin typeface="Bell MT" panose="02020503060305020303" pitchFamily="18" charset="0"/>
              </a:rPr>
              <a:t>Geographical dimension; internal divisions do not matter; regional aid is still deemed to be State Aid. </a:t>
            </a:r>
          </a:p>
          <a:p>
            <a:pPr marL="342900" indent="-342900">
              <a:lnSpc>
                <a:spcPct val="90000"/>
              </a:lnSpc>
              <a:spcAft>
                <a:spcPts val="800"/>
              </a:spcAft>
              <a:buFont typeface="Wingdings" panose="05000000000000000000" pitchFamily="2" charset="2"/>
              <a:buChar char="§"/>
            </a:pPr>
            <a:r>
              <a:rPr lang="en-GB" sz="2200" i="1" dirty="0">
                <a:latin typeface="Bell MT" panose="02020503060305020303" pitchFamily="18" charset="0"/>
              </a:rPr>
              <a:t>Portugal v. Commission [2006] </a:t>
            </a:r>
            <a:r>
              <a:rPr lang="en-GB" sz="2200" dirty="0">
                <a:latin typeface="Bell MT" panose="02020503060305020303" pitchFamily="18" charset="0"/>
              </a:rPr>
              <a:t>Accepted the possibility of a regional framework resulting in measures adopted by a regional government not automatically being selective. </a:t>
            </a:r>
          </a:p>
          <a:p>
            <a:pPr marL="342900" indent="-342900">
              <a:lnSpc>
                <a:spcPct val="90000"/>
              </a:lnSpc>
              <a:spcAft>
                <a:spcPts val="800"/>
              </a:spcAft>
              <a:buFont typeface="Wingdings" panose="05000000000000000000" pitchFamily="2" charset="2"/>
              <a:buChar char="§"/>
            </a:pPr>
            <a:r>
              <a:rPr lang="en-GB" sz="2200" dirty="0">
                <a:latin typeface="Bell MT" panose="02020503060305020303" pitchFamily="18" charset="0"/>
              </a:rPr>
              <a:t>For this to occur the region needs to be institutionally, procedurally and economically autonomous in order for the region to provide the geographical framework for deciding whether a measure was general or selective. </a:t>
            </a:r>
          </a:p>
          <a:p>
            <a:pPr marL="342900" indent="-342900">
              <a:lnSpc>
                <a:spcPct val="90000"/>
              </a:lnSpc>
              <a:spcAft>
                <a:spcPts val="800"/>
              </a:spcAft>
              <a:buFont typeface="Wingdings" panose="05000000000000000000" pitchFamily="2" charset="2"/>
              <a:buChar char="§"/>
            </a:pPr>
            <a:endParaRPr lang="en-GB" sz="2200" dirty="0">
              <a:latin typeface="Bell MT" panose="02020503060305020303" pitchFamily="18" charset="0"/>
            </a:endParaRPr>
          </a:p>
        </p:txBody>
      </p:sp>
      <p:sp>
        <p:nvSpPr>
          <p:cNvPr id="5" name="Footer Placeholder 4">
            <a:extLst>
              <a:ext uri="{FF2B5EF4-FFF2-40B4-BE49-F238E27FC236}">
                <a16:creationId xmlns:a16="http://schemas.microsoft.com/office/drawing/2014/main" id="{FF87E7B7-5F59-4A30-A554-3C2AE5E5EB13}"/>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A9DB30-11FD-49A7-AA07-8A35F7C989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1523" y="2794001"/>
            <a:ext cx="4991423" cy="3312368"/>
          </a:xfrm>
          <a:prstGeom prst="rect">
            <a:avLst/>
          </a:prstGeom>
        </p:spPr>
      </p:pic>
      <p:sp>
        <p:nvSpPr>
          <p:cNvPr id="2" name="TextBox 1"/>
          <p:cNvSpPr txBox="1"/>
          <p:nvPr/>
        </p:nvSpPr>
        <p:spPr>
          <a:xfrm>
            <a:off x="0" y="188640"/>
            <a:ext cx="12188826"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JUSTIFICATIONS (ARTICLE 107(2) &amp; (3)</a:t>
            </a:r>
          </a:p>
        </p:txBody>
      </p:sp>
      <p:pic>
        <p:nvPicPr>
          <p:cNvPr id="7" name="Picture 6">
            <a:extLst>
              <a:ext uri="{FF2B5EF4-FFF2-40B4-BE49-F238E27FC236}">
                <a16:creationId xmlns:a16="http://schemas.microsoft.com/office/drawing/2014/main" id="{37BAF132-2E80-4B33-9BDC-BD8F0404F1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55341">
            <a:off x="7801443" y="5215006"/>
            <a:ext cx="4517528" cy="2828789"/>
          </a:xfrm>
          <a:prstGeom prst="rect">
            <a:avLst/>
          </a:prstGeom>
        </p:spPr>
      </p:pic>
      <p:sp>
        <p:nvSpPr>
          <p:cNvPr id="5" name="TextBox 4"/>
          <p:cNvSpPr txBox="1"/>
          <p:nvPr/>
        </p:nvSpPr>
        <p:spPr>
          <a:xfrm>
            <a:off x="117748" y="980728"/>
            <a:ext cx="5112568" cy="1775230"/>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Legitimate grounds that can render aid compatible with the internal market. </a:t>
            </a:r>
          </a:p>
          <a:p>
            <a:pPr lvl="1">
              <a:lnSpc>
                <a:spcPct val="90000"/>
              </a:lnSpc>
              <a:spcAft>
                <a:spcPts val="600"/>
              </a:spcAft>
            </a:pPr>
            <a:r>
              <a:rPr lang="en-GB" sz="2200" b="1" dirty="0">
                <a:solidFill>
                  <a:schemeClr val="tx2">
                    <a:lumMod val="75000"/>
                    <a:lumOff val="25000"/>
                  </a:schemeClr>
                </a:solidFill>
                <a:latin typeface="Bell MT" panose="02020503060305020303" pitchFamily="18" charset="0"/>
              </a:rPr>
              <a:t>(2) Legally exempt.</a:t>
            </a:r>
          </a:p>
          <a:p>
            <a:pPr lvl="1">
              <a:lnSpc>
                <a:spcPct val="90000"/>
              </a:lnSpc>
              <a:spcAft>
                <a:spcPts val="600"/>
              </a:spcAft>
            </a:pPr>
            <a:r>
              <a:rPr lang="en-GB" sz="2200" b="1" dirty="0">
                <a:solidFill>
                  <a:schemeClr val="tx2">
                    <a:lumMod val="75000"/>
                    <a:lumOff val="25000"/>
                  </a:schemeClr>
                </a:solidFill>
                <a:latin typeface="Bell MT" panose="02020503060305020303" pitchFamily="18" charset="0"/>
              </a:rPr>
              <a:t>(3) Exemption is at the discretion of the Commission.</a:t>
            </a:r>
          </a:p>
        </p:txBody>
      </p:sp>
      <p:sp>
        <p:nvSpPr>
          <p:cNvPr id="3" name="TextBox 2">
            <a:extLst>
              <a:ext uri="{FF2B5EF4-FFF2-40B4-BE49-F238E27FC236}">
                <a16:creationId xmlns:a16="http://schemas.microsoft.com/office/drawing/2014/main" id="{D4276DCD-7347-423F-8D10-1DB6FF2BB43F}"/>
              </a:ext>
            </a:extLst>
          </p:cNvPr>
          <p:cNvSpPr txBox="1"/>
          <p:nvPr/>
        </p:nvSpPr>
        <p:spPr>
          <a:xfrm>
            <a:off x="5387601" y="1015430"/>
            <a:ext cx="6323435" cy="4670509"/>
          </a:xfrm>
          <a:prstGeom prst="rect">
            <a:avLst/>
          </a:prstGeom>
          <a:noFill/>
        </p:spPr>
        <p:txBody>
          <a:bodyPr wrap="square" rtlCol="0">
            <a:spAutoFit/>
          </a:bodyPr>
          <a:lstStyle/>
          <a:p>
            <a:pPr>
              <a:lnSpc>
                <a:spcPct val="90000"/>
              </a:lnSpc>
              <a:spcAft>
                <a:spcPts val="600"/>
              </a:spcAft>
            </a:pPr>
            <a:r>
              <a:rPr lang="en-GB" sz="2200" b="1" dirty="0">
                <a:solidFill>
                  <a:schemeClr val="tx2">
                    <a:lumMod val="75000"/>
                    <a:lumOff val="25000"/>
                  </a:schemeClr>
                </a:solidFill>
                <a:latin typeface="Bell MT" panose="02020503060305020303" pitchFamily="18" charset="0"/>
              </a:rPr>
              <a:t>AUTOMATIC JUSTIFICATIONS</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Social aid, disaster aid and German aid are all automatically justified under </a:t>
            </a:r>
            <a:r>
              <a:rPr lang="en-GB" sz="2200" u="sng" dirty="0">
                <a:solidFill>
                  <a:schemeClr val="accent1">
                    <a:lumMod val="75000"/>
                  </a:schemeClr>
                </a:solidFill>
                <a:latin typeface="Bell MT" panose="02020503060305020303" pitchFamily="18" charset="0"/>
              </a:rPr>
              <a:t>Article 107(2).</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Social aid; aid given to individual consumers without discrimination related to the origin of the products concerned.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Abruzzo </a:t>
            </a:r>
            <a:r>
              <a:rPr lang="en-GB" sz="2200" i="1" u="sng" dirty="0" err="1">
                <a:solidFill>
                  <a:schemeClr val="accent6">
                    <a:lumMod val="75000"/>
                  </a:schemeClr>
                </a:solidFill>
                <a:latin typeface="Bell MT" panose="02020503060305020303" pitchFamily="18" charset="0"/>
              </a:rPr>
              <a:t>Earthquaker</a:t>
            </a:r>
            <a:r>
              <a:rPr lang="en-GB" sz="2200" i="1" u="sng" dirty="0">
                <a:solidFill>
                  <a:schemeClr val="accent6">
                    <a:lumMod val="75000"/>
                  </a:schemeClr>
                </a:solidFill>
                <a:latin typeface="Bell MT" panose="02020503060305020303" pitchFamily="18" charset="0"/>
              </a:rPr>
              <a:t> [2009])</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Disaster aid; Court insists on a strict interpretation as to what constitutes a disaster and there needs to be a link between the aid and damage caused. </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Atzeni</a:t>
            </a:r>
            <a:r>
              <a:rPr lang="en-GB" sz="2200" i="1" u="sng" dirty="0">
                <a:solidFill>
                  <a:schemeClr val="accent6">
                    <a:lumMod val="75000"/>
                  </a:schemeClr>
                </a:solidFill>
                <a:latin typeface="Bell MT" panose="02020503060305020303" pitchFamily="18" charset="0"/>
              </a:rPr>
              <a:t> [2006] &amp; </a:t>
            </a:r>
            <a:r>
              <a:rPr lang="en-GB" sz="2200" i="1" u="sng" dirty="0" err="1">
                <a:solidFill>
                  <a:schemeClr val="accent6">
                    <a:lumMod val="75000"/>
                  </a:schemeClr>
                </a:solidFill>
                <a:latin typeface="Bell MT" panose="02020503060305020303" pitchFamily="18" charset="0"/>
              </a:rPr>
              <a:t>Comitato</a:t>
            </a:r>
            <a:r>
              <a:rPr lang="en-GB" sz="2200" i="1" u="sng" dirty="0">
                <a:solidFill>
                  <a:schemeClr val="accent6">
                    <a:lumMod val="75000"/>
                  </a:schemeClr>
                </a:solidFill>
                <a:latin typeface="Bell MT" panose="02020503060305020303" pitchFamily="18" charset="0"/>
              </a:rPr>
              <a:t> [2011])</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German Aid; provision only applies to economic disadvantages caused in certain areas of Germany due to the physical frontier that existed.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Germany v. Commission [2000])</a:t>
            </a:r>
          </a:p>
        </p:txBody>
      </p:sp>
      <p:sp>
        <p:nvSpPr>
          <p:cNvPr id="4" name="Footer Placeholder 3">
            <a:extLst>
              <a:ext uri="{FF2B5EF4-FFF2-40B4-BE49-F238E27FC236}">
                <a16:creationId xmlns:a16="http://schemas.microsoft.com/office/drawing/2014/main" id="{C26A5A79-8F83-4036-B1E5-52B044EFF4F5}"/>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1130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948D37-C413-4CC0-8AB9-9C4AB2BABBD2}"/>
              </a:ext>
            </a:extLst>
          </p:cNvPr>
          <p:cNvGrpSpPr/>
          <p:nvPr/>
        </p:nvGrpSpPr>
        <p:grpSpPr>
          <a:xfrm>
            <a:off x="189756" y="2915339"/>
            <a:ext cx="11842904" cy="3683619"/>
            <a:chOff x="163481" y="2355832"/>
            <a:chExt cx="11842904" cy="3683619"/>
          </a:xfrm>
        </p:grpSpPr>
        <p:sp>
          <p:nvSpPr>
            <p:cNvPr id="7" name="Freeform: Shape 6">
              <a:extLst>
                <a:ext uri="{FF2B5EF4-FFF2-40B4-BE49-F238E27FC236}">
                  <a16:creationId xmlns:a16="http://schemas.microsoft.com/office/drawing/2014/main" id="{151429E2-C0DF-45B9-BB57-F54860F7AA48}"/>
                </a:ext>
              </a:extLst>
            </p:cNvPr>
            <p:cNvSpPr/>
            <p:nvPr/>
          </p:nvSpPr>
          <p:spPr>
            <a:xfrm>
              <a:off x="163482" y="4199905"/>
              <a:ext cx="3554656" cy="1525452"/>
            </a:xfrm>
            <a:custGeom>
              <a:avLst/>
              <a:gdLst>
                <a:gd name="connsiteX0" fmla="*/ 0 w 3332484"/>
                <a:gd name="connsiteY0" fmla="*/ 239130 h 2391295"/>
                <a:gd name="connsiteX1" fmla="*/ 239130 w 3332484"/>
                <a:gd name="connsiteY1" fmla="*/ 0 h 2391295"/>
                <a:gd name="connsiteX2" fmla="*/ 3093355 w 3332484"/>
                <a:gd name="connsiteY2" fmla="*/ 0 h 2391295"/>
                <a:gd name="connsiteX3" fmla="*/ 3332485 w 3332484"/>
                <a:gd name="connsiteY3" fmla="*/ 239130 h 2391295"/>
                <a:gd name="connsiteX4" fmla="*/ 3332484 w 3332484"/>
                <a:gd name="connsiteY4" fmla="*/ 2152166 h 2391295"/>
                <a:gd name="connsiteX5" fmla="*/ 3093354 w 3332484"/>
                <a:gd name="connsiteY5" fmla="*/ 2391296 h 2391295"/>
                <a:gd name="connsiteX6" fmla="*/ 239130 w 3332484"/>
                <a:gd name="connsiteY6" fmla="*/ 2391295 h 2391295"/>
                <a:gd name="connsiteX7" fmla="*/ 0 w 3332484"/>
                <a:gd name="connsiteY7" fmla="*/ 2152165 h 2391295"/>
                <a:gd name="connsiteX8" fmla="*/ 0 w 3332484"/>
                <a:gd name="connsiteY8" fmla="*/ 239130 h 23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2484" h="2391295">
                  <a:moveTo>
                    <a:pt x="0" y="239130"/>
                  </a:moveTo>
                  <a:cubicBezTo>
                    <a:pt x="0" y="107062"/>
                    <a:pt x="107062" y="0"/>
                    <a:pt x="239130" y="0"/>
                  </a:cubicBezTo>
                  <a:lnTo>
                    <a:pt x="3093355" y="0"/>
                  </a:lnTo>
                  <a:cubicBezTo>
                    <a:pt x="3225423" y="0"/>
                    <a:pt x="3332485" y="107062"/>
                    <a:pt x="3332485" y="239130"/>
                  </a:cubicBezTo>
                  <a:cubicBezTo>
                    <a:pt x="3332485" y="876809"/>
                    <a:pt x="3332484" y="1514487"/>
                    <a:pt x="3332484" y="2152166"/>
                  </a:cubicBezTo>
                  <a:cubicBezTo>
                    <a:pt x="3332484" y="2284234"/>
                    <a:pt x="3225422" y="2391296"/>
                    <a:pt x="3093354" y="2391296"/>
                  </a:cubicBezTo>
                  <a:lnTo>
                    <a:pt x="239130" y="2391295"/>
                  </a:lnTo>
                  <a:cubicBezTo>
                    <a:pt x="107062" y="2391295"/>
                    <a:pt x="0" y="2284233"/>
                    <a:pt x="0" y="2152165"/>
                  </a:cubicBezTo>
                  <a:lnTo>
                    <a:pt x="0" y="239130"/>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1700" tIns="81700" rIns="81700" bIns="594121"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Social cohesion can be achieved through regional aid. </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Regional aid for the purpose of social cohesion is allowed (Article 107(3)</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Two types; </a:t>
              </a:r>
              <a:r>
                <a:rPr lang="en-US" sz="1600" i="1" kern="1200" dirty="0">
                  <a:solidFill>
                    <a:schemeClr val="tx2">
                      <a:lumMod val="85000"/>
                      <a:lumOff val="15000"/>
                    </a:schemeClr>
                  </a:solidFill>
                  <a:latin typeface="Bell MT" panose="02020503060305020303" pitchFamily="18" charset="0"/>
                </a:rPr>
                <a:t>Germany v Commission [1987] para 19.</a:t>
              </a:r>
            </a:p>
          </p:txBody>
        </p:sp>
        <p:sp>
          <p:nvSpPr>
            <p:cNvPr id="9" name="Freeform: Shape 8">
              <a:extLst>
                <a:ext uri="{FF2B5EF4-FFF2-40B4-BE49-F238E27FC236}">
                  <a16:creationId xmlns:a16="http://schemas.microsoft.com/office/drawing/2014/main" id="{C1363EE1-274E-435B-9A5D-652BE72F5787}"/>
                </a:ext>
              </a:extLst>
            </p:cNvPr>
            <p:cNvSpPr/>
            <p:nvPr/>
          </p:nvSpPr>
          <p:spPr>
            <a:xfrm>
              <a:off x="163481" y="3652890"/>
              <a:ext cx="3554657" cy="551193"/>
            </a:xfrm>
            <a:custGeom>
              <a:avLst/>
              <a:gdLst>
                <a:gd name="connsiteX0" fmla="*/ 0 w 2577133"/>
                <a:gd name="connsiteY0" fmla="*/ 102484 h 1024840"/>
                <a:gd name="connsiteX1" fmla="*/ 102484 w 2577133"/>
                <a:gd name="connsiteY1" fmla="*/ 0 h 1024840"/>
                <a:gd name="connsiteX2" fmla="*/ 2474649 w 2577133"/>
                <a:gd name="connsiteY2" fmla="*/ 0 h 1024840"/>
                <a:gd name="connsiteX3" fmla="*/ 2577133 w 2577133"/>
                <a:gd name="connsiteY3" fmla="*/ 102484 h 1024840"/>
                <a:gd name="connsiteX4" fmla="*/ 2577133 w 2577133"/>
                <a:gd name="connsiteY4" fmla="*/ 922356 h 1024840"/>
                <a:gd name="connsiteX5" fmla="*/ 2474649 w 2577133"/>
                <a:gd name="connsiteY5" fmla="*/ 1024840 h 1024840"/>
                <a:gd name="connsiteX6" fmla="*/ 102484 w 2577133"/>
                <a:gd name="connsiteY6" fmla="*/ 1024840 h 1024840"/>
                <a:gd name="connsiteX7" fmla="*/ 0 w 2577133"/>
                <a:gd name="connsiteY7" fmla="*/ 922356 h 1024840"/>
                <a:gd name="connsiteX8" fmla="*/ 0 w 2577133"/>
                <a:gd name="connsiteY8" fmla="*/ 102484 h 10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7133" h="1024840">
                  <a:moveTo>
                    <a:pt x="0" y="102484"/>
                  </a:moveTo>
                  <a:cubicBezTo>
                    <a:pt x="0" y="45884"/>
                    <a:pt x="45884" y="0"/>
                    <a:pt x="102484" y="0"/>
                  </a:cubicBezTo>
                  <a:lnTo>
                    <a:pt x="2474649" y="0"/>
                  </a:lnTo>
                  <a:cubicBezTo>
                    <a:pt x="2531249" y="0"/>
                    <a:pt x="2577133" y="45884"/>
                    <a:pt x="2577133" y="102484"/>
                  </a:cubicBezTo>
                  <a:lnTo>
                    <a:pt x="2577133" y="922356"/>
                  </a:lnTo>
                  <a:cubicBezTo>
                    <a:pt x="2577133" y="978956"/>
                    <a:pt x="2531249" y="1024840"/>
                    <a:pt x="2474649" y="1024840"/>
                  </a:cubicBezTo>
                  <a:lnTo>
                    <a:pt x="102484" y="1024840"/>
                  </a:lnTo>
                  <a:cubicBezTo>
                    <a:pt x="45884" y="1024840"/>
                    <a:pt x="0" y="978956"/>
                    <a:pt x="0" y="922356"/>
                  </a:cubicBezTo>
                  <a:lnTo>
                    <a:pt x="0" y="102484"/>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3832" tIns="59227" rIns="73832" bIns="59227"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Bell MT" panose="02020503060305020303" pitchFamily="18" charset="0"/>
                </a:rPr>
                <a:t>Regional Aid</a:t>
              </a:r>
            </a:p>
          </p:txBody>
        </p:sp>
        <p:sp>
          <p:nvSpPr>
            <p:cNvPr id="10" name="Freeform: Shape 9">
              <a:extLst>
                <a:ext uri="{FF2B5EF4-FFF2-40B4-BE49-F238E27FC236}">
                  <a16:creationId xmlns:a16="http://schemas.microsoft.com/office/drawing/2014/main" id="{1DCA76DE-5098-4D26-A4C2-B9CC36B35BC4}"/>
                </a:ext>
              </a:extLst>
            </p:cNvPr>
            <p:cNvSpPr/>
            <p:nvPr/>
          </p:nvSpPr>
          <p:spPr>
            <a:xfrm>
              <a:off x="3932184" y="3212053"/>
              <a:ext cx="4011030" cy="2827398"/>
            </a:xfrm>
            <a:custGeom>
              <a:avLst/>
              <a:gdLst>
                <a:gd name="connsiteX0" fmla="*/ 0 w 4011030"/>
                <a:gd name="connsiteY0" fmla="*/ 239130 h 2391295"/>
                <a:gd name="connsiteX1" fmla="*/ 239130 w 4011030"/>
                <a:gd name="connsiteY1" fmla="*/ 0 h 2391295"/>
                <a:gd name="connsiteX2" fmla="*/ 3771901 w 4011030"/>
                <a:gd name="connsiteY2" fmla="*/ 0 h 2391295"/>
                <a:gd name="connsiteX3" fmla="*/ 4011031 w 4011030"/>
                <a:gd name="connsiteY3" fmla="*/ 239130 h 2391295"/>
                <a:gd name="connsiteX4" fmla="*/ 4011030 w 4011030"/>
                <a:gd name="connsiteY4" fmla="*/ 2152166 h 2391295"/>
                <a:gd name="connsiteX5" fmla="*/ 3771900 w 4011030"/>
                <a:gd name="connsiteY5" fmla="*/ 2391296 h 2391295"/>
                <a:gd name="connsiteX6" fmla="*/ 239130 w 4011030"/>
                <a:gd name="connsiteY6" fmla="*/ 2391295 h 2391295"/>
                <a:gd name="connsiteX7" fmla="*/ 0 w 4011030"/>
                <a:gd name="connsiteY7" fmla="*/ 2152165 h 2391295"/>
                <a:gd name="connsiteX8" fmla="*/ 0 w 4011030"/>
                <a:gd name="connsiteY8" fmla="*/ 239130 h 23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1030" h="2391295">
                  <a:moveTo>
                    <a:pt x="0" y="239130"/>
                  </a:moveTo>
                  <a:cubicBezTo>
                    <a:pt x="0" y="107062"/>
                    <a:pt x="107062" y="0"/>
                    <a:pt x="239130" y="0"/>
                  </a:cubicBezTo>
                  <a:lnTo>
                    <a:pt x="3771901" y="0"/>
                  </a:lnTo>
                  <a:cubicBezTo>
                    <a:pt x="3903969" y="0"/>
                    <a:pt x="4011031" y="107062"/>
                    <a:pt x="4011031" y="239130"/>
                  </a:cubicBezTo>
                  <a:cubicBezTo>
                    <a:pt x="4011031" y="876809"/>
                    <a:pt x="4011030" y="1514487"/>
                    <a:pt x="4011030" y="2152166"/>
                  </a:cubicBezTo>
                  <a:cubicBezTo>
                    <a:pt x="4011030" y="2284234"/>
                    <a:pt x="3903968" y="2391296"/>
                    <a:pt x="3771900" y="2391296"/>
                  </a:cubicBezTo>
                  <a:lnTo>
                    <a:pt x="239130" y="2391295"/>
                  </a:lnTo>
                  <a:cubicBezTo>
                    <a:pt x="107062" y="2391295"/>
                    <a:pt x="0" y="2284233"/>
                    <a:pt x="0" y="2152165"/>
                  </a:cubicBezTo>
                  <a:lnTo>
                    <a:pt x="0" y="239130"/>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1700" tIns="594121" rIns="81700" bIns="81700" numCol="1" spcCol="1270" anchor="t" anchorCtr="0">
              <a:noAutofit/>
            </a:bodyPr>
            <a:lstStyle/>
            <a:p>
              <a:pPr marL="114300" lvl="1" indent="-114300" algn="l" defTabSz="6223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Article 107(3)(a)</a:t>
              </a:r>
            </a:p>
            <a:p>
              <a:pPr marL="114300" lvl="1" indent="-114300" algn="l" defTabSz="6223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Regions economic development is extremely low compared to Union average.</a:t>
              </a:r>
            </a:p>
            <a:p>
              <a:pPr marL="114300" lvl="1" indent="-114300" algn="l" defTabSz="6223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State aid to rectify this is also in line with Union cohesion policy as well as national cohesion. </a:t>
              </a:r>
            </a:p>
            <a:p>
              <a:pPr marL="114300" lvl="1" indent="-114300" algn="l" defTabSz="6223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Commission enjoys broad discretion.</a:t>
              </a:r>
            </a:p>
            <a:p>
              <a:pPr marL="114300" lvl="1" indent="-114300" algn="l" defTabSz="6223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Union interest still applies (</a:t>
              </a:r>
              <a:r>
                <a:rPr lang="en-US" sz="1600" i="1" kern="1200" dirty="0">
                  <a:solidFill>
                    <a:schemeClr val="tx2">
                      <a:lumMod val="85000"/>
                      <a:lumOff val="15000"/>
                    </a:schemeClr>
                  </a:solidFill>
                  <a:latin typeface="Bell MT" panose="02020503060305020303" pitchFamily="18" charset="0"/>
                </a:rPr>
                <a:t>Spain v. Commission [1997]</a:t>
              </a:r>
            </a:p>
          </p:txBody>
        </p:sp>
        <p:sp>
          <p:nvSpPr>
            <p:cNvPr id="12" name="Freeform: Shape 11">
              <a:extLst>
                <a:ext uri="{FF2B5EF4-FFF2-40B4-BE49-F238E27FC236}">
                  <a16:creationId xmlns:a16="http://schemas.microsoft.com/office/drawing/2014/main" id="{46D0D2CA-E78D-4250-9431-324F3AE45FAD}"/>
                </a:ext>
              </a:extLst>
            </p:cNvPr>
            <p:cNvSpPr/>
            <p:nvPr/>
          </p:nvSpPr>
          <p:spPr>
            <a:xfrm>
              <a:off x="3932185" y="2903800"/>
              <a:ext cx="4011029" cy="749091"/>
            </a:xfrm>
            <a:custGeom>
              <a:avLst/>
              <a:gdLst>
                <a:gd name="connsiteX0" fmla="*/ 0 w 2577133"/>
                <a:gd name="connsiteY0" fmla="*/ 102484 h 1024840"/>
                <a:gd name="connsiteX1" fmla="*/ 102484 w 2577133"/>
                <a:gd name="connsiteY1" fmla="*/ 0 h 1024840"/>
                <a:gd name="connsiteX2" fmla="*/ 2474649 w 2577133"/>
                <a:gd name="connsiteY2" fmla="*/ 0 h 1024840"/>
                <a:gd name="connsiteX3" fmla="*/ 2577133 w 2577133"/>
                <a:gd name="connsiteY3" fmla="*/ 102484 h 1024840"/>
                <a:gd name="connsiteX4" fmla="*/ 2577133 w 2577133"/>
                <a:gd name="connsiteY4" fmla="*/ 922356 h 1024840"/>
                <a:gd name="connsiteX5" fmla="*/ 2474649 w 2577133"/>
                <a:gd name="connsiteY5" fmla="*/ 1024840 h 1024840"/>
                <a:gd name="connsiteX6" fmla="*/ 102484 w 2577133"/>
                <a:gd name="connsiteY6" fmla="*/ 1024840 h 1024840"/>
                <a:gd name="connsiteX7" fmla="*/ 0 w 2577133"/>
                <a:gd name="connsiteY7" fmla="*/ 922356 h 1024840"/>
                <a:gd name="connsiteX8" fmla="*/ 0 w 2577133"/>
                <a:gd name="connsiteY8" fmla="*/ 102484 h 10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7133" h="1024840">
                  <a:moveTo>
                    <a:pt x="0" y="102484"/>
                  </a:moveTo>
                  <a:cubicBezTo>
                    <a:pt x="0" y="45884"/>
                    <a:pt x="45884" y="0"/>
                    <a:pt x="102484" y="0"/>
                  </a:cubicBezTo>
                  <a:lnTo>
                    <a:pt x="2474649" y="0"/>
                  </a:lnTo>
                  <a:cubicBezTo>
                    <a:pt x="2531249" y="0"/>
                    <a:pt x="2577133" y="45884"/>
                    <a:pt x="2577133" y="102484"/>
                  </a:cubicBezTo>
                  <a:lnTo>
                    <a:pt x="2577133" y="922356"/>
                  </a:lnTo>
                  <a:cubicBezTo>
                    <a:pt x="2577133" y="978956"/>
                    <a:pt x="2531249" y="1024840"/>
                    <a:pt x="2474649" y="1024840"/>
                  </a:cubicBezTo>
                  <a:lnTo>
                    <a:pt x="102484" y="1024840"/>
                  </a:lnTo>
                  <a:cubicBezTo>
                    <a:pt x="45884" y="1024840"/>
                    <a:pt x="0" y="978956"/>
                    <a:pt x="0" y="922356"/>
                  </a:cubicBezTo>
                  <a:lnTo>
                    <a:pt x="0" y="102484"/>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3832" tIns="59227" rIns="73832" bIns="59227"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Bell MT" panose="02020503060305020303" pitchFamily="18" charset="0"/>
                </a:rPr>
                <a:t>Areas where standard of living is low</a:t>
              </a:r>
            </a:p>
          </p:txBody>
        </p:sp>
        <p:sp>
          <p:nvSpPr>
            <p:cNvPr id="13" name="Freeform: Shape 12">
              <a:extLst>
                <a:ext uri="{FF2B5EF4-FFF2-40B4-BE49-F238E27FC236}">
                  <a16:creationId xmlns:a16="http://schemas.microsoft.com/office/drawing/2014/main" id="{0384822A-1ED8-471E-923B-CF560E2E9C40}"/>
                </a:ext>
              </a:extLst>
            </p:cNvPr>
            <p:cNvSpPr/>
            <p:nvPr/>
          </p:nvSpPr>
          <p:spPr>
            <a:xfrm>
              <a:off x="8157261" y="3049175"/>
              <a:ext cx="3849124" cy="2988670"/>
            </a:xfrm>
            <a:custGeom>
              <a:avLst/>
              <a:gdLst>
                <a:gd name="connsiteX0" fmla="*/ 0 w 3414765"/>
                <a:gd name="connsiteY0" fmla="*/ 322021 h 3220213"/>
                <a:gd name="connsiteX1" fmla="*/ 322021 w 3414765"/>
                <a:gd name="connsiteY1" fmla="*/ 0 h 3220213"/>
                <a:gd name="connsiteX2" fmla="*/ 3092744 w 3414765"/>
                <a:gd name="connsiteY2" fmla="*/ 0 h 3220213"/>
                <a:gd name="connsiteX3" fmla="*/ 3414765 w 3414765"/>
                <a:gd name="connsiteY3" fmla="*/ 322021 h 3220213"/>
                <a:gd name="connsiteX4" fmla="*/ 3414765 w 3414765"/>
                <a:gd name="connsiteY4" fmla="*/ 2898192 h 3220213"/>
                <a:gd name="connsiteX5" fmla="*/ 3092744 w 3414765"/>
                <a:gd name="connsiteY5" fmla="*/ 3220213 h 3220213"/>
                <a:gd name="connsiteX6" fmla="*/ 322021 w 3414765"/>
                <a:gd name="connsiteY6" fmla="*/ 3220213 h 3220213"/>
                <a:gd name="connsiteX7" fmla="*/ 0 w 3414765"/>
                <a:gd name="connsiteY7" fmla="*/ 2898192 h 3220213"/>
                <a:gd name="connsiteX8" fmla="*/ 0 w 3414765"/>
                <a:gd name="connsiteY8" fmla="*/ 322021 h 322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4765" h="3220213">
                  <a:moveTo>
                    <a:pt x="0" y="322021"/>
                  </a:moveTo>
                  <a:cubicBezTo>
                    <a:pt x="0" y="144174"/>
                    <a:pt x="144174" y="0"/>
                    <a:pt x="322021" y="0"/>
                  </a:cubicBezTo>
                  <a:lnTo>
                    <a:pt x="3092744" y="0"/>
                  </a:lnTo>
                  <a:cubicBezTo>
                    <a:pt x="3270591" y="0"/>
                    <a:pt x="3414765" y="144174"/>
                    <a:pt x="3414765" y="322021"/>
                  </a:cubicBezTo>
                  <a:lnTo>
                    <a:pt x="3414765" y="2898192"/>
                  </a:lnTo>
                  <a:cubicBezTo>
                    <a:pt x="3414765" y="3076039"/>
                    <a:pt x="3270591" y="3220213"/>
                    <a:pt x="3092744" y="3220213"/>
                  </a:cubicBezTo>
                  <a:lnTo>
                    <a:pt x="322021" y="3220213"/>
                  </a:lnTo>
                  <a:cubicBezTo>
                    <a:pt x="144174" y="3220213"/>
                    <a:pt x="0" y="3076039"/>
                    <a:pt x="0" y="2898192"/>
                  </a:cubicBezTo>
                  <a:lnTo>
                    <a:pt x="0" y="322021"/>
                  </a:lnTo>
                  <a:close/>
                </a:path>
              </a:pathLst>
            </a:cu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0776" tIns="100776" rIns="100776" bIns="790821" numCol="1" spcCol="1270" anchor="t" anchorCtr="0">
              <a:noAutofit/>
            </a:bodyPr>
            <a:lstStyle/>
            <a:p>
              <a:pPr marL="114300" lvl="1" indent="-114300" algn="l" defTabSz="6223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Article 107(3)(c)</a:t>
              </a:r>
            </a:p>
            <a:p>
              <a:pPr marL="114300" lvl="1" indent="-114300" algn="l" defTabSz="6223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No criteria in Article to define c-regions.</a:t>
              </a:r>
            </a:p>
            <a:p>
              <a:pPr marL="114300" lvl="1" indent="-114300" algn="l" defTabSz="6223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Cannot adversely affect trading conditions to an extent contrary to the common interest.</a:t>
              </a:r>
            </a:p>
            <a:p>
              <a:pPr marL="114300" lvl="1" indent="-114300" algn="l" defTabSz="6223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GBER &amp; the Commission Guidelines on Regional Aid cover the administrative regime for c-regions and a-regions. </a:t>
              </a:r>
            </a:p>
            <a:p>
              <a:pPr marL="114300" lvl="1" indent="-114300" algn="l" defTabSz="6223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Regional aid map drawn up by the Member States and approved by the Commission.</a:t>
              </a:r>
            </a:p>
            <a:p>
              <a:pPr marL="114300" lvl="1" indent="-114300" algn="l" defTabSz="6223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Aid intensity thresholds exist.</a:t>
              </a:r>
            </a:p>
          </p:txBody>
        </p:sp>
        <p:sp>
          <p:nvSpPr>
            <p:cNvPr id="14" name="Freeform: Shape 13">
              <a:extLst>
                <a:ext uri="{FF2B5EF4-FFF2-40B4-BE49-F238E27FC236}">
                  <a16:creationId xmlns:a16="http://schemas.microsoft.com/office/drawing/2014/main" id="{D8F9B383-E011-468F-8E6E-004D6293077A}"/>
                </a:ext>
              </a:extLst>
            </p:cNvPr>
            <p:cNvSpPr/>
            <p:nvPr/>
          </p:nvSpPr>
          <p:spPr>
            <a:xfrm>
              <a:off x="8157261" y="2355832"/>
              <a:ext cx="3849124" cy="690461"/>
            </a:xfrm>
            <a:custGeom>
              <a:avLst/>
              <a:gdLst>
                <a:gd name="connsiteX0" fmla="*/ 0 w 2577133"/>
                <a:gd name="connsiteY0" fmla="*/ 102484 h 1024840"/>
                <a:gd name="connsiteX1" fmla="*/ 102484 w 2577133"/>
                <a:gd name="connsiteY1" fmla="*/ 0 h 1024840"/>
                <a:gd name="connsiteX2" fmla="*/ 2474649 w 2577133"/>
                <a:gd name="connsiteY2" fmla="*/ 0 h 1024840"/>
                <a:gd name="connsiteX3" fmla="*/ 2577133 w 2577133"/>
                <a:gd name="connsiteY3" fmla="*/ 102484 h 1024840"/>
                <a:gd name="connsiteX4" fmla="*/ 2577133 w 2577133"/>
                <a:gd name="connsiteY4" fmla="*/ 922356 h 1024840"/>
                <a:gd name="connsiteX5" fmla="*/ 2474649 w 2577133"/>
                <a:gd name="connsiteY5" fmla="*/ 1024840 h 1024840"/>
                <a:gd name="connsiteX6" fmla="*/ 102484 w 2577133"/>
                <a:gd name="connsiteY6" fmla="*/ 1024840 h 1024840"/>
                <a:gd name="connsiteX7" fmla="*/ 0 w 2577133"/>
                <a:gd name="connsiteY7" fmla="*/ 922356 h 1024840"/>
                <a:gd name="connsiteX8" fmla="*/ 0 w 2577133"/>
                <a:gd name="connsiteY8" fmla="*/ 102484 h 10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7133" h="1024840">
                  <a:moveTo>
                    <a:pt x="0" y="102484"/>
                  </a:moveTo>
                  <a:cubicBezTo>
                    <a:pt x="0" y="45884"/>
                    <a:pt x="45884" y="0"/>
                    <a:pt x="102484" y="0"/>
                  </a:cubicBezTo>
                  <a:lnTo>
                    <a:pt x="2474649" y="0"/>
                  </a:lnTo>
                  <a:cubicBezTo>
                    <a:pt x="2531249" y="0"/>
                    <a:pt x="2577133" y="45884"/>
                    <a:pt x="2577133" y="102484"/>
                  </a:cubicBezTo>
                  <a:lnTo>
                    <a:pt x="2577133" y="922356"/>
                  </a:lnTo>
                  <a:cubicBezTo>
                    <a:pt x="2577133" y="978956"/>
                    <a:pt x="2531249" y="1024840"/>
                    <a:pt x="2474649" y="1024840"/>
                  </a:cubicBezTo>
                  <a:lnTo>
                    <a:pt x="102484" y="1024840"/>
                  </a:lnTo>
                  <a:cubicBezTo>
                    <a:pt x="45884" y="1024840"/>
                    <a:pt x="0" y="978956"/>
                    <a:pt x="0" y="922356"/>
                  </a:cubicBezTo>
                  <a:lnTo>
                    <a:pt x="0" y="102484"/>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3832" tIns="59227" rIns="73832" bIns="59227"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Bell MT" panose="02020503060305020303" pitchFamily="18" charset="0"/>
                </a:rPr>
                <a:t>Development of certain economic areas</a:t>
              </a:r>
            </a:p>
          </p:txBody>
        </p:sp>
      </p:grpSp>
      <p:sp>
        <p:nvSpPr>
          <p:cNvPr id="2" name="TextBox 1">
            <a:extLst>
              <a:ext uri="{FF2B5EF4-FFF2-40B4-BE49-F238E27FC236}">
                <a16:creationId xmlns:a16="http://schemas.microsoft.com/office/drawing/2014/main" id="{1C3A81C2-DC73-46AE-8F95-6E18A4423442}"/>
              </a:ext>
            </a:extLst>
          </p:cNvPr>
          <p:cNvSpPr txBox="1"/>
          <p:nvPr/>
        </p:nvSpPr>
        <p:spPr>
          <a:xfrm>
            <a:off x="0" y="116458"/>
            <a:ext cx="12188825" cy="1207062"/>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DISCRETIONARY &amp; REGIONAL JUSTIFICATIONS</a:t>
            </a:r>
          </a:p>
        </p:txBody>
      </p:sp>
      <p:sp>
        <p:nvSpPr>
          <p:cNvPr id="3" name="TextBox 2">
            <a:extLst>
              <a:ext uri="{FF2B5EF4-FFF2-40B4-BE49-F238E27FC236}">
                <a16:creationId xmlns:a16="http://schemas.microsoft.com/office/drawing/2014/main" id="{05B70379-C0F0-4187-A38A-D6D229247E81}"/>
              </a:ext>
            </a:extLst>
          </p:cNvPr>
          <p:cNvSpPr txBox="1"/>
          <p:nvPr/>
        </p:nvSpPr>
        <p:spPr>
          <a:xfrm>
            <a:off x="175599" y="1262651"/>
            <a:ext cx="12050939" cy="1704826"/>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Softer discretionary grounds under Article 107(3)</a:t>
            </a:r>
          </a:p>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Regional, project, crisis &amp; cultural aid.</a:t>
            </a:r>
          </a:p>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Regarding the application of Article 107(3) the Commission enjoys a wide discretion, the Court is restricted to determining whether the Commission exceeded the scope of its discretion. (</a:t>
            </a:r>
            <a:r>
              <a:rPr lang="en-GB" sz="2100" i="1" dirty="0" err="1">
                <a:latin typeface="Bell MT" panose="02020503060305020303" pitchFamily="18" charset="0"/>
              </a:rPr>
              <a:t>Matra</a:t>
            </a:r>
            <a:r>
              <a:rPr lang="en-GB" sz="2100" i="1" dirty="0">
                <a:latin typeface="Bell MT" panose="02020503060305020303" pitchFamily="18" charset="0"/>
              </a:rPr>
              <a:t> SA v. Commission [1993]) </a:t>
            </a:r>
          </a:p>
        </p:txBody>
      </p:sp>
      <p:sp>
        <p:nvSpPr>
          <p:cNvPr id="5" name="Footer Placeholder 4">
            <a:extLst>
              <a:ext uri="{FF2B5EF4-FFF2-40B4-BE49-F238E27FC236}">
                <a16:creationId xmlns:a16="http://schemas.microsoft.com/office/drawing/2014/main" id="{32C8E446-05C0-4B15-A32B-E8AE3DCC2A8B}"/>
              </a:ext>
            </a:extLst>
          </p:cNvPr>
          <p:cNvSpPr>
            <a:spLocks noGrp="1"/>
          </p:cNvSpPr>
          <p:nvPr>
            <p:ph type="ftr" sz="quarter" idx="11"/>
          </p:nvPr>
        </p:nvSpPr>
        <p:spPr/>
        <p:txBody>
          <a:bodyPr/>
          <a:lstStyle/>
          <a:p>
            <a:r>
              <a:rPr lang="en-GB"/>
              <a:t>SCHUTZE.EU</a:t>
            </a:r>
          </a:p>
        </p:txBody>
      </p:sp>
      <p:sp>
        <p:nvSpPr>
          <p:cNvPr id="15" name="Rectangle 14">
            <a:extLst>
              <a:ext uri="{FF2B5EF4-FFF2-40B4-BE49-F238E27FC236}">
                <a16:creationId xmlns:a16="http://schemas.microsoft.com/office/drawing/2014/main" id="{8F77900D-6CB3-488F-BA59-64B73E5A2237}"/>
              </a:ext>
            </a:extLst>
          </p:cNvPr>
          <p:cNvSpPr/>
          <p:nvPr/>
        </p:nvSpPr>
        <p:spPr>
          <a:xfrm>
            <a:off x="171987" y="2902068"/>
            <a:ext cx="7923749" cy="1261051"/>
          </a:xfrm>
          <a:prstGeom prst="rect">
            <a:avLst/>
          </a:prstGeom>
        </p:spPr>
        <p:txBody>
          <a:bodyPr wrap="square">
            <a:spAutoFit/>
          </a:bodyPr>
          <a:lstStyle/>
          <a:p>
            <a:pPr marL="342900" indent="-342900">
              <a:lnSpc>
                <a:spcPct val="90000"/>
              </a:lnSpc>
              <a:buFont typeface="Wingdings" panose="05000000000000000000" pitchFamily="2" charset="2"/>
              <a:buChar char="§"/>
            </a:pPr>
            <a:r>
              <a:rPr lang="en-GB" sz="2100" dirty="0">
                <a:latin typeface="Bell MT" panose="02020503060305020303" pitchFamily="18" charset="0"/>
              </a:rPr>
              <a:t>Commission has adopted General Block Exemption Regulation 651/2004 courtesy of the </a:t>
            </a:r>
          </a:p>
          <a:p>
            <a:pPr>
              <a:lnSpc>
                <a:spcPct val="90000"/>
              </a:lnSpc>
            </a:pPr>
            <a:r>
              <a:rPr lang="en-GB" sz="2100" dirty="0">
                <a:latin typeface="Bell MT" panose="02020503060305020303" pitchFamily="18" charset="0"/>
              </a:rPr>
              <a:t>     Council’s permission via </a:t>
            </a:r>
          </a:p>
          <a:p>
            <a:pPr>
              <a:lnSpc>
                <a:spcPct val="90000"/>
              </a:lnSpc>
            </a:pPr>
            <a:r>
              <a:rPr lang="en-GB" sz="2100" dirty="0">
                <a:latin typeface="Bell MT" panose="02020503060305020303" pitchFamily="18" charset="0"/>
              </a:rPr>
              <a:t>     Article 109.</a:t>
            </a:r>
          </a:p>
        </p:txBody>
      </p:sp>
      <p:cxnSp>
        <p:nvCxnSpPr>
          <p:cNvPr id="17" name="Straight Arrow Connector 16">
            <a:extLst>
              <a:ext uri="{FF2B5EF4-FFF2-40B4-BE49-F238E27FC236}">
                <a16:creationId xmlns:a16="http://schemas.microsoft.com/office/drawing/2014/main" id="{FDB17630-5C3D-4D90-8279-A215D12436F8}"/>
              </a:ext>
            </a:extLst>
          </p:cNvPr>
          <p:cNvCxnSpPr>
            <a:cxnSpLocks/>
          </p:cNvCxnSpPr>
          <p:nvPr/>
        </p:nvCxnSpPr>
        <p:spPr>
          <a:xfrm>
            <a:off x="3557797" y="4365104"/>
            <a:ext cx="57606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DD8E5A4-A7C5-4859-9947-83FE357AE5EE}"/>
              </a:ext>
            </a:extLst>
          </p:cNvPr>
          <p:cNvCxnSpPr>
            <a:cxnSpLocks/>
          </p:cNvCxnSpPr>
          <p:nvPr/>
        </p:nvCxnSpPr>
        <p:spPr>
          <a:xfrm>
            <a:off x="7774315" y="3933056"/>
            <a:ext cx="57606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96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69" y="175320"/>
            <a:ext cx="12199394" cy="691480"/>
          </a:xfrm>
        </p:spPr>
        <p:txBody>
          <a:bodyPr/>
          <a:lstStyle/>
          <a:p>
            <a:pPr algn="ctr"/>
            <a:r>
              <a:rPr lang="en-US" b="1" u="sng" dirty="0">
                <a:solidFill>
                  <a:schemeClr val="tx2"/>
                </a:solidFill>
                <a:latin typeface="Bell MT" panose="02020503060305020303" pitchFamily="18" charset="0"/>
              </a:rPr>
              <a:t>ENFORCING EU COMPETITION LAW</a:t>
            </a:r>
          </a:p>
        </p:txBody>
      </p:sp>
      <p:sp>
        <p:nvSpPr>
          <p:cNvPr id="4" name="TextBox 3">
            <a:extLst>
              <a:ext uri="{FF2B5EF4-FFF2-40B4-BE49-F238E27FC236}">
                <a16:creationId xmlns:a16="http://schemas.microsoft.com/office/drawing/2014/main" id="{02779DCA-08A8-40BF-AEAF-C4757A09B92F}"/>
              </a:ext>
            </a:extLst>
          </p:cNvPr>
          <p:cNvSpPr txBox="1"/>
          <p:nvPr/>
        </p:nvSpPr>
        <p:spPr>
          <a:xfrm>
            <a:off x="477788" y="1169632"/>
            <a:ext cx="5760640" cy="4443652"/>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Enforcement can be brought by Member States or against Member States.</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Decentralised administration.</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State enforcement limited in relation to State aid rules. </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103 </a:t>
            </a:r>
            <a:r>
              <a:rPr lang="en-GB" sz="2200" dirty="0">
                <a:solidFill>
                  <a:schemeClr val="tx2">
                    <a:lumMod val="75000"/>
                    <a:lumOff val="25000"/>
                  </a:schemeClr>
                </a:solidFill>
                <a:latin typeface="Bell MT" panose="02020503060305020303" pitchFamily="18" charset="0"/>
              </a:rPr>
              <a:t>allows the Council to adopt measures to give effect to </a:t>
            </a:r>
            <a:r>
              <a:rPr lang="en-GB" sz="2200" u="sng" dirty="0">
                <a:solidFill>
                  <a:schemeClr val="accent1">
                    <a:lumMod val="75000"/>
                  </a:schemeClr>
                </a:solidFill>
                <a:latin typeface="Bell MT" panose="02020503060305020303" pitchFamily="18" charset="0"/>
              </a:rPr>
              <a:t>Article 101 &amp; 102.</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104 </a:t>
            </a:r>
            <a:r>
              <a:rPr lang="en-GB" sz="2200" dirty="0">
                <a:solidFill>
                  <a:schemeClr val="tx2">
                    <a:lumMod val="75000"/>
                    <a:lumOff val="25000"/>
                  </a:schemeClr>
                </a:solidFill>
                <a:latin typeface="Bell MT" panose="02020503060305020303" pitchFamily="18" charset="0"/>
              </a:rPr>
              <a:t>designates Member States to be responsible for the application of the competition rules when there is no Council regulation on the matter.</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105 </a:t>
            </a:r>
            <a:r>
              <a:rPr lang="en-GB" sz="2200" dirty="0">
                <a:solidFill>
                  <a:schemeClr val="tx2">
                    <a:lumMod val="75000"/>
                    <a:lumOff val="25000"/>
                  </a:schemeClr>
                </a:solidFill>
                <a:latin typeface="Bell MT" panose="02020503060305020303" pitchFamily="18" charset="0"/>
              </a:rPr>
              <a:t>places emphasis on the central role of the Commission. </a:t>
            </a:r>
          </a:p>
        </p:txBody>
      </p:sp>
      <p:pic>
        <p:nvPicPr>
          <p:cNvPr id="2" name="Picture 1">
            <a:extLst>
              <a:ext uri="{FF2B5EF4-FFF2-40B4-BE49-F238E27FC236}">
                <a16:creationId xmlns:a16="http://schemas.microsoft.com/office/drawing/2014/main" id="{A2E3E15F-74AB-42D0-B76D-B5851C894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6460" y="1296714"/>
            <a:ext cx="5393685" cy="4151767"/>
          </a:xfrm>
          <a:prstGeom prst="rect">
            <a:avLst/>
          </a:prstGeom>
        </p:spPr>
      </p:pic>
      <p:sp>
        <p:nvSpPr>
          <p:cNvPr id="3" name="Footer Placeholder 2">
            <a:extLst>
              <a:ext uri="{FF2B5EF4-FFF2-40B4-BE49-F238E27FC236}">
                <a16:creationId xmlns:a16="http://schemas.microsoft.com/office/drawing/2014/main" id="{F262424D-2811-451D-853B-0B38DB0636FB}"/>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EF27F6C-1993-4619-BE52-C517B738D51A}"/>
              </a:ext>
            </a:extLst>
          </p:cNvPr>
          <p:cNvGrpSpPr/>
          <p:nvPr/>
        </p:nvGrpSpPr>
        <p:grpSpPr>
          <a:xfrm>
            <a:off x="-98276" y="45298"/>
            <a:ext cx="12287101" cy="6708913"/>
            <a:chOff x="-98277" y="74396"/>
            <a:chExt cx="12287101" cy="6708913"/>
          </a:xfrm>
        </p:grpSpPr>
        <p:sp>
          <p:nvSpPr>
            <p:cNvPr id="5" name="Freeform: Shape 4">
              <a:extLst>
                <a:ext uri="{FF2B5EF4-FFF2-40B4-BE49-F238E27FC236}">
                  <a16:creationId xmlns:a16="http://schemas.microsoft.com/office/drawing/2014/main" id="{2DAFF30B-5BF0-4216-9C09-8F6ED2CF4496}"/>
                </a:ext>
              </a:extLst>
            </p:cNvPr>
            <p:cNvSpPr/>
            <p:nvPr/>
          </p:nvSpPr>
          <p:spPr>
            <a:xfrm>
              <a:off x="45741" y="74396"/>
              <a:ext cx="12025336" cy="517682"/>
            </a:xfrm>
            <a:custGeom>
              <a:avLst/>
              <a:gdLst>
                <a:gd name="connsiteX0" fmla="*/ 0 w 12025336"/>
                <a:gd name="connsiteY0" fmla="*/ 121682 h 730079"/>
                <a:gd name="connsiteX1" fmla="*/ 121682 w 12025336"/>
                <a:gd name="connsiteY1" fmla="*/ 0 h 730079"/>
                <a:gd name="connsiteX2" fmla="*/ 11903654 w 12025336"/>
                <a:gd name="connsiteY2" fmla="*/ 0 h 730079"/>
                <a:gd name="connsiteX3" fmla="*/ 12025336 w 12025336"/>
                <a:gd name="connsiteY3" fmla="*/ 121682 h 730079"/>
                <a:gd name="connsiteX4" fmla="*/ 12025336 w 12025336"/>
                <a:gd name="connsiteY4" fmla="*/ 608397 h 730079"/>
                <a:gd name="connsiteX5" fmla="*/ 11903654 w 12025336"/>
                <a:gd name="connsiteY5" fmla="*/ 730079 h 730079"/>
                <a:gd name="connsiteX6" fmla="*/ 121682 w 12025336"/>
                <a:gd name="connsiteY6" fmla="*/ 730079 h 730079"/>
                <a:gd name="connsiteX7" fmla="*/ 0 w 12025336"/>
                <a:gd name="connsiteY7" fmla="*/ 608397 h 730079"/>
                <a:gd name="connsiteX8" fmla="*/ 0 w 12025336"/>
                <a:gd name="connsiteY8" fmla="*/ 121682 h 73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5336" h="730079">
                  <a:moveTo>
                    <a:pt x="0" y="121682"/>
                  </a:moveTo>
                  <a:cubicBezTo>
                    <a:pt x="0" y="54479"/>
                    <a:pt x="54479" y="0"/>
                    <a:pt x="121682" y="0"/>
                  </a:cubicBezTo>
                  <a:lnTo>
                    <a:pt x="11903654" y="0"/>
                  </a:lnTo>
                  <a:cubicBezTo>
                    <a:pt x="11970857" y="0"/>
                    <a:pt x="12025336" y="54479"/>
                    <a:pt x="12025336" y="121682"/>
                  </a:cubicBezTo>
                  <a:lnTo>
                    <a:pt x="12025336" y="608397"/>
                  </a:lnTo>
                  <a:cubicBezTo>
                    <a:pt x="12025336" y="675600"/>
                    <a:pt x="11970857" y="730079"/>
                    <a:pt x="11903654" y="730079"/>
                  </a:cubicBezTo>
                  <a:lnTo>
                    <a:pt x="121682" y="730079"/>
                  </a:lnTo>
                  <a:cubicBezTo>
                    <a:pt x="54479" y="730079"/>
                    <a:pt x="0" y="675600"/>
                    <a:pt x="0" y="608397"/>
                  </a:cubicBezTo>
                  <a:lnTo>
                    <a:pt x="0" y="12168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57560" tIns="157560" rIns="157560" bIns="15756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Bell MT" panose="02020503060305020303" pitchFamily="18" charset="0"/>
                </a:rPr>
                <a:t>PUBLIC ENFORCEMENT</a:t>
              </a:r>
            </a:p>
          </p:txBody>
        </p:sp>
        <p:sp>
          <p:nvSpPr>
            <p:cNvPr id="6" name="Freeform: Shape 5">
              <a:extLst>
                <a:ext uri="{FF2B5EF4-FFF2-40B4-BE49-F238E27FC236}">
                  <a16:creationId xmlns:a16="http://schemas.microsoft.com/office/drawing/2014/main" id="{961C50EE-EC2D-4F44-9854-F5D222551467}"/>
                </a:ext>
              </a:extLst>
            </p:cNvPr>
            <p:cNvSpPr/>
            <p:nvPr/>
          </p:nvSpPr>
          <p:spPr>
            <a:xfrm>
              <a:off x="-98277" y="612361"/>
              <a:ext cx="12287101" cy="3179520"/>
            </a:xfrm>
            <a:custGeom>
              <a:avLst/>
              <a:gdLst>
                <a:gd name="connsiteX0" fmla="*/ 0 w 12025336"/>
                <a:gd name="connsiteY0" fmla="*/ 0 h 3179520"/>
                <a:gd name="connsiteX1" fmla="*/ 12025336 w 12025336"/>
                <a:gd name="connsiteY1" fmla="*/ 0 h 3179520"/>
                <a:gd name="connsiteX2" fmla="*/ 12025336 w 12025336"/>
                <a:gd name="connsiteY2" fmla="*/ 3179520 h 3179520"/>
                <a:gd name="connsiteX3" fmla="*/ 0 w 12025336"/>
                <a:gd name="connsiteY3" fmla="*/ 3179520 h 3179520"/>
                <a:gd name="connsiteX4" fmla="*/ 0 w 12025336"/>
                <a:gd name="connsiteY4" fmla="*/ 0 h 317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5336" h="3179520">
                  <a:moveTo>
                    <a:pt x="0" y="0"/>
                  </a:moveTo>
                  <a:lnTo>
                    <a:pt x="12025336" y="0"/>
                  </a:lnTo>
                  <a:lnTo>
                    <a:pt x="12025336" y="3179520"/>
                  </a:lnTo>
                  <a:lnTo>
                    <a:pt x="0" y="31795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80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kern="1200" dirty="0">
                  <a:solidFill>
                    <a:schemeClr val="tx2">
                      <a:lumMod val="85000"/>
                      <a:lumOff val="15000"/>
                    </a:schemeClr>
                  </a:solidFill>
                  <a:latin typeface="Bell MT" panose="02020503060305020303" pitchFamily="18" charset="0"/>
                </a:rPr>
                <a:t>Over-</a:t>
              </a:r>
              <a:r>
                <a:rPr lang="en-US" kern="1200" dirty="0" err="1">
                  <a:solidFill>
                    <a:schemeClr val="tx2">
                      <a:lumMod val="85000"/>
                      <a:lumOff val="15000"/>
                    </a:schemeClr>
                  </a:solidFill>
                  <a:latin typeface="Bell MT" panose="02020503060305020303" pitchFamily="18" charset="0"/>
                </a:rPr>
                <a:t>centralised</a:t>
              </a:r>
              <a:r>
                <a:rPr lang="en-US" kern="1200" dirty="0">
                  <a:solidFill>
                    <a:schemeClr val="tx2">
                      <a:lumMod val="85000"/>
                      <a:lumOff val="15000"/>
                    </a:schemeClr>
                  </a:solidFill>
                  <a:latin typeface="Bell MT" panose="02020503060305020303" pitchFamily="18" charset="0"/>
                </a:rPr>
                <a:t> approach initially applied via </a:t>
              </a:r>
              <a:r>
                <a:rPr lang="en-US" u="sng" kern="1200" dirty="0">
                  <a:solidFill>
                    <a:schemeClr val="accent1">
                      <a:lumMod val="75000"/>
                    </a:schemeClr>
                  </a:solidFill>
                  <a:latin typeface="Bell MT" panose="02020503060305020303" pitchFamily="18" charset="0"/>
                </a:rPr>
                <a:t>Regulation 17/62</a:t>
              </a:r>
              <a:r>
                <a:rPr lang="en-US" kern="1200" dirty="0">
                  <a:solidFill>
                    <a:schemeClr val="tx2">
                      <a:lumMod val="85000"/>
                      <a:lumOff val="15000"/>
                    </a:schemeClr>
                  </a:solidFill>
                  <a:latin typeface="Bell MT" panose="02020503060305020303" pitchFamily="18" charset="0"/>
                </a:rPr>
                <a:t>.</a:t>
              </a:r>
            </a:p>
            <a:p>
              <a:pPr marL="171450" lvl="1" indent="-171450" algn="l" defTabSz="800100">
                <a:lnSpc>
                  <a:spcPct val="90000"/>
                </a:lnSpc>
                <a:spcBef>
                  <a:spcPct val="0"/>
                </a:spcBef>
                <a:spcAft>
                  <a:spcPct val="20000"/>
                </a:spcAft>
                <a:buChar char="•"/>
              </a:pPr>
              <a:r>
                <a:rPr lang="en-US" kern="1200" dirty="0">
                  <a:solidFill>
                    <a:schemeClr val="tx2">
                      <a:lumMod val="85000"/>
                      <a:lumOff val="15000"/>
                    </a:schemeClr>
                  </a:solidFill>
                  <a:latin typeface="Bell MT" panose="02020503060305020303" pitchFamily="18" charset="0"/>
                </a:rPr>
                <a:t>This resulted in excessive use and pressure upon the Commission.</a:t>
              </a:r>
            </a:p>
            <a:p>
              <a:pPr marL="171450" lvl="1" indent="-171450" algn="l" defTabSz="800100">
                <a:lnSpc>
                  <a:spcPct val="90000"/>
                </a:lnSpc>
                <a:spcBef>
                  <a:spcPct val="0"/>
                </a:spcBef>
                <a:spcAft>
                  <a:spcPct val="20000"/>
                </a:spcAft>
                <a:buChar char="•"/>
              </a:pPr>
              <a:r>
                <a:rPr lang="en-US" kern="1200" dirty="0">
                  <a:solidFill>
                    <a:schemeClr val="tx2">
                      <a:lumMod val="85000"/>
                      <a:lumOff val="15000"/>
                    </a:schemeClr>
                  </a:solidFill>
                  <a:latin typeface="Bell MT" panose="02020503060305020303" pitchFamily="18" charset="0"/>
                </a:rPr>
                <a:t>Reform occurred via </a:t>
              </a:r>
              <a:r>
                <a:rPr lang="en-US" u="sng" kern="1200" dirty="0">
                  <a:solidFill>
                    <a:schemeClr val="accent1">
                      <a:lumMod val="75000"/>
                    </a:schemeClr>
                  </a:solidFill>
                  <a:latin typeface="Bell MT" panose="02020503060305020303" pitchFamily="18" charset="0"/>
                </a:rPr>
                <a:t>Regulation  1/2003.</a:t>
              </a:r>
            </a:p>
            <a:p>
              <a:pPr marL="171450" lvl="1" indent="-171450" algn="l" defTabSz="800100">
                <a:lnSpc>
                  <a:spcPct val="90000"/>
                </a:lnSpc>
                <a:spcBef>
                  <a:spcPct val="0"/>
                </a:spcBef>
                <a:spcAft>
                  <a:spcPct val="20000"/>
                </a:spcAft>
                <a:buChar char="•"/>
              </a:pPr>
              <a:r>
                <a:rPr lang="en-US" kern="1200" dirty="0">
                  <a:solidFill>
                    <a:schemeClr val="tx2">
                      <a:lumMod val="85000"/>
                      <a:lumOff val="15000"/>
                    </a:schemeClr>
                  </a:solidFill>
                  <a:latin typeface="Bell MT" panose="02020503060305020303" pitchFamily="18" charset="0"/>
                </a:rPr>
                <a:t>It eliminated the prior </a:t>
              </a:r>
              <a:r>
                <a:rPr lang="en-US" kern="1200" dirty="0" err="1">
                  <a:solidFill>
                    <a:schemeClr val="tx2">
                      <a:lumMod val="85000"/>
                      <a:lumOff val="15000"/>
                    </a:schemeClr>
                  </a:solidFill>
                  <a:latin typeface="Bell MT" panose="02020503060305020303" pitchFamily="18" charset="0"/>
                </a:rPr>
                <a:t>authorisation</a:t>
              </a:r>
              <a:r>
                <a:rPr lang="en-US" kern="1200" dirty="0">
                  <a:solidFill>
                    <a:schemeClr val="tx2">
                      <a:lumMod val="85000"/>
                      <a:lumOff val="15000"/>
                    </a:schemeClr>
                  </a:solidFill>
                  <a:latin typeface="Bell MT" panose="02020503060305020303" pitchFamily="18" charset="0"/>
                </a:rPr>
                <a:t> mechanism for </a:t>
              </a:r>
              <a:r>
                <a:rPr lang="en-US" u="sng" kern="1200" dirty="0">
                  <a:solidFill>
                    <a:schemeClr val="accent1">
                      <a:lumMod val="75000"/>
                    </a:schemeClr>
                  </a:solidFill>
                  <a:latin typeface="Bell MT" panose="02020503060305020303" pitchFamily="18" charset="0"/>
                </a:rPr>
                <a:t>Article 101(3) </a:t>
              </a:r>
              <a:r>
                <a:rPr lang="en-US" kern="1200" dirty="0">
                  <a:solidFill>
                    <a:schemeClr val="tx2">
                      <a:lumMod val="85000"/>
                      <a:lumOff val="15000"/>
                    </a:schemeClr>
                  </a:solidFill>
                  <a:latin typeface="Bell MT" panose="02020503060305020303" pitchFamily="18" charset="0"/>
                </a:rPr>
                <a:t>giving it direct effect.</a:t>
              </a:r>
            </a:p>
            <a:p>
              <a:pPr marL="171450" lvl="1" indent="-171450" algn="l" defTabSz="800100">
                <a:lnSpc>
                  <a:spcPct val="90000"/>
                </a:lnSpc>
                <a:spcBef>
                  <a:spcPct val="0"/>
                </a:spcBef>
                <a:spcAft>
                  <a:spcPct val="20000"/>
                </a:spcAft>
                <a:buChar char="•"/>
              </a:pPr>
              <a:r>
                <a:rPr lang="en-US" kern="1200" dirty="0">
                  <a:solidFill>
                    <a:schemeClr val="tx2">
                      <a:lumMod val="85000"/>
                      <a:lumOff val="15000"/>
                    </a:schemeClr>
                  </a:solidFill>
                  <a:latin typeface="Bell MT" panose="02020503060305020303" pitchFamily="18" charset="0"/>
                </a:rPr>
                <a:t>National Competition Agencies given a more important role however due to horizontal division of competences between these agencies issues can arise. However despite these issues NCA’s can reject an investigation on the grounds that another Agency is examining it. </a:t>
              </a:r>
              <a:r>
                <a:rPr lang="en-US" u="sng" kern="1200" dirty="0">
                  <a:solidFill>
                    <a:schemeClr val="accent1">
                      <a:lumMod val="75000"/>
                    </a:schemeClr>
                  </a:solidFill>
                  <a:latin typeface="Bell MT" panose="02020503060305020303" pitchFamily="18" charset="0"/>
                </a:rPr>
                <a:t>(Article 13(1)(2))</a:t>
              </a:r>
            </a:p>
            <a:p>
              <a:pPr marL="171450" lvl="1" indent="-171450" algn="l" defTabSz="800100">
                <a:lnSpc>
                  <a:spcPct val="90000"/>
                </a:lnSpc>
                <a:spcBef>
                  <a:spcPct val="0"/>
                </a:spcBef>
                <a:spcAft>
                  <a:spcPct val="20000"/>
                </a:spcAft>
                <a:buChar char="•"/>
              </a:pPr>
              <a:r>
                <a:rPr lang="en-US" kern="1200" dirty="0">
                  <a:solidFill>
                    <a:schemeClr val="tx2">
                      <a:lumMod val="85000"/>
                      <a:lumOff val="15000"/>
                    </a:schemeClr>
                  </a:solidFill>
                  <a:latin typeface="Bell MT" panose="02020503060305020303" pitchFamily="18" charset="0"/>
                </a:rPr>
                <a:t>Commission is still above NCA’s and decides when to initiate proceedings and hold administrative supremacy. </a:t>
              </a:r>
              <a:r>
                <a:rPr lang="en-US" u="sng" kern="1200" dirty="0">
                  <a:solidFill>
                    <a:schemeClr val="accent6">
                      <a:lumMod val="75000"/>
                    </a:schemeClr>
                  </a:solidFill>
                  <a:latin typeface="Bell MT" panose="02020503060305020303" pitchFamily="18" charset="0"/>
                </a:rPr>
                <a:t>(</a:t>
              </a:r>
              <a:r>
                <a:rPr lang="en-US" i="1" u="sng" kern="1200" dirty="0">
                  <a:solidFill>
                    <a:schemeClr val="accent6">
                      <a:lumMod val="75000"/>
                    </a:schemeClr>
                  </a:solidFill>
                  <a:latin typeface="Bell MT" panose="02020503060305020303" pitchFamily="18" charset="0"/>
                </a:rPr>
                <a:t>Tele 2 [2011] </a:t>
              </a:r>
              <a:r>
                <a:rPr lang="en-US" kern="1200" dirty="0">
                  <a:solidFill>
                    <a:schemeClr val="tx2">
                      <a:lumMod val="85000"/>
                      <a:lumOff val="15000"/>
                    </a:schemeClr>
                  </a:solidFill>
                  <a:latin typeface="Bell MT" panose="02020503060305020303" pitchFamily="18" charset="0"/>
                </a:rPr>
                <a:t>confirms this.) </a:t>
              </a:r>
            </a:p>
            <a:p>
              <a:pPr marL="171450" lvl="1" indent="-171450" algn="l" defTabSz="800100">
                <a:lnSpc>
                  <a:spcPct val="90000"/>
                </a:lnSpc>
                <a:spcBef>
                  <a:spcPct val="0"/>
                </a:spcBef>
                <a:spcAft>
                  <a:spcPct val="20000"/>
                </a:spcAft>
                <a:buChar char="•"/>
              </a:pPr>
              <a:r>
                <a:rPr lang="en-US" kern="1200" dirty="0">
                  <a:solidFill>
                    <a:schemeClr val="tx2">
                      <a:lumMod val="85000"/>
                      <a:lumOff val="15000"/>
                    </a:schemeClr>
                  </a:solidFill>
                  <a:latin typeface="Bell MT" panose="02020503060305020303" pitchFamily="18" charset="0"/>
                </a:rPr>
                <a:t>Commission also has extensive investigative powers </a:t>
              </a:r>
              <a:r>
                <a:rPr lang="en-US" u="sng" kern="1200" dirty="0">
                  <a:solidFill>
                    <a:schemeClr val="accent1">
                      <a:lumMod val="75000"/>
                    </a:schemeClr>
                  </a:solidFill>
                  <a:latin typeface="Bell MT" panose="02020503060305020303" pitchFamily="18" charset="0"/>
                </a:rPr>
                <a:t>(Article 17 &amp; 18)</a:t>
              </a:r>
            </a:p>
            <a:p>
              <a:pPr marL="171450" lvl="1" indent="-171450" algn="l" defTabSz="800100">
                <a:lnSpc>
                  <a:spcPct val="90000"/>
                </a:lnSpc>
                <a:spcBef>
                  <a:spcPct val="0"/>
                </a:spcBef>
                <a:spcAft>
                  <a:spcPct val="20000"/>
                </a:spcAft>
                <a:buChar char="•"/>
              </a:pPr>
              <a:r>
                <a:rPr lang="en-US" kern="1200" dirty="0">
                  <a:solidFill>
                    <a:schemeClr val="tx2">
                      <a:lumMod val="85000"/>
                      <a:lumOff val="15000"/>
                    </a:schemeClr>
                  </a:solidFill>
                  <a:latin typeface="Bell MT" panose="02020503060305020303" pitchFamily="18" charset="0"/>
                </a:rPr>
                <a:t>Once investigations have been conducted, the Commission hears the case and makes a formal decisions. </a:t>
              </a:r>
              <a:r>
                <a:rPr lang="en-US" u="sng" kern="1200" dirty="0">
                  <a:solidFill>
                    <a:schemeClr val="accent1">
                      <a:lumMod val="75000"/>
                    </a:schemeClr>
                  </a:solidFill>
                  <a:latin typeface="Bell MT" panose="02020503060305020303" pitchFamily="18" charset="0"/>
                </a:rPr>
                <a:t>(Article 27) </a:t>
              </a:r>
              <a:r>
                <a:rPr lang="en-US" kern="1200" dirty="0">
                  <a:solidFill>
                    <a:schemeClr val="tx2">
                      <a:lumMod val="85000"/>
                      <a:lumOff val="15000"/>
                    </a:schemeClr>
                  </a:solidFill>
                  <a:latin typeface="Bell MT" panose="02020503060305020303" pitchFamily="18" charset="0"/>
                </a:rPr>
                <a:t>Three different decisions can be reached as seen in </a:t>
              </a:r>
              <a:r>
                <a:rPr lang="en-US" u="sng" kern="1200" dirty="0">
                  <a:solidFill>
                    <a:schemeClr val="accent1">
                      <a:lumMod val="75000"/>
                    </a:schemeClr>
                  </a:solidFill>
                  <a:latin typeface="Bell MT" panose="02020503060305020303" pitchFamily="18" charset="0"/>
                </a:rPr>
                <a:t>Article 7(1), 9 and 10.</a:t>
              </a:r>
            </a:p>
          </p:txBody>
        </p:sp>
        <p:sp>
          <p:nvSpPr>
            <p:cNvPr id="7" name="Freeform: Shape 6">
              <a:extLst>
                <a:ext uri="{FF2B5EF4-FFF2-40B4-BE49-F238E27FC236}">
                  <a16:creationId xmlns:a16="http://schemas.microsoft.com/office/drawing/2014/main" id="{280107A7-6F0E-4DFF-B1EE-85B6416E33EC}"/>
                </a:ext>
              </a:extLst>
            </p:cNvPr>
            <p:cNvSpPr/>
            <p:nvPr/>
          </p:nvSpPr>
          <p:spPr>
            <a:xfrm>
              <a:off x="45741" y="4034162"/>
              <a:ext cx="12025336" cy="517681"/>
            </a:xfrm>
            <a:custGeom>
              <a:avLst/>
              <a:gdLst>
                <a:gd name="connsiteX0" fmla="*/ 0 w 12025336"/>
                <a:gd name="connsiteY0" fmla="*/ 121682 h 730079"/>
                <a:gd name="connsiteX1" fmla="*/ 121682 w 12025336"/>
                <a:gd name="connsiteY1" fmla="*/ 0 h 730079"/>
                <a:gd name="connsiteX2" fmla="*/ 11903654 w 12025336"/>
                <a:gd name="connsiteY2" fmla="*/ 0 h 730079"/>
                <a:gd name="connsiteX3" fmla="*/ 12025336 w 12025336"/>
                <a:gd name="connsiteY3" fmla="*/ 121682 h 730079"/>
                <a:gd name="connsiteX4" fmla="*/ 12025336 w 12025336"/>
                <a:gd name="connsiteY4" fmla="*/ 608397 h 730079"/>
                <a:gd name="connsiteX5" fmla="*/ 11903654 w 12025336"/>
                <a:gd name="connsiteY5" fmla="*/ 730079 h 730079"/>
                <a:gd name="connsiteX6" fmla="*/ 121682 w 12025336"/>
                <a:gd name="connsiteY6" fmla="*/ 730079 h 730079"/>
                <a:gd name="connsiteX7" fmla="*/ 0 w 12025336"/>
                <a:gd name="connsiteY7" fmla="*/ 608397 h 730079"/>
                <a:gd name="connsiteX8" fmla="*/ 0 w 12025336"/>
                <a:gd name="connsiteY8" fmla="*/ 121682 h 73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5336" h="730079">
                  <a:moveTo>
                    <a:pt x="0" y="121682"/>
                  </a:moveTo>
                  <a:cubicBezTo>
                    <a:pt x="0" y="54479"/>
                    <a:pt x="54479" y="0"/>
                    <a:pt x="121682" y="0"/>
                  </a:cubicBezTo>
                  <a:lnTo>
                    <a:pt x="11903654" y="0"/>
                  </a:lnTo>
                  <a:cubicBezTo>
                    <a:pt x="11970857" y="0"/>
                    <a:pt x="12025336" y="54479"/>
                    <a:pt x="12025336" y="121682"/>
                  </a:cubicBezTo>
                  <a:lnTo>
                    <a:pt x="12025336" y="608397"/>
                  </a:lnTo>
                  <a:cubicBezTo>
                    <a:pt x="12025336" y="675600"/>
                    <a:pt x="11970857" y="730079"/>
                    <a:pt x="11903654" y="730079"/>
                  </a:cubicBezTo>
                  <a:lnTo>
                    <a:pt x="121682" y="730079"/>
                  </a:lnTo>
                  <a:cubicBezTo>
                    <a:pt x="54479" y="730079"/>
                    <a:pt x="0" y="675600"/>
                    <a:pt x="0" y="608397"/>
                  </a:cubicBezTo>
                  <a:lnTo>
                    <a:pt x="0" y="12168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57560" tIns="157560" rIns="157560" bIns="15756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Bell MT" panose="02020503060305020303" pitchFamily="18" charset="0"/>
                </a:rPr>
                <a:t>PRIVATE ENFORCEMENT</a:t>
              </a:r>
            </a:p>
          </p:txBody>
        </p:sp>
        <p:sp>
          <p:nvSpPr>
            <p:cNvPr id="8" name="Freeform: Shape 7">
              <a:extLst>
                <a:ext uri="{FF2B5EF4-FFF2-40B4-BE49-F238E27FC236}">
                  <a16:creationId xmlns:a16="http://schemas.microsoft.com/office/drawing/2014/main" id="{E98501AA-13EF-49D1-ABF2-D88F00451A9B}"/>
                </a:ext>
              </a:extLst>
            </p:cNvPr>
            <p:cNvSpPr/>
            <p:nvPr/>
          </p:nvSpPr>
          <p:spPr>
            <a:xfrm>
              <a:off x="45741" y="4597389"/>
              <a:ext cx="12025336" cy="2185920"/>
            </a:xfrm>
            <a:custGeom>
              <a:avLst/>
              <a:gdLst>
                <a:gd name="connsiteX0" fmla="*/ 0 w 12025336"/>
                <a:gd name="connsiteY0" fmla="*/ 0 h 2185920"/>
                <a:gd name="connsiteX1" fmla="*/ 12025336 w 12025336"/>
                <a:gd name="connsiteY1" fmla="*/ 0 h 2185920"/>
                <a:gd name="connsiteX2" fmla="*/ 12025336 w 12025336"/>
                <a:gd name="connsiteY2" fmla="*/ 2185920 h 2185920"/>
                <a:gd name="connsiteX3" fmla="*/ 0 w 12025336"/>
                <a:gd name="connsiteY3" fmla="*/ 2185920 h 2185920"/>
                <a:gd name="connsiteX4" fmla="*/ 0 w 12025336"/>
                <a:gd name="connsiteY4" fmla="*/ 0 h 218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5336" h="2185920">
                  <a:moveTo>
                    <a:pt x="0" y="0"/>
                  </a:moveTo>
                  <a:lnTo>
                    <a:pt x="12025336" y="0"/>
                  </a:lnTo>
                  <a:lnTo>
                    <a:pt x="12025336" y="2185920"/>
                  </a:lnTo>
                  <a:lnTo>
                    <a:pt x="0" y="2185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80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err="1">
                  <a:solidFill>
                    <a:schemeClr val="tx2">
                      <a:lumMod val="85000"/>
                      <a:lumOff val="15000"/>
                    </a:schemeClr>
                  </a:solidFill>
                  <a:latin typeface="Bell MT" panose="02020503060305020303" pitchFamily="18" charset="0"/>
                </a:rPr>
                <a:t>Decentralised</a:t>
              </a:r>
              <a:r>
                <a:rPr lang="en-US" sz="1800" kern="1200" dirty="0">
                  <a:solidFill>
                    <a:schemeClr val="tx2">
                      <a:lumMod val="85000"/>
                      <a:lumOff val="15000"/>
                    </a:schemeClr>
                  </a:solidFill>
                  <a:latin typeface="Bell MT" panose="02020503060305020303" pitchFamily="18" charset="0"/>
                </a:rPr>
                <a:t> enforcement through national courts is possible due to </a:t>
              </a:r>
              <a:r>
                <a:rPr lang="en-US" sz="1800" kern="1200" dirty="0" err="1">
                  <a:solidFill>
                    <a:schemeClr val="tx2">
                      <a:lumMod val="85000"/>
                      <a:lumOff val="15000"/>
                    </a:schemeClr>
                  </a:solidFill>
                  <a:latin typeface="Bell MT" panose="02020503060305020303" pitchFamily="18" charset="0"/>
                </a:rPr>
                <a:t>ArticleS</a:t>
              </a:r>
              <a:r>
                <a:rPr lang="en-US" sz="1800" kern="1200" dirty="0">
                  <a:solidFill>
                    <a:schemeClr val="tx2">
                      <a:lumMod val="85000"/>
                      <a:lumOff val="15000"/>
                    </a:schemeClr>
                  </a:solidFill>
                  <a:latin typeface="Bell MT" panose="02020503060305020303" pitchFamily="18" charset="0"/>
                </a:rPr>
                <a:t> 101 &amp; 102 being deemed to have direct effect. </a:t>
              </a:r>
              <a:r>
                <a:rPr lang="en-US" sz="1800" u="sng" kern="1200" dirty="0">
                  <a:solidFill>
                    <a:schemeClr val="accent6">
                      <a:lumMod val="75000"/>
                    </a:schemeClr>
                  </a:solidFill>
                  <a:latin typeface="Bell MT" panose="02020503060305020303" pitchFamily="18" charset="0"/>
                </a:rPr>
                <a:t>(</a:t>
              </a:r>
              <a:r>
                <a:rPr lang="en-US" sz="1800" i="1" u="sng" kern="1200" dirty="0">
                  <a:solidFill>
                    <a:schemeClr val="accent6">
                      <a:lumMod val="75000"/>
                    </a:schemeClr>
                  </a:solidFill>
                  <a:latin typeface="Bell MT" panose="02020503060305020303" pitchFamily="18" charset="0"/>
                </a:rPr>
                <a:t>BRT v. SABAM [1974])</a:t>
              </a:r>
            </a:p>
            <a:p>
              <a:pPr marL="171450" lvl="1" indent="-171450" algn="l" defTabSz="800100">
                <a:lnSpc>
                  <a:spcPct val="90000"/>
                </a:lnSpc>
                <a:spcBef>
                  <a:spcPct val="0"/>
                </a:spcBef>
                <a:spcAft>
                  <a:spcPct val="20000"/>
                </a:spcAft>
                <a:buChar char="•"/>
              </a:pPr>
              <a:r>
                <a:rPr lang="en-US" sz="1800" kern="1200" dirty="0">
                  <a:solidFill>
                    <a:schemeClr val="tx2">
                      <a:lumMod val="85000"/>
                      <a:lumOff val="15000"/>
                    </a:schemeClr>
                  </a:solidFill>
                  <a:latin typeface="Bell MT" panose="02020503060305020303" pitchFamily="18" charset="0"/>
                </a:rPr>
                <a:t>National courts are bound by all Union Competition law including Commission decisions.</a:t>
              </a:r>
            </a:p>
            <a:p>
              <a:pPr marL="171450" lvl="1" indent="-171450" algn="l" defTabSz="800100">
                <a:lnSpc>
                  <a:spcPct val="90000"/>
                </a:lnSpc>
                <a:spcBef>
                  <a:spcPct val="0"/>
                </a:spcBef>
                <a:spcAft>
                  <a:spcPct val="20000"/>
                </a:spcAft>
                <a:buChar char="•"/>
              </a:pPr>
              <a:r>
                <a:rPr lang="en-US" sz="1800" kern="1200" dirty="0" err="1">
                  <a:solidFill>
                    <a:schemeClr val="tx2">
                      <a:lumMod val="85000"/>
                      <a:lumOff val="15000"/>
                    </a:schemeClr>
                  </a:solidFill>
                  <a:latin typeface="Bell MT" panose="02020503060305020303" pitchFamily="18" charset="0"/>
                </a:rPr>
                <a:t>Delimitis</a:t>
              </a:r>
              <a:r>
                <a:rPr lang="en-US" sz="1800" kern="1200" dirty="0">
                  <a:solidFill>
                    <a:schemeClr val="tx2">
                      <a:lumMod val="85000"/>
                      <a:lumOff val="15000"/>
                    </a:schemeClr>
                  </a:solidFill>
                  <a:latin typeface="Bell MT" panose="02020503060305020303" pitchFamily="18" charset="0"/>
                </a:rPr>
                <a:t> shows the Union legal order has attempted to coordinate national and Union enforcement of Competition law. </a:t>
              </a:r>
            </a:p>
            <a:p>
              <a:pPr marL="171450" lvl="1" indent="-171450" algn="l" defTabSz="800100">
                <a:lnSpc>
                  <a:spcPct val="90000"/>
                </a:lnSpc>
                <a:spcBef>
                  <a:spcPct val="0"/>
                </a:spcBef>
                <a:spcAft>
                  <a:spcPct val="20000"/>
                </a:spcAft>
                <a:buChar char="•"/>
              </a:pPr>
              <a:r>
                <a:rPr lang="en-US" sz="1800" kern="1200" dirty="0">
                  <a:solidFill>
                    <a:schemeClr val="tx2">
                      <a:lumMod val="85000"/>
                      <a:lumOff val="15000"/>
                    </a:schemeClr>
                  </a:solidFill>
                  <a:latin typeface="Bell MT" panose="02020503060305020303" pitchFamily="18" charset="0"/>
                </a:rPr>
                <a:t>National courts are to avoid making decisions that conflict with an ongoing investigation by the Commission. </a:t>
              </a:r>
              <a:r>
                <a:rPr lang="en-US" sz="1800" u="sng" kern="1200" dirty="0">
                  <a:solidFill>
                    <a:schemeClr val="accent1">
                      <a:lumMod val="75000"/>
                    </a:schemeClr>
                  </a:solidFill>
                  <a:latin typeface="Bell MT" panose="02020503060305020303" pitchFamily="18" charset="0"/>
                </a:rPr>
                <a:t>(Article 16)</a:t>
              </a:r>
            </a:p>
            <a:p>
              <a:pPr marL="171450" lvl="1" indent="-171450" algn="l" defTabSz="800100">
                <a:lnSpc>
                  <a:spcPct val="90000"/>
                </a:lnSpc>
                <a:spcBef>
                  <a:spcPct val="0"/>
                </a:spcBef>
                <a:spcAft>
                  <a:spcPct val="20000"/>
                </a:spcAft>
                <a:buChar char="•"/>
              </a:pPr>
              <a:r>
                <a:rPr lang="en-US" sz="1800" kern="1200" dirty="0">
                  <a:solidFill>
                    <a:schemeClr val="tx2">
                      <a:lumMod val="85000"/>
                      <a:lumOff val="15000"/>
                    </a:schemeClr>
                  </a:solidFill>
                  <a:latin typeface="Bell MT" panose="02020503060305020303" pitchFamily="18" charset="0"/>
                </a:rPr>
                <a:t>National courts can however request information from the Commission &amp; the Commission can act as amicus curiae 											           </a:t>
              </a:r>
              <a:r>
                <a:rPr lang="en-US" sz="1800" u="sng" kern="1200" dirty="0">
                  <a:solidFill>
                    <a:schemeClr val="accent6">
                      <a:lumMod val="75000"/>
                    </a:schemeClr>
                  </a:solidFill>
                  <a:latin typeface="Bell MT" panose="02020503060305020303" pitchFamily="18" charset="0"/>
                </a:rPr>
                <a:t>(</a:t>
              </a:r>
              <a:r>
                <a:rPr lang="en-US" sz="1800" i="1" u="sng" kern="1200" dirty="0">
                  <a:solidFill>
                    <a:schemeClr val="accent6">
                      <a:lumMod val="75000"/>
                    </a:schemeClr>
                  </a:solidFill>
                  <a:latin typeface="Bell MT" panose="02020503060305020303" pitchFamily="18" charset="0"/>
                </a:rPr>
                <a:t>Commission v. </a:t>
              </a:r>
              <a:r>
                <a:rPr lang="en-US" sz="1800" i="1" u="sng" kern="1200" dirty="0" err="1">
                  <a:solidFill>
                    <a:schemeClr val="accent6">
                      <a:lumMod val="75000"/>
                    </a:schemeClr>
                  </a:solidFill>
                  <a:latin typeface="Bell MT" panose="02020503060305020303" pitchFamily="18" charset="0"/>
                </a:rPr>
                <a:t>Sytraval</a:t>
              </a:r>
              <a:r>
                <a:rPr lang="en-US" sz="1800" i="1" u="sng" kern="1200" dirty="0">
                  <a:solidFill>
                    <a:schemeClr val="accent6">
                      <a:lumMod val="75000"/>
                    </a:schemeClr>
                  </a:solidFill>
                  <a:latin typeface="Bell MT" panose="02020503060305020303" pitchFamily="18" charset="0"/>
                </a:rPr>
                <a:t> [1998</a:t>
              </a:r>
              <a:r>
                <a:rPr lang="en-US" sz="1800" i="1" u="sng" kern="1200" dirty="0">
                  <a:solidFill>
                    <a:schemeClr val="accent6">
                      <a:lumMod val="75000"/>
                    </a:schemeClr>
                  </a:solidFill>
                </a:rPr>
                <a:t>])</a:t>
              </a:r>
            </a:p>
            <a:p>
              <a:pPr marL="171450" lvl="1" indent="-171450" algn="l" defTabSz="711200">
                <a:lnSpc>
                  <a:spcPct val="90000"/>
                </a:lnSpc>
                <a:spcBef>
                  <a:spcPct val="0"/>
                </a:spcBef>
                <a:spcAft>
                  <a:spcPct val="20000"/>
                </a:spcAft>
                <a:buChar char="•"/>
              </a:pPr>
              <a:endParaRPr lang="en-US" sz="1600" kern="1200" dirty="0">
                <a:solidFill>
                  <a:schemeClr val="tx2">
                    <a:lumMod val="85000"/>
                    <a:lumOff val="15000"/>
                  </a:schemeClr>
                </a:solidFill>
              </a:endParaRPr>
            </a:p>
          </p:txBody>
        </p:sp>
      </p:grpSp>
      <p:sp>
        <p:nvSpPr>
          <p:cNvPr id="2" name="Footer Placeholder 1">
            <a:extLst>
              <a:ext uri="{FF2B5EF4-FFF2-40B4-BE49-F238E27FC236}">
                <a16:creationId xmlns:a16="http://schemas.microsoft.com/office/drawing/2014/main" id="{0874DF49-6115-459D-950F-6CF202914F8B}"/>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29311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16632"/>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STATE AID ENFORCEMENT</a:t>
            </a:r>
          </a:p>
        </p:txBody>
      </p:sp>
      <p:sp>
        <p:nvSpPr>
          <p:cNvPr id="14" name="TextBox 13">
            <a:extLst>
              <a:ext uri="{FF2B5EF4-FFF2-40B4-BE49-F238E27FC236}">
                <a16:creationId xmlns:a16="http://schemas.microsoft.com/office/drawing/2014/main" id="{A1AC97E1-C6ED-4D54-8B8D-52CBA5400E82}"/>
              </a:ext>
            </a:extLst>
          </p:cNvPr>
          <p:cNvSpPr txBox="1"/>
          <p:nvPr/>
        </p:nvSpPr>
        <p:spPr>
          <a:xfrm>
            <a:off x="3646140" y="1124123"/>
            <a:ext cx="8064896" cy="5733877"/>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Union applies a centralised approach to enforcement in relation to State Aid via </a:t>
            </a:r>
            <a:r>
              <a:rPr lang="en-GB" sz="2200" u="sng" dirty="0">
                <a:solidFill>
                  <a:schemeClr val="accent1">
                    <a:lumMod val="75000"/>
                  </a:schemeClr>
                </a:solidFill>
                <a:latin typeface="Bell MT" panose="02020503060305020303" pitchFamily="18" charset="0"/>
              </a:rPr>
              <a:t>Article 108 TFEU. </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Every Member State is required to inform the Commission of any plans to grant new aid which cannot be implemented without the Commissions authorisation. </a:t>
            </a:r>
            <a:r>
              <a:rPr lang="en-GB" sz="2200" u="sng" dirty="0">
                <a:solidFill>
                  <a:schemeClr val="accent1">
                    <a:lumMod val="75000"/>
                  </a:schemeClr>
                </a:solidFill>
                <a:latin typeface="Bell MT" panose="02020503060305020303" pitchFamily="18" charset="0"/>
              </a:rPr>
              <a:t>(Chapter 2 of the Procedural Regulation 659/99)</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If this isn’t followed the aid will be deemed to be unlawful but this will not be ipso facto incompatible. </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Recovery injunctions can be granted in relation to unlawful aid. </a:t>
            </a:r>
            <a:r>
              <a:rPr lang="en-GB" sz="2200" u="sng" dirty="0">
                <a:solidFill>
                  <a:schemeClr val="accent1">
                    <a:lumMod val="75000"/>
                  </a:schemeClr>
                </a:solidFill>
                <a:latin typeface="Bell MT" panose="02020503060305020303" pitchFamily="18" charset="0"/>
              </a:rPr>
              <a:t>(Article 11(2) of Procedural Reg)</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The Commission will consider whether the aid is justified under </a:t>
            </a:r>
            <a:r>
              <a:rPr lang="en-GB" sz="2200" u="sng" dirty="0">
                <a:solidFill>
                  <a:schemeClr val="accent1">
                    <a:lumMod val="75000"/>
                  </a:schemeClr>
                </a:solidFill>
                <a:latin typeface="Bell MT" panose="02020503060305020303" pitchFamily="18" charset="0"/>
              </a:rPr>
              <a:t>Article 107(2)(3), </a:t>
            </a:r>
            <a:r>
              <a:rPr lang="en-GB" sz="2200" dirty="0">
                <a:latin typeface="Bell MT" panose="02020503060305020303" pitchFamily="18" charset="0"/>
              </a:rPr>
              <a:t>if it is not the State will be required to alter or abolish the aid. </a:t>
            </a:r>
            <a:r>
              <a:rPr lang="en-GB" sz="2200" u="sng" dirty="0">
                <a:solidFill>
                  <a:schemeClr val="accent1">
                    <a:lumMod val="75000"/>
                  </a:schemeClr>
                </a:solidFill>
                <a:latin typeface="Bell MT" panose="02020503060305020303" pitchFamily="18" charset="0"/>
              </a:rPr>
              <a:t>(Decisions made via Article 7 of the Procedural Regulation)</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Existing aid needs to be kept under constant review. </a:t>
            </a:r>
            <a:r>
              <a:rPr lang="en-GB" sz="2200" u="sng" dirty="0">
                <a:solidFill>
                  <a:schemeClr val="accent1">
                    <a:lumMod val="75000"/>
                  </a:schemeClr>
                </a:solidFill>
                <a:latin typeface="Bell MT" panose="02020503060305020303" pitchFamily="18" charset="0"/>
              </a:rPr>
              <a:t>(Article 108(1))</a:t>
            </a:r>
          </a:p>
          <a:p>
            <a:pPr marL="342900" indent="-342900">
              <a:lnSpc>
                <a:spcPct val="90000"/>
              </a:lnSpc>
              <a:spcAft>
                <a:spcPts val="600"/>
              </a:spcAft>
              <a:buFont typeface="Wingdings" panose="05000000000000000000" pitchFamily="2" charset="2"/>
              <a:buChar char="§"/>
            </a:pPr>
            <a:endParaRPr lang="en-GB" sz="2200" dirty="0"/>
          </a:p>
        </p:txBody>
      </p:sp>
      <p:pic>
        <p:nvPicPr>
          <p:cNvPr id="4" name="Picture 3">
            <a:extLst>
              <a:ext uri="{FF2B5EF4-FFF2-40B4-BE49-F238E27FC236}">
                <a16:creationId xmlns:a16="http://schemas.microsoft.com/office/drawing/2014/main" id="{58EA2448-2E40-4EBF-817F-5A7CA8BA82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3772" y="1167831"/>
            <a:ext cx="3096344" cy="4455715"/>
          </a:xfrm>
          <a:prstGeom prst="rect">
            <a:avLst/>
          </a:prstGeom>
        </p:spPr>
      </p:pic>
      <p:sp>
        <p:nvSpPr>
          <p:cNvPr id="3" name="Footer Placeholder 2">
            <a:extLst>
              <a:ext uri="{FF2B5EF4-FFF2-40B4-BE49-F238E27FC236}">
                <a16:creationId xmlns:a16="http://schemas.microsoft.com/office/drawing/2014/main" id="{10EFC006-A86D-4096-9110-819CDDB81385}"/>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1807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1582A-E0F7-4CB5-8A3E-5F2EE872140B}"/>
              </a:ext>
            </a:extLst>
          </p:cNvPr>
          <p:cNvSpPr txBox="1"/>
          <p:nvPr/>
        </p:nvSpPr>
        <p:spPr>
          <a:xfrm>
            <a:off x="-1" y="180314"/>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CONCLUSION</a:t>
            </a:r>
          </a:p>
        </p:txBody>
      </p:sp>
      <p:sp>
        <p:nvSpPr>
          <p:cNvPr id="3" name="TextBox 2">
            <a:extLst>
              <a:ext uri="{FF2B5EF4-FFF2-40B4-BE49-F238E27FC236}">
                <a16:creationId xmlns:a16="http://schemas.microsoft.com/office/drawing/2014/main" id="{A0CC6D86-37B2-4B6C-A9B6-E04ADB82DE50}"/>
              </a:ext>
            </a:extLst>
          </p:cNvPr>
          <p:cNvSpPr txBox="1"/>
          <p:nvPr/>
        </p:nvSpPr>
        <p:spPr>
          <a:xfrm>
            <a:off x="549796" y="1045182"/>
            <a:ext cx="5832648" cy="4976106"/>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States can interfere with competition within the internal market.</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Public undertakings can result in State monopolies and despite being subject to special extensions via Article 106, the State cannot interfere unnecessarily or disproportionately with competition within a market.</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107 </a:t>
            </a:r>
            <a:r>
              <a:rPr lang="en-GB" sz="2200" dirty="0">
                <a:solidFill>
                  <a:schemeClr val="tx2">
                    <a:lumMod val="75000"/>
                    <a:lumOff val="25000"/>
                  </a:schemeClr>
                </a:solidFill>
                <a:latin typeface="Bell MT" panose="02020503060305020303" pitchFamily="18" charset="0"/>
              </a:rPr>
              <a:t>provides the basis for State Aid which can occur in a broad range of ways.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Both a centralised and a decentralised approach is applied in the enforcement of State interference rules by the Union.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For State Aid, a centralised approach is clearly preferred by the Union.</a:t>
            </a:r>
          </a:p>
        </p:txBody>
      </p:sp>
      <p:pic>
        <p:nvPicPr>
          <p:cNvPr id="4" name="Picture 3">
            <a:extLst>
              <a:ext uri="{FF2B5EF4-FFF2-40B4-BE49-F238E27FC236}">
                <a16:creationId xmlns:a16="http://schemas.microsoft.com/office/drawing/2014/main" id="{490C6AC5-4D4B-4DDD-B9F7-7F657B6AF7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23338" y="1556792"/>
            <a:ext cx="5184576" cy="3982194"/>
          </a:xfrm>
          <a:prstGeom prst="rect">
            <a:avLst/>
          </a:prstGeom>
        </p:spPr>
      </p:pic>
      <p:sp>
        <p:nvSpPr>
          <p:cNvPr id="6" name="Footer Placeholder 5">
            <a:extLst>
              <a:ext uri="{FF2B5EF4-FFF2-40B4-BE49-F238E27FC236}">
                <a16:creationId xmlns:a16="http://schemas.microsoft.com/office/drawing/2014/main" id="{C1214219-3538-4ADB-9C69-15EBB49B1D7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22705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50" y="361427"/>
            <a:ext cx="11612323" cy="669540"/>
          </a:xfrm>
        </p:spPr>
        <p:txBody>
          <a:bodyPr/>
          <a:lstStyle/>
          <a:p>
            <a:r>
              <a:rPr lang="en-US" b="1" u="sng" dirty="0">
                <a:solidFill>
                  <a:schemeClr val="tx2"/>
                </a:solidFill>
                <a:latin typeface="Bell MT" panose="02020503060305020303" pitchFamily="18" charset="0"/>
              </a:rPr>
              <a:t>State interference</a:t>
            </a: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24AEBB0E-F11A-4677-9440-675BDFAE75C7}"/>
              </a:ext>
            </a:extLst>
          </p:cNvPr>
          <p:cNvSpPr txBox="1"/>
          <p:nvPr/>
        </p:nvSpPr>
        <p:spPr>
          <a:xfrm>
            <a:off x="455027" y="1330034"/>
            <a:ext cx="6912768" cy="3908762"/>
          </a:xfrm>
          <a:prstGeom prst="rect">
            <a:avLst/>
          </a:prstGeom>
          <a:noFill/>
        </p:spPr>
        <p:txBody>
          <a:bodyPr wrap="square" rtlCol="0">
            <a:spAutoFit/>
          </a:bodyPr>
          <a:lstStyle/>
          <a:p>
            <a:pPr marL="342900" indent="-342900">
              <a:lnSpc>
                <a:spcPct val="90000"/>
              </a:lnSpc>
              <a:spcAft>
                <a:spcPts val="12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Modern States can have a big influence on National Markets and can interfere with the structure and competitiveness of them.</a:t>
            </a:r>
          </a:p>
          <a:p>
            <a:pPr marL="342900" indent="-342900">
              <a:lnSpc>
                <a:spcPct val="90000"/>
              </a:lnSpc>
              <a:spcAft>
                <a:spcPts val="12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Two types of Market interference by States are addressed in the Treaties;</a:t>
            </a:r>
          </a:p>
          <a:p>
            <a:pPr marL="457200" indent="-457200">
              <a:lnSpc>
                <a:spcPct val="90000"/>
              </a:lnSpc>
              <a:spcAft>
                <a:spcPts val="1200"/>
              </a:spcAft>
              <a:buFont typeface="+mj-lt"/>
              <a:buAutoNum type="arabicPeriod"/>
            </a:pPr>
            <a:r>
              <a:rPr lang="en-GB" sz="2200" u="sng" dirty="0">
                <a:solidFill>
                  <a:schemeClr val="accent1">
                    <a:lumMod val="75000"/>
                  </a:schemeClr>
                </a:solidFill>
                <a:latin typeface="Bell MT" panose="02020503060305020303" pitchFamily="18" charset="0"/>
              </a:rPr>
              <a:t>Article 106 </a:t>
            </a:r>
            <a:r>
              <a:rPr lang="en-GB" sz="2200" dirty="0">
                <a:solidFill>
                  <a:schemeClr val="tx2">
                    <a:lumMod val="75000"/>
                    <a:lumOff val="25000"/>
                  </a:schemeClr>
                </a:solidFill>
                <a:latin typeface="Bell MT" panose="02020503060305020303" pitchFamily="18" charset="0"/>
              </a:rPr>
              <a:t>refers to public undertakings </a:t>
            </a:r>
          </a:p>
          <a:p>
            <a:pPr marL="457200" indent="-457200">
              <a:lnSpc>
                <a:spcPct val="90000"/>
              </a:lnSpc>
              <a:spcAft>
                <a:spcPts val="1200"/>
              </a:spcAft>
              <a:buFont typeface="+mj-lt"/>
              <a:buAutoNum type="arabicPeriod"/>
            </a:pPr>
            <a:r>
              <a:rPr lang="en-GB" sz="2200" u="sng" dirty="0">
                <a:solidFill>
                  <a:schemeClr val="accent1">
                    <a:lumMod val="75000"/>
                  </a:schemeClr>
                </a:solidFill>
                <a:latin typeface="Bell MT" panose="02020503060305020303" pitchFamily="18" charset="0"/>
              </a:rPr>
              <a:t>Section 2 of the Competition Chapter refers to State Aid.</a:t>
            </a:r>
          </a:p>
          <a:p>
            <a:pPr>
              <a:lnSpc>
                <a:spcPct val="90000"/>
              </a:lnSpc>
              <a:spcAft>
                <a:spcPts val="1200"/>
              </a:spcAft>
            </a:pPr>
            <a:r>
              <a:rPr lang="en-GB" sz="2200" dirty="0">
                <a:solidFill>
                  <a:schemeClr val="tx2">
                    <a:lumMod val="75000"/>
                    <a:lumOff val="25000"/>
                  </a:schemeClr>
                </a:solidFill>
              </a:rPr>
              <a:t> </a:t>
            </a:r>
          </a:p>
          <a:p>
            <a:pPr>
              <a:lnSpc>
                <a:spcPct val="90000"/>
              </a:lnSpc>
              <a:spcAft>
                <a:spcPts val="1200"/>
              </a:spcAft>
            </a:pPr>
            <a:endParaRPr lang="en-GB" sz="2200" dirty="0">
              <a:solidFill>
                <a:schemeClr val="tx2">
                  <a:lumMod val="75000"/>
                  <a:lumOff val="25000"/>
                </a:schemeClr>
              </a:solidFill>
            </a:endParaRPr>
          </a:p>
        </p:txBody>
      </p:sp>
      <p:pic>
        <p:nvPicPr>
          <p:cNvPr id="3" name="Picture 2">
            <a:extLst>
              <a:ext uri="{FF2B5EF4-FFF2-40B4-BE49-F238E27FC236}">
                <a16:creationId xmlns:a16="http://schemas.microsoft.com/office/drawing/2014/main" id="{7C80C932-62F7-48F5-B85A-BE49D30347E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34572" y="1425488"/>
            <a:ext cx="3717854" cy="3717854"/>
          </a:xfrm>
          <a:prstGeom prst="rect">
            <a:avLst/>
          </a:prstGeom>
        </p:spPr>
      </p:pic>
      <p:sp>
        <p:nvSpPr>
          <p:cNvPr id="5" name="Footer Placeholder 4">
            <a:extLst>
              <a:ext uri="{FF2B5EF4-FFF2-40B4-BE49-F238E27FC236}">
                <a16:creationId xmlns:a16="http://schemas.microsoft.com/office/drawing/2014/main" id="{C85ED2DE-1EA6-4C81-AB07-EE3029C6702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D5DF-CF8E-477D-8707-6CB5C76A3020}"/>
              </a:ext>
            </a:extLst>
          </p:cNvPr>
          <p:cNvSpPr>
            <a:spLocks noGrp="1"/>
          </p:cNvSpPr>
          <p:nvPr>
            <p:ph type="title"/>
          </p:nvPr>
        </p:nvSpPr>
        <p:spPr>
          <a:xfrm>
            <a:off x="189756" y="188640"/>
            <a:ext cx="11593288" cy="792088"/>
          </a:xfrm>
        </p:spPr>
        <p:txBody>
          <a:bodyPr>
            <a:noAutofit/>
          </a:bodyPr>
          <a:lstStyle/>
          <a:p>
            <a:r>
              <a:rPr lang="en-GB" b="1" u="sng" dirty="0">
                <a:solidFill>
                  <a:schemeClr val="tx2"/>
                </a:solidFill>
                <a:latin typeface="Bell MT" panose="02020503060305020303" pitchFamily="18" charset="0"/>
              </a:rPr>
              <a:t>Public undertakings &amp; public services</a:t>
            </a:r>
          </a:p>
        </p:txBody>
      </p:sp>
      <p:sp>
        <p:nvSpPr>
          <p:cNvPr id="6" name="TextBox 5">
            <a:extLst>
              <a:ext uri="{FF2B5EF4-FFF2-40B4-BE49-F238E27FC236}">
                <a16:creationId xmlns:a16="http://schemas.microsoft.com/office/drawing/2014/main" id="{A24544DA-C899-4D44-B839-AC7853C64B21}"/>
              </a:ext>
            </a:extLst>
          </p:cNvPr>
          <p:cNvSpPr txBox="1"/>
          <p:nvPr/>
        </p:nvSpPr>
        <p:spPr>
          <a:xfrm>
            <a:off x="405780" y="1006445"/>
            <a:ext cx="7632848" cy="4845109"/>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100" dirty="0">
                <a:solidFill>
                  <a:schemeClr val="tx2">
                    <a:lumMod val="85000"/>
                    <a:lumOff val="15000"/>
                  </a:schemeClr>
                </a:solidFill>
                <a:latin typeface="Bell MT" panose="02020503060305020303" pitchFamily="18" charset="0"/>
              </a:rPr>
              <a:t>Public authorities are charged to provide essential public services and in order to facilitate this, States interfere in their economies where private markets cannot unconditionally produce the public goods required. </a:t>
            </a:r>
          </a:p>
          <a:p>
            <a:pPr marL="342900" indent="-342900">
              <a:lnSpc>
                <a:spcPct val="90000"/>
              </a:lnSpc>
              <a:spcAft>
                <a:spcPts val="600"/>
              </a:spcAft>
              <a:buFont typeface="Wingdings" panose="05000000000000000000" pitchFamily="2" charset="2"/>
              <a:buChar char="§"/>
            </a:pPr>
            <a:r>
              <a:rPr lang="en-GB" sz="2100" dirty="0">
                <a:solidFill>
                  <a:schemeClr val="tx2">
                    <a:lumMod val="85000"/>
                    <a:lumOff val="15000"/>
                  </a:schemeClr>
                </a:solidFill>
                <a:latin typeface="Bell MT" panose="02020503060305020303" pitchFamily="18" charset="0"/>
              </a:rPr>
              <a:t>Creation of mixed economic systems- private and public undertakings coexist.</a:t>
            </a:r>
          </a:p>
          <a:p>
            <a:pPr marL="342900" indent="-342900">
              <a:lnSpc>
                <a:spcPct val="90000"/>
              </a:lnSpc>
              <a:spcAft>
                <a:spcPts val="600"/>
              </a:spcAft>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106 TFEU </a:t>
            </a:r>
            <a:r>
              <a:rPr lang="en-GB" sz="2100" dirty="0">
                <a:solidFill>
                  <a:schemeClr val="tx2">
                    <a:lumMod val="85000"/>
                    <a:lumOff val="15000"/>
                  </a:schemeClr>
                </a:solidFill>
                <a:latin typeface="Bell MT" panose="02020503060305020303" pitchFamily="18" charset="0"/>
              </a:rPr>
              <a:t>governs public undertakings in order to ensure that public undertakings are </a:t>
            </a:r>
          </a:p>
          <a:p>
            <a:pPr>
              <a:lnSpc>
                <a:spcPct val="90000"/>
              </a:lnSpc>
              <a:spcAft>
                <a:spcPts val="600"/>
              </a:spcAft>
            </a:pPr>
            <a:r>
              <a:rPr lang="en-GB" sz="2100" dirty="0">
                <a:solidFill>
                  <a:schemeClr val="tx2">
                    <a:lumMod val="85000"/>
                    <a:lumOff val="15000"/>
                  </a:schemeClr>
                </a:solidFill>
                <a:latin typeface="Bell MT" panose="02020503060305020303" pitchFamily="18" charset="0"/>
              </a:rPr>
              <a:t>    not used to violate competition rules.</a:t>
            </a:r>
          </a:p>
          <a:p>
            <a:pPr marL="342900" indent="-342900">
              <a:lnSpc>
                <a:spcPct val="90000"/>
              </a:lnSpc>
              <a:spcAft>
                <a:spcPts val="600"/>
              </a:spcAft>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106(1) &amp;(2) </a:t>
            </a:r>
            <a:r>
              <a:rPr lang="en-GB" sz="2100" dirty="0">
                <a:solidFill>
                  <a:schemeClr val="tx2">
                    <a:lumMod val="85000"/>
                    <a:lumOff val="15000"/>
                  </a:schemeClr>
                </a:solidFill>
                <a:latin typeface="Bell MT" panose="02020503060305020303" pitchFamily="18" charset="0"/>
              </a:rPr>
              <a:t>are directly effective despite the Commission via (3) being charged with the enforcement of these provisions. (autonomous regulatory power)</a:t>
            </a:r>
          </a:p>
          <a:p>
            <a:pPr marL="342900" indent="-342900">
              <a:lnSpc>
                <a:spcPct val="90000"/>
              </a:lnSpc>
              <a:spcAft>
                <a:spcPts val="600"/>
              </a:spcAft>
              <a:buFont typeface="Wingdings" panose="05000000000000000000" pitchFamily="2" charset="2"/>
              <a:buChar char="§"/>
            </a:pPr>
            <a:r>
              <a:rPr lang="en-GB" sz="2100" dirty="0">
                <a:solidFill>
                  <a:schemeClr val="tx2">
                    <a:lumMod val="85000"/>
                    <a:lumOff val="15000"/>
                  </a:schemeClr>
                </a:solidFill>
                <a:latin typeface="Bell MT" panose="02020503060305020303" pitchFamily="18" charset="0"/>
              </a:rPr>
              <a:t>Member States must refrain from any measure which could jeopardise the attainment of the Unions [anti-competition] objectives. </a:t>
            </a:r>
            <a:r>
              <a:rPr lang="en-GB" sz="2100" u="sng" dirty="0">
                <a:solidFill>
                  <a:schemeClr val="accent1">
                    <a:lumMod val="75000"/>
                  </a:schemeClr>
                </a:solidFill>
                <a:latin typeface="Bell MT" panose="02020503060305020303" pitchFamily="18" charset="0"/>
              </a:rPr>
              <a:t>(Article 4(3)/Article 106 TFEU)</a:t>
            </a:r>
          </a:p>
        </p:txBody>
      </p:sp>
      <p:pic>
        <p:nvPicPr>
          <p:cNvPr id="1026" name="Picture 2" descr="Image result for fire services UK">
            <a:extLst>
              <a:ext uri="{FF2B5EF4-FFF2-40B4-BE49-F238E27FC236}">
                <a16:creationId xmlns:a16="http://schemas.microsoft.com/office/drawing/2014/main" id="{4AD09E75-6B42-4DC5-B600-1182FC69C2F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192046" y="1229308"/>
            <a:ext cx="3429233" cy="25271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D623344-049D-4C10-85B2-CBD4FA221C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2046" y="3756484"/>
            <a:ext cx="3429233" cy="1389179"/>
          </a:xfrm>
          <a:prstGeom prst="rect">
            <a:avLst/>
          </a:prstGeom>
        </p:spPr>
      </p:pic>
      <p:sp>
        <p:nvSpPr>
          <p:cNvPr id="5" name="Footer Placeholder 4">
            <a:extLst>
              <a:ext uri="{FF2B5EF4-FFF2-40B4-BE49-F238E27FC236}">
                <a16:creationId xmlns:a16="http://schemas.microsoft.com/office/drawing/2014/main" id="{0CECD9C0-04A9-4FCF-808A-D2C9BFC14267}"/>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25875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0931DE-5318-4EF8-8EC9-D90B176D4525}"/>
              </a:ext>
            </a:extLst>
          </p:cNvPr>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p:blipFill>
        <p:spPr>
          <a:xfrm>
            <a:off x="6094411" y="5107496"/>
            <a:ext cx="5184577" cy="1750504"/>
          </a:xfrm>
          <a:prstGeom prst="rect">
            <a:avLst/>
          </a:prstGeom>
        </p:spPr>
      </p:pic>
      <p:sp>
        <p:nvSpPr>
          <p:cNvPr id="4" name="Title 3"/>
          <p:cNvSpPr>
            <a:spLocks noGrp="1"/>
          </p:cNvSpPr>
          <p:nvPr>
            <p:ph type="title"/>
          </p:nvPr>
        </p:nvSpPr>
        <p:spPr>
          <a:xfrm>
            <a:off x="333772" y="197023"/>
            <a:ext cx="10811134" cy="823007"/>
          </a:xfrm>
        </p:spPr>
        <p:txBody>
          <a:bodyPr>
            <a:normAutofit/>
          </a:bodyPr>
          <a:lstStyle/>
          <a:p>
            <a:r>
              <a:rPr lang="en-US" b="1" u="sng" dirty="0">
                <a:solidFill>
                  <a:schemeClr val="tx2"/>
                </a:solidFill>
                <a:latin typeface="Bell MT" panose="02020503060305020303" pitchFamily="18" charset="0"/>
              </a:rPr>
              <a:t>PUBLIC UNDERTAKINGS &amp; SERVICE</a:t>
            </a:r>
          </a:p>
        </p:txBody>
      </p:sp>
      <p:sp>
        <p:nvSpPr>
          <p:cNvPr id="6" name="TextBox 5">
            <a:extLst>
              <a:ext uri="{FF2B5EF4-FFF2-40B4-BE49-F238E27FC236}">
                <a16:creationId xmlns:a16="http://schemas.microsoft.com/office/drawing/2014/main" id="{42B57D14-EADE-4089-A7FC-85217189162F}"/>
              </a:ext>
            </a:extLst>
          </p:cNvPr>
          <p:cNvSpPr txBox="1"/>
          <p:nvPr/>
        </p:nvSpPr>
        <p:spPr>
          <a:xfrm>
            <a:off x="333772" y="1220917"/>
            <a:ext cx="11305256" cy="3834255"/>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85000"/>
                    <a:lumOff val="15000"/>
                  </a:schemeClr>
                </a:solidFill>
                <a:latin typeface="Bell MT" panose="02020503060305020303" pitchFamily="18" charset="0"/>
              </a:rPr>
              <a:t>Public undertaking is one that is owned or governed by the State.</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106(1) </a:t>
            </a:r>
            <a:r>
              <a:rPr lang="en-GB" sz="2200" dirty="0">
                <a:solidFill>
                  <a:schemeClr val="tx2">
                    <a:lumMod val="85000"/>
                    <a:lumOff val="15000"/>
                  </a:schemeClr>
                </a:solidFill>
                <a:latin typeface="Bell MT" panose="02020503060305020303" pitchFamily="18" charset="0"/>
              </a:rPr>
              <a:t>also captures special undertakings that have special rights/exclusive rights granted to them by the State. </a:t>
            </a:r>
          </a:p>
          <a:p>
            <a:pPr marL="342900" indent="-342900">
              <a:lnSpc>
                <a:spcPct val="90000"/>
              </a:lnSpc>
              <a:spcAft>
                <a:spcPts val="600"/>
              </a:spcAft>
              <a:buFont typeface="Wingdings" panose="05000000000000000000" pitchFamily="2" charset="2"/>
              <a:buChar char="§"/>
            </a:pPr>
            <a:r>
              <a:rPr lang="en-GB" sz="2200" i="1" u="sng" dirty="0">
                <a:solidFill>
                  <a:schemeClr val="accent6">
                    <a:lumMod val="75000"/>
                  </a:schemeClr>
                </a:solidFill>
                <a:latin typeface="Bell MT" panose="02020503060305020303" pitchFamily="18" charset="0"/>
              </a:rPr>
              <a:t>France v. Commission [1991] </a:t>
            </a:r>
            <a:r>
              <a:rPr lang="en-GB" sz="2200" dirty="0">
                <a:solidFill>
                  <a:schemeClr val="tx2">
                    <a:lumMod val="85000"/>
                    <a:lumOff val="15000"/>
                  </a:schemeClr>
                </a:solidFill>
                <a:latin typeface="Bell MT" panose="02020503060305020303" pitchFamily="18" charset="0"/>
              </a:rPr>
              <a:t>qualified the sovereignty of public undertakings by making it clear that these undertakings can be examined and deemed incompatible with EU law.</a:t>
            </a:r>
          </a:p>
          <a:p>
            <a:pPr marL="342900" indent="-342900">
              <a:lnSpc>
                <a:spcPct val="90000"/>
              </a:lnSpc>
              <a:spcAft>
                <a:spcPts val="600"/>
              </a:spcAft>
              <a:buFont typeface="Wingdings" panose="05000000000000000000" pitchFamily="2" charset="2"/>
              <a:buChar char="§"/>
            </a:pPr>
            <a:r>
              <a:rPr lang="en-GB" sz="2200" dirty="0">
                <a:solidFill>
                  <a:schemeClr val="tx2">
                    <a:lumMod val="85000"/>
                    <a:lumOff val="15000"/>
                  </a:schemeClr>
                </a:solidFill>
                <a:latin typeface="Bell MT" panose="02020503060305020303" pitchFamily="18" charset="0"/>
              </a:rPr>
              <a:t>Scope/Function of </a:t>
            </a:r>
            <a:r>
              <a:rPr lang="en-GB" sz="2200" u="sng" dirty="0">
                <a:solidFill>
                  <a:schemeClr val="accent1">
                    <a:lumMod val="75000"/>
                  </a:schemeClr>
                </a:solidFill>
                <a:latin typeface="Bell MT" panose="02020503060305020303" pitchFamily="18" charset="0"/>
              </a:rPr>
              <a:t>Article 106(1)?</a:t>
            </a:r>
          </a:p>
          <a:p>
            <a:pPr marL="800100" lvl="1" indent="-342900">
              <a:lnSpc>
                <a:spcPct val="90000"/>
              </a:lnSpc>
              <a:spcAft>
                <a:spcPts val="600"/>
              </a:spcAft>
              <a:buFont typeface="Arial" panose="020B0604020202020204" pitchFamily="34" charset="0"/>
              <a:buChar char="•"/>
            </a:pPr>
            <a:r>
              <a:rPr lang="en-GB" sz="2200" i="1" u="sng" dirty="0" err="1">
                <a:solidFill>
                  <a:schemeClr val="accent6">
                    <a:lumMod val="75000"/>
                  </a:schemeClr>
                </a:solidFill>
                <a:latin typeface="Bell MT" panose="02020503060305020303" pitchFamily="18" charset="0"/>
              </a:rPr>
              <a:t>Hofner</a:t>
            </a:r>
            <a:r>
              <a:rPr lang="en-GB" sz="2200" i="1" u="sng" dirty="0">
                <a:solidFill>
                  <a:schemeClr val="accent6">
                    <a:lumMod val="75000"/>
                  </a:schemeClr>
                </a:solidFill>
                <a:latin typeface="Bell MT" panose="02020503060305020303" pitchFamily="18" charset="0"/>
              </a:rPr>
              <a:t> &amp; </a:t>
            </a:r>
            <a:r>
              <a:rPr lang="en-GB" sz="2200" i="1" u="sng" dirty="0" err="1">
                <a:solidFill>
                  <a:schemeClr val="accent6">
                    <a:lumMod val="75000"/>
                  </a:schemeClr>
                </a:solidFill>
                <a:latin typeface="Bell MT" panose="02020503060305020303" pitchFamily="18" charset="0"/>
              </a:rPr>
              <a:t>Elser</a:t>
            </a:r>
            <a:r>
              <a:rPr lang="en-GB" sz="2200" i="1" u="sng" dirty="0">
                <a:solidFill>
                  <a:schemeClr val="accent6">
                    <a:lumMod val="75000"/>
                  </a:schemeClr>
                </a:solidFill>
                <a:latin typeface="Bell MT" panose="02020503060305020303" pitchFamily="18" charset="0"/>
              </a:rPr>
              <a:t> [1991] </a:t>
            </a:r>
            <a:r>
              <a:rPr lang="en-GB" sz="2200" dirty="0">
                <a:solidFill>
                  <a:schemeClr val="tx2">
                    <a:lumMod val="85000"/>
                    <a:lumOff val="15000"/>
                  </a:schemeClr>
                </a:solidFill>
                <a:latin typeface="Bell MT" panose="02020503060305020303" pitchFamily="18" charset="0"/>
              </a:rPr>
              <a:t>Article 106 is  complementary to </a:t>
            </a:r>
            <a:r>
              <a:rPr lang="en-GB" sz="2200" u="sng" dirty="0">
                <a:solidFill>
                  <a:schemeClr val="accent1">
                    <a:lumMod val="75000"/>
                  </a:schemeClr>
                </a:solidFill>
                <a:latin typeface="Bell MT" panose="02020503060305020303" pitchFamily="18" charset="0"/>
              </a:rPr>
              <a:t>Article 102 </a:t>
            </a:r>
            <a:r>
              <a:rPr lang="en-GB" sz="2200" dirty="0">
                <a:solidFill>
                  <a:schemeClr val="tx2">
                    <a:lumMod val="85000"/>
                    <a:lumOff val="15000"/>
                  </a:schemeClr>
                </a:solidFill>
                <a:latin typeface="Bell MT" panose="02020503060305020303" pitchFamily="18" charset="0"/>
              </a:rPr>
              <a:t>and that </a:t>
            </a:r>
            <a:r>
              <a:rPr lang="en-GB" sz="2200" u="sng" dirty="0">
                <a:solidFill>
                  <a:schemeClr val="accent1">
                    <a:lumMod val="75000"/>
                  </a:schemeClr>
                </a:solidFill>
                <a:latin typeface="Bell MT" panose="02020503060305020303" pitchFamily="18" charset="0"/>
              </a:rPr>
              <a:t>Article 106 </a:t>
            </a:r>
            <a:r>
              <a:rPr lang="en-GB" sz="2200" dirty="0">
                <a:solidFill>
                  <a:schemeClr val="tx2">
                    <a:lumMod val="85000"/>
                    <a:lumOff val="15000"/>
                  </a:schemeClr>
                </a:solidFill>
                <a:latin typeface="Bell MT" panose="02020503060305020303" pitchFamily="18" charset="0"/>
              </a:rPr>
              <a:t>is breached whenever </a:t>
            </a:r>
            <a:r>
              <a:rPr lang="en-GB" sz="2200" i="1" dirty="0">
                <a:solidFill>
                  <a:schemeClr val="tx2">
                    <a:lumMod val="85000"/>
                    <a:lumOff val="15000"/>
                  </a:schemeClr>
                </a:solidFill>
                <a:latin typeface="Bell MT" panose="02020503060305020303" pitchFamily="18" charset="0"/>
              </a:rPr>
              <a:t>“a Member State creates a situation in which the provision of a service is limited when the undertaking to which it grants an exclusive right… [to an undertaking] that is manifestly not in a position to satisfy the demand.”</a:t>
            </a:r>
          </a:p>
          <a:p>
            <a:pPr marL="342900" indent="-342900">
              <a:lnSpc>
                <a:spcPct val="90000"/>
              </a:lnSpc>
              <a:spcAft>
                <a:spcPts val="600"/>
              </a:spcAft>
              <a:buFont typeface="Wingdings" panose="05000000000000000000" pitchFamily="2" charset="2"/>
              <a:buChar char="§"/>
            </a:pPr>
            <a:r>
              <a:rPr lang="en-GB" sz="2200" dirty="0">
                <a:solidFill>
                  <a:schemeClr val="tx2">
                    <a:lumMod val="85000"/>
                    <a:lumOff val="15000"/>
                  </a:schemeClr>
                </a:solidFill>
                <a:latin typeface="Bell MT" panose="02020503060305020303" pitchFamily="18" charset="0"/>
              </a:rPr>
              <a:t>Restrictive scope of </a:t>
            </a:r>
            <a:r>
              <a:rPr lang="en-GB" sz="2200" u="sng" dirty="0">
                <a:solidFill>
                  <a:schemeClr val="accent1">
                    <a:lumMod val="75000"/>
                  </a:schemeClr>
                </a:solidFill>
                <a:latin typeface="Bell MT" panose="02020503060305020303" pitchFamily="18" charset="0"/>
              </a:rPr>
              <a:t>Article 106(1) </a:t>
            </a:r>
            <a:r>
              <a:rPr lang="en-GB" sz="2200" dirty="0">
                <a:solidFill>
                  <a:schemeClr val="tx2">
                    <a:lumMod val="85000"/>
                    <a:lumOff val="15000"/>
                  </a:schemeClr>
                </a:solidFill>
                <a:latin typeface="Bell MT" panose="02020503060305020303" pitchFamily="18" charset="0"/>
              </a:rPr>
              <a:t>complemented by broader scope of </a:t>
            </a:r>
            <a:r>
              <a:rPr lang="en-GB" sz="2200" u="sng" dirty="0">
                <a:solidFill>
                  <a:schemeClr val="accent1">
                    <a:lumMod val="75000"/>
                  </a:schemeClr>
                </a:solidFill>
                <a:latin typeface="Bell MT" panose="02020503060305020303" pitchFamily="18" charset="0"/>
              </a:rPr>
              <a:t>Article 106(3).</a:t>
            </a:r>
          </a:p>
        </p:txBody>
      </p:sp>
      <p:sp>
        <p:nvSpPr>
          <p:cNvPr id="2" name="Footer Placeholder 1">
            <a:extLst>
              <a:ext uri="{FF2B5EF4-FFF2-40B4-BE49-F238E27FC236}">
                <a16:creationId xmlns:a16="http://schemas.microsoft.com/office/drawing/2014/main" id="{3B7272AA-0BF1-4CC2-AECC-5E9E709939D8}"/>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026"/>
            <a:ext cx="1209734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SERVICES OF GENERAL ECONOMIC INTEREST</a:t>
            </a:r>
          </a:p>
        </p:txBody>
      </p:sp>
      <p:sp>
        <p:nvSpPr>
          <p:cNvPr id="3" name="TextBox 2">
            <a:extLst>
              <a:ext uri="{FF2B5EF4-FFF2-40B4-BE49-F238E27FC236}">
                <a16:creationId xmlns:a16="http://schemas.microsoft.com/office/drawing/2014/main" id="{9A881240-D489-4F3B-9F37-DBDAC53A1A1D}"/>
              </a:ext>
            </a:extLst>
          </p:cNvPr>
          <p:cNvSpPr txBox="1"/>
          <p:nvPr/>
        </p:nvSpPr>
        <p:spPr>
          <a:xfrm>
            <a:off x="189756" y="819512"/>
            <a:ext cx="11999069" cy="2641108"/>
          </a:xfrm>
          <a:prstGeom prst="rect">
            <a:avLst/>
          </a:prstGeom>
          <a:noFill/>
        </p:spPr>
        <p:txBody>
          <a:bodyPr wrap="square" rtlCol="0">
            <a:spAutoFit/>
          </a:bodyPr>
          <a:lstStyle/>
          <a:p>
            <a:pPr marL="342900" indent="-342900">
              <a:lnSpc>
                <a:spcPct val="90000"/>
              </a:lnSpc>
              <a:spcAft>
                <a:spcPts val="8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Importance of public services recognised in </a:t>
            </a:r>
            <a:r>
              <a:rPr lang="en-GB" sz="2200" u="sng" dirty="0">
                <a:solidFill>
                  <a:schemeClr val="accent1">
                    <a:lumMod val="75000"/>
                  </a:schemeClr>
                </a:solidFill>
                <a:latin typeface="Bell MT" panose="02020503060305020303" pitchFamily="18" charset="0"/>
              </a:rPr>
              <a:t>Article 14 TEU.</a:t>
            </a:r>
          </a:p>
          <a:p>
            <a:pPr marL="342900" indent="-342900">
              <a:lnSpc>
                <a:spcPct val="90000"/>
              </a:lnSpc>
              <a:spcAft>
                <a:spcPts val="8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Treaty Protocol dedicated to Services of General Economic Interest that distinguishes between economic services (Article 1) and non-economic. (Article 2)</a:t>
            </a:r>
          </a:p>
          <a:p>
            <a:pPr marL="342900" indent="-342900">
              <a:lnSpc>
                <a:spcPct val="90000"/>
              </a:lnSpc>
              <a:spcAft>
                <a:spcPts val="8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106(2) </a:t>
            </a:r>
            <a:r>
              <a:rPr lang="en-GB" sz="2200" dirty="0">
                <a:solidFill>
                  <a:schemeClr val="tx2">
                    <a:lumMod val="75000"/>
                    <a:lumOff val="25000"/>
                  </a:schemeClr>
                </a:solidFill>
                <a:latin typeface="Bell MT" panose="02020503060305020303" pitchFamily="18" charset="0"/>
              </a:rPr>
              <a:t>provides for an additional justification for undertakings </a:t>
            </a:r>
          </a:p>
          <a:p>
            <a:pPr>
              <a:lnSpc>
                <a:spcPct val="90000"/>
              </a:lnSpc>
              <a:spcAft>
                <a:spcPts val="800"/>
              </a:spcAft>
            </a:pPr>
            <a:r>
              <a:rPr lang="en-GB" sz="2200" dirty="0">
                <a:solidFill>
                  <a:schemeClr val="tx2">
                    <a:lumMod val="75000"/>
                    <a:lumOff val="25000"/>
                  </a:schemeClr>
                </a:solidFill>
                <a:latin typeface="Bell MT" panose="02020503060305020303" pitchFamily="18" charset="0"/>
              </a:rPr>
              <a:t>    that provide an SGEI.</a:t>
            </a:r>
          </a:p>
          <a:p>
            <a:pPr marL="342900" indent="-342900">
              <a:lnSpc>
                <a:spcPct val="90000"/>
              </a:lnSpc>
              <a:spcAft>
                <a:spcPts val="8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An SGEI according to </a:t>
            </a:r>
            <a:r>
              <a:rPr lang="en-GB" sz="2200" i="1" dirty="0">
                <a:solidFill>
                  <a:schemeClr val="tx2">
                    <a:lumMod val="75000"/>
                    <a:lumOff val="25000"/>
                  </a:schemeClr>
                </a:solidFill>
                <a:latin typeface="Bell MT" panose="02020503060305020303" pitchFamily="18" charset="0"/>
              </a:rPr>
              <a:t>BUPA [2008] </a:t>
            </a:r>
            <a:r>
              <a:rPr lang="en-GB" sz="2200" dirty="0">
                <a:solidFill>
                  <a:schemeClr val="tx2">
                    <a:lumMod val="75000"/>
                    <a:lumOff val="25000"/>
                  </a:schemeClr>
                </a:solidFill>
                <a:latin typeface="Bell MT" panose="02020503060305020303" pitchFamily="18" charset="0"/>
              </a:rPr>
              <a:t>is left to Member States to define and will only be questioned by the Commission in the even of manifest error. </a:t>
            </a:r>
          </a:p>
        </p:txBody>
      </p:sp>
      <p:pic>
        <p:nvPicPr>
          <p:cNvPr id="4" name="Picture 3">
            <a:extLst>
              <a:ext uri="{FF2B5EF4-FFF2-40B4-BE49-F238E27FC236}">
                <a16:creationId xmlns:a16="http://schemas.microsoft.com/office/drawing/2014/main" id="{8B57F1A9-6999-41C9-96FB-00F1A95749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6"/>
          <a:stretch/>
        </p:blipFill>
        <p:spPr>
          <a:xfrm>
            <a:off x="8527751" y="3348759"/>
            <a:ext cx="3397980" cy="3355677"/>
          </a:xfrm>
          <a:prstGeom prst="rect">
            <a:avLst/>
          </a:prstGeom>
        </p:spPr>
      </p:pic>
      <p:sp>
        <p:nvSpPr>
          <p:cNvPr id="6" name="Footer Placeholder 5">
            <a:extLst>
              <a:ext uri="{FF2B5EF4-FFF2-40B4-BE49-F238E27FC236}">
                <a16:creationId xmlns:a16="http://schemas.microsoft.com/office/drawing/2014/main" id="{B06045D4-5A4E-4B38-9609-5247D114CE2A}"/>
              </a:ext>
            </a:extLst>
          </p:cNvPr>
          <p:cNvSpPr>
            <a:spLocks noGrp="1"/>
          </p:cNvSpPr>
          <p:nvPr>
            <p:ph type="ftr" sz="quarter" idx="11"/>
          </p:nvPr>
        </p:nvSpPr>
        <p:spPr/>
        <p:txBody>
          <a:bodyPr/>
          <a:lstStyle/>
          <a:p>
            <a:r>
              <a:rPr lang="en-GB"/>
              <a:t>SCHUTZE.EU</a:t>
            </a:r>
          </a:p>
        </p:txBody>
      </p:sp>
      <p:sp>
        <p:nvSpPr>
          <p:cNvPr id="7" name="Rectangle 6">
            <a:extLst>
              <a:ext uri="{FF2B5EF4-FFF2-40B4-BE49-F238E27FC236}">
                <a16:creationId xmlns:a16="http://schemas.microsoft.com/office/drawing/2014/main" id="{D7D0B67D-884F-4088-9FD7-D3277FBA7D63}"/>
              </a:ext>
            </a:extLst>
          </p:cNvPr>
          <p:cNvSpPr/>
          <p:nvPr/>
        </p:nvSpPr>
        <p:spPr>
          <a:xfrm>
            <a:off x="174823" y="3471708"/>
            <a:ext cx="8352928" cy="2641108"/>
          </a:xfrm>
          <a:prstGeom prst="rect">
            <a:avLst/>
          </a:prstGeom>
        </p:spPr>
        <p:txBody>
          <a:bodyPr wrap="square">
            <a:spAutoFit/>
          </a:bodyPr>
          <a:lstStyle/>
          <a:p>
            <a:pPr marL="342900" indent="-342900">
              <a:lnSpc>
                <a:spcPct val="90000"/>
              </a:lnSpc>
              <a:spcAft>
                <a:spcPts val="8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The Union can only lay down minimum criteria.</a:t>
            </a:r>
          </a:p>
          <a:p>
            <a:pPr marL="914400" lvl="1" indent="-457200">
              <a:lnSpc>
                <a:spcPct val="90000"/>
              </a:lnSpc>
              <a:spcAft>
                <a:spcPts val="800"/>
              </a:spcAft>
              <a:buAutoNum type="arabicPeriod"/>
            </a:pPr>
            <a:r>
              <a:rPr lang="en-GB" sz="2200" dirty="0">
                <a:solidFill>
                  <a:schemeClr val="tx2">
                    <a:lumMod val="75000"/>
                    <a:lumOff val="25000"/>
                  </a:schemeClr>
                </a:solidFill>
                <a:latin typeface="Bell MT" panose="02020503060305020303" pitchFamily="18" charset="0"/>
              </a:rPr>
              <a:t>There has to be an act of the public authority entrusting the operators with an SGEI mission</a:t>
            </a:r>
          </a:p>
          <a:p>
            <a:pPr marL="914400" lvl="1" indent="-457200">
              <a:lnSpc>
                <a:spcPct val="90000"/>
              </a:lnSpc>
              <a:spcAft>
                <a:spcPts val="800"/>
              </a:spcAft>
              <a:buAutoNum type="arabicPeriod"/>
            </a:pPr>
            <a:r>
              <a:rPr lang="en-GB" sz="2200" dirty="0">
                <a:solidFill>
                  <a:schemeClr val="tx2">
                    <a:lumMod val="75000"/>
                    <a:lumOff val="25000"/>
                  </a:schemeClr>
                </a:solidFill>
                <a:latin typeface="Bell MT" panose="02020503060305020303" pitchFamily="18" charset="0"/>
              </a:rPr>
              <a:t>The mission needs to be (potentially) universal &amp; compulsory.</a:t>
            </a:r>
          </a:p>
          <a:p>
            <a:pPr marL="914400" lvl="1" indent="-457200">
              <a:lnSpc>
                <a:spcPct val="90000"/>
              </a:lnSpc>
              <a:spcAft>
                <a:spcPts val="800"/>
              </a:spcAft>
              <a:buAutoNum type="arabicPeriod"/>
            </a:pPr>
            <a:r>
              <a:rPr lang="en-GB" sz="2200" dirty="0">
                <a:solidFill>
                  <a:schemeClr val="tx2">
                    <a:lumMod val="75000"/>
                    <a:lumOff val="25000"/>
                  </a:schemeClr>
                </a:solidFill>
                <a:latin typeface="Bell MT" panose="02020503060305020303" pitchFamily="18" charset="0"/>
              </a:rPr>
              <a:t>Positive &amp; Specific function (doesn’t need to be exclusive)</a:t>
            </a:r>
          </a:p>
          <a:p>
            <a:pPr marL="342900" indent="-342900">
              <a:lnSpc>
                <a:spcPct val="90000"/>
              </a:lnSpc>
              <a:spcAft>
                <a:spcPts val="8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Where these minimum criteria are fulfilled, a violation of competition rules could potentially be justified under </a:t>
            </a:r>
            <a:r>
              <a:rPr lang="en-GB" sz="2200" u="sng" dirty="0">
                <a:solidFill>
                  <a:schemeClr val="accent1">
                    <a:lumMod val="75000"/>
                  </a:schemeClr>
                </a:solidFill>
                <a:latin typeface="Bell MT" panose="02020503060305020303" pitchFamily="18" charset="0"/>
              </a:rPr>
              <a:t>Article 106(2)</a:t>
            </a:r>
          </a:p>
        </p:txBody>
      </p:sp>
    </p:spTree>
    <p:extLst>
      <p:ext uri="{BB962C8B-B14F-4D97-AF65-F5344CB8AC3E}">
        <p14:creationId xmlns:p14="http://schemas.microsoft.com/office/powerpoint/2010/main" val="25638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C1A954-4937-4A92-8732-DF2CAA31F2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68706" y="2284478"/>
            <a:ext cx="4538274" cy="1992037"/>
          </a:xfrm>
          <a:prstGeom prst="rect">
            <a:avLst/>
          </a:prstGeom>
        </p:spPr>
      </p:pic>
      <p:pic>
        <p:nvPicPr>
          <p:cNvPr id="5" name="Picture 4">
            <a:extLst>
              <a:ext uri="{FF2B5EF4-FFF2-40B4-BE49-F238E27FC236}">
                <a16:creationId xmlns:a16="http://schemas.microsoft.com/office/drawing/2014/main" id="{735955EA-FA0E-46EB-8F0F-8CFDAFAE9C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68707" y="4276515"/>
            <a:ext cx="4538274" cy="1744773"/>
          </a:xfrm>
          <a:prstGeom prst="rect">
            <a:avLst/>
          </a:prstGeom>
        </p:spPr>
      </p:pic>
      <p:sp>
        <p:nvSpPr>
          <p:cNvPr id="2" name="TextBox 1">
            <a:extLst>
              <a:ext uri="{FF2B5EF4-FFF2-40B4-BE49-F238E27FC236}">
                <a16:creationId xmlns:a16="http://schemas.microsoft.com/office/drawing/2014/main" id="{F5131E75-0879-4A65-A890-518BA0E73527}"/>
              </a:ext>
            </a:extLst>
          </p:cNvPr>
          <p:cNvSpPr txBox="1"/>
          <p:nvPr/>
        </p:nvSpPr>
        <p:spPr>
          <a:xfrm>
            <a:off x="189756" y="116632"/>
            <a:ext cx="10729192"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PUBLIC SERVICE OBSTRUCTIONS</a:t>
            </a:r>
          </a:p>
        </p:txBody>
      </p:sp>
      <p:sp>
        <p:nvSpPr>
          <p:cNvPr id="3" name="TextBox 2">
            <a:extLst>
              <a:ext uri="{FF2B5EF4-FFF2-40B4-BE49-F238E27FC236}">
                <a16:creationId xmlns:a16="http://schemas.microsoft.com/office/drawing/2014/main" id="{A4A7BD17-BACE-4343-8A07-A6EBA8E05268}"/>
              </a:ext>
            </a:extLst>
          </p:cNvPr>
          <p:cNvSpPr txBox="1"/>
          <p:nvPr/>
        </p:nvSpPr>
        <p:spPr>
          <a:xfrm>
            <a:off x="178668" y="973570"/>
            <a:ext cx="11377264" cy="1393587"/>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Application of </a:t>
            </a:r>
            <a:r>
              <a:rPr lang="en-GB" sz="2200" u="sng" dirty="0">
                <a:solidFill>
                  <a:schemeClr val="accent1">
                    <a:lumMod val="75000"/>
                  </a:schemeClr>
                </a:solidFill>
                <a:latin typeface="Bell MT" panose="02020503060305020303" pitchFamily="18" charset="0"/>
              </a:rPr>
              <a:t>Article 106(2) </a:t>
            </a:r>
            <a:r>
              <a:rPr lang="en-GB" sz="2200" dirty="0">
                <a:latin typeface="Bell MT" panose="02020503060305020303" pitchFamily="18" charset="0"/>
              </a:rPr>
              <a:t>requires proof that the full application of the EU competition rules to SGEI undertakings will cause an obstruction.</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Proportionality question raised by this; what constitutes an obstruction for the purpose of </a:t>
            </a:r>
            <a:r>
              <a:rPr lang="en-GB" sz="2200" u="sng" dirty="0">
                <a:solidFill>
                  <a:schemeClr val="accent1">
                    <a:lumMod val="75000"/>
                  </a:schemeClr>
                </a:solidFill>
                <a:latin typeface="Bell MT" panose="02020503060305020303" pitchFamily="18" charset="0"/>
              </a:rPr>
              <a:t>Article 106(2)?</a:t>
            </a:r>
          </a:p>
        </p:txBody>
      </p:sp>
      <p:sp>
        <p:nvSpPr>
          <p:cNvPr id="7" name="Footer Placeholder 6">
            <a:extLst>
              <a:ext uri="{FF2B5EF4-FFF2-40B4-BE49-F238E27FC236}">
                <a16:creationId xmlns:a16="http://schemas.microsoft.com/office/drawing/2014/main" id="{E5AC73F3-403A-49E1-B341-F48729597D8B}"/>
              </a:ext>
            </a:extLst>
          </p:cNvPr>
          <p:cNvSpPr>
            <a:spLocks noGrp="1"/>
          </p:cNvSpPr>
          <p:nvPr>
            <p:ph type="ftr" sz="quarter" idx="11"/>
          </p:nvPr>
        </p:nvSpPr>
        <p:spPr/>
        <p:txBody>
          <a:bodyPr/>
          <a:lstStyle/>
          <a:p>
            <a:r>
              <a:rPr lang="en-GB"/>
              <a:t>SCHUTZE.EU</a:t>
            </a:r>
          </a:p>
        </p:txBody>
      </p:sp>
      <p:sp>
        <p:nvSpPr>
          <p:cNvPr id="8" name="Rectangle 7">
            <a:extLst>
              <a:ext uri="{FF2B5EF4-FFF2-40B4-BE49-F238E27FC236}">
                <a16:creationId xmlns:a16="http://schemas.microsoft.com/office/drawing/2014/main" id="{627BB874-46E8-462B-BC61-97B8820D054D}"/>
              </a:ext>
            </a:extLst>
          </p:cNvPr>
          <p:cNvSpPr/>
          <p:nvPr/>
        </p:nvSpPr>
        <p:spPr>
          <a:xfrm>
            <a:off x="189756" y="2375471"/>
            <a:ext cx="6092825" cy="3603230"/>
          </a:xfrm>
          <a:prstGeom prst="rect">
            <a:avLst/>
          </a:prstGeom>
        </p:spPr>
        <p:txBody>
          <a:bodyPr>
            <a:spAutoFit/>
          </a:bodyPr>
          <a:lstStyle/>
          <a:p>
            <a:pPr marL="342900" indent="-342900">
              <a:lnSpc>
                <a:spcPct val="90000"/>
              </a:lnSpc>
              <a:spcAft>
                <a:spcPts val="600"/>
              </a:spcAft>
              <a:buFont typeface="Wingdings" panose="05000000000000000000" pitchFamily="2" charset="2"/>
              <a:buChar char="§"/>
            </a:pPr>
            <a:r>
              <a:rPr lang="en-GB" sz="2200" i="1" u="sng" dirty="0" err="1">
                <a:solidFill>
                  <a:schemeClr val="accent6">
                    <a:lumMod val="75000"/>
                  </a:schemeClr>
                </a:solidFill>
                <a:latin typeface="Bell MT" panose="02020503060305020303" pitchFamily="18" charset="0"/>
              </a:rPr>
              <a:t>Corbeau</a:t>
            </a:r>
            <a:r>
              <a:rPr lang="en-GB" sz="2200" i="1" u="sng" dirty="0">
                <a:solidFill>
                  <a:schemeClr val="accent6">
                    <a:lumMod val="75000"/>
                  </a:schemeClr>
                </a:solidFill>
                <a:latin typeface="Bell MT" panose="02020503060305020303" pitchFamily="18" charset="0"/>
              </a:rPr>
              <a:t> [1993]</a:t>
            </a:r>
            <a:r>
              <a:rPr lang="en-GB" sz="2200" u="sng" dirty="0">
                <a:solidFill>
                  <a:schemeClr val="accent6">
                    <a:lumMod val="75000"/>
                  </a:schemeClr>
                </a:solidFill>
                <a:latin typeface="Bell MT" panose="02020503060305020303" pitchFamily="18" charset="0"/>
              </a:rPr>
              <a:t> </a:t>
            </a:r>
            <a:r>
              <a:rPr lang="en-GB" sz="2200" dirty="0">
                <a:latin typeface="Bell MT" panose="02020503060305020303" pitchFamily="18" charset="0"/>
              </a:rPr>
              <a:t>shows that the Court has accepted that SGEI need to be able to perform their tasks in “</a:t>
            </a:r>
            <a:r>
              <a:rPr lang="en-GB" sz="2200" i="1" dirty="0">
                <a:latin typeface="Bell MT" panose="02020503060305020303" pitchFamily="18" charset="0"/>
              </a:rPr>
              <a:t>economically acceptable conditions,” </a:t>
            </a:r>
            <a:r>
              <a:rPr lang="en-GB" sz="2200" dirty="0">
                <a:latin typeface="Bell MT" panose="02020503060305020303" pitchFamily="18" charset="0"/>
              </a:rPr>
              <a:t>and that </a:t>
            </a:r>
            <a:r>
              <a:rPr lang="en-GB" sz="2200" u="sng" dirty="0">
                <a:solidFill>
                  <a:schemeClr val="accent1">
                    <a:lumMod val="75000"/>
                  </a:schemeClr>
                </a:solidFill>
                <a:latin typeface="Bell MT" panose="02020503060305020303" pitchFamily="18" charset="0"/>
              </a:rPr>
              <a:t>Article 106(2) </a:t>
            </a:r>
            <a:r>
              <a:rPr lang="en-GB" sz="2200" dirty="0">
                <a:latin typeface="Bell MT" panose="02020503060305020303" pitchFamily="18" charset="0"/>
              </a:rPr>
              <a:t>can justify restrictions to competition in order to prevent cherry picking of the </a:t>
            </a:r>
          </a:p>
          <a:p>
            <a:pPr>
              <a:lnSpc>
                <a:spcPct val="90000"/>
              </a:lnSpc>
              <a:spcAft>
                <a:spcPts val="600"/>
              </a:spcAft>
            </a:pPr>
            <a:r>
              <a:rPr lang="en-GB" sz="2200" dirty="0">
                <a:latin typeface="Bell MT" panose="02020503060305020303" pitchFamily="18" charset="0"/>
              </a:rPr>
              <a:t>     profitable parts of the overall business. </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The grant of an exclusive or special right will only be justified under </a:t>
            </a:r>
            <a:r>
              <a:rPr lang="en-GB" sz="2200" u="sng" dirty="0">
                <a:solidFill>
                  <a:schemeClr val="accent1">
                    <a:lumMod val="75000"/>
                  </a:schemeClr>
                </a:solidFill>
                <a:latin typeface="Bell MT" panose="02020503060305020303" pitchFamily="18" charset="0"/>
              </a:rPr>
              <a:t>Article 106(2) </a:t>
            </a:r>
            <a:r>
              <a:rPr lang="en-GB" sz="2200" dirty="0">
                <a:latin typeface="Bell MT" panose="02020503060305020303" pitchFamily="18" charset="0"/>
              </a:rPr>
              <a:t>where it is necessary for the fulfilment of an SGEI mission. </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Ambulanz</a:t>
            </a:r>
            <a:r>
              <a:rPr lang="en-GB" sz="2200" i="1" u="sng" dirty="0">
                <a:solidFill>
                  <a:schemeClr val="accent6">
                    <a:lumMod val="75000"/>
                  </a:schemeClr>
                </a:solidFill>
                <a:latin typeface="Bell MT" panose="02020503060305020303" pitchFamily="18" charset="0"/>
              </a:rPr>
              <a:t> </a:t>
            </a:r>
            <a:r>
              <a:rPr lang="en-GB" sz="2200" i="1" u="sng" dirty="0" err="1">
                <a:solidFill>
                  <a:schemeClr val="accent6">
                    <a:lumMod val="75000"/>
                  </a:schemeClr>
                </a:solidFill>
                <a:latin typeface="Bell MT" panose="02020503060305020303" pitchFamily="18" charset="0"/>
              </a:rPr>
              <a:t>Glockner</a:t>
            </a:r>
            <a:r>
              <a:rPr lang="en-GB" sz="2200" i="1" u="sng" dirty="0">
                <a:solidFill>
                  <a:schemeClr val="accent6">
                    <a:lumMod val="75000"/>
                  </a:schemeClr>
                </a:solidFill>
                <a:latin typeface="Bell MT" panose="02020503060305020303" pitchFamily="18" charset="0"/>
              </a:rPr>
              <a:t> [2001])</a:t>
            </a:r>
          </a:p>
        </p:txBody>
      </p:sp>
    </p:spTree>
    <p:extLst>
      <p:ext uri="{BB962C8B-B14F-4D97-AF65-F5344CB8AC3E}">
        <p14:creationId xmlns:p14="http://schemas.microsoft.com/office/powerpoint/2010/main" val="183149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 y="124622"/>
            <a:ext cx="12191074" cy="691480"/>
          </a:xfrm>
        </p:spPr>
        <p:txBody>
          <a:bodyPr>
            <a:normAutofit/>
          </a:bodyPr>
          <a:lstStyle/>
          <a:p>
            <a:pPr algn="ctr"/>
            <a:r>
              <a:rPr lang="en-GB" b="1" u="sng" dirty="0">
                <a:latin typeface="Bell MT" panose="02020503060305020303" pitchFamily="18" charset="0"/>
              </a:rPr>
              <a:t>State aid</a:t>
            </a:r>
          </a:p>
        </p:txBody>
      </p:sp>
      <p:sp>
        <p:nvSpPr>
          <p:cNvPr id="6" name="TextBox 5">
            <a:extLst>
              <a:ext uri="{FF2B5EF4-FFF2-40B4-BE49-F238E27FC236}">
                <a16:creationId xmlns:a16="http://schemas.microsoft.com/office/drawing/2014/main" id="{E2C10D77-58B2-41A9-BE5A-6B892E20AF24}"/>
              </a:ext>
            </a:extLst>
          </p:cNvPr>
          <p:cNvSpPr txBox="1"/>
          <p:nvPr/>
        </p:nvSpPr>
        <p:spPr>
          <a:xfrm>
            <a:off x="233027" y="965885"/>
            <a:ext cx="11377264" cy="3600986"/>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State Aid is financial aid given to private undertakings.</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Social costs are attached to the giving of State aid (tax payer costs) and these “bail outs,” can also affect competition if the State aids a particular firm within a market, it can also affect the markets within other Member States. </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107 TFEU</a:t>
            </a:r>
            <a:r>
              <a:rPr lang="en-GB" sz="2200" dirty="0">
                <a:latin typeface="Bell MT" panose="02020503060305020303" pitchFamily="18" charset="0"/>
              </a:rPr>
              <a:t>; Jurisdictional and substantive criteria when State Aid will be incompatible with the internal market.</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108 TFEU</a:t>
            </a:r>
            <a:r>
              <a:rPr lang="en-GB" sz="2200" dirty="0">
                <a:latin typeface="Bell MT" panose="02020503060305020303" pitchFamily="18" charset="0"/>
              </a:rPr>
              <a:t>; Procedural framework for the control of State Aid within the Union.</a:t>
            </a:r>
          </a:p>
          <a:p>
            <a:pPr marL="342900" indent="-342900">
              <a:lnSpc>
                <a:spcPct val="90000"/>
              </a:lnSpc>
              <a:spcAft>
                <a:spcPts val="600"/>
              </a:spcAft>
              <a:buFont typeface="Wingdings" panose="05000000000000000000" pitchFamily="2" charset="2"/>
              <a:buChar char="§"/>
            </a:pPr>
            <a:endParaRPr lang="en-GB" sz="2200" dirty="0">
              <a:latin typeface="Bell MT" panose="02020503060305020303" pitchFamily="18" charset="0"/>
            </a:endParaRPr>
          </a:p>
          <a:p>
            <a:pPr marL="342900" indent="-342900">
              <a:lnSpc>
                <a:spcPct val="90000"/>
              </a:lnSpc>
              <a:spcAft>
                <a:spcPts val="600"/>
              </a:spcAft>
              <a:buFont typeface="Wingdings" panose="05000000000000000000" pitchFamily="2" charset="2"/>
              <a:buChar char="§"/>
            </a:pPr>
            <a:endParaRPr lang="en-GB" sz="2200" dirty="0"/>
          </a:p>
          <a:p>
            <a:pPr marL="342900" indent="-342900">
              <a:lnSpc>
                <a:spcPct val="90000"/>
              </a:lnSpc>
              <a:spcAft>
                <a:spcPts val="600"/>
              </a:spcAft>
              <a:buFont typeface="Wingdings" panose="05000000000000000000" pitchFamily="2" charset="2"/>
              <a:buChar char="§"/>
            </a:pPr>
            <a:endParaRPr lang="en-GB" sz="2200" dirty="0"/>
          </a:p>
        </p:txBody>
      </p:sp>
      <p:pic>
        <p:nvPicPr>
          <p:cNvPr id="3" name="Picture 2">
            <a:extLst>
              <a:ext uri="{FF2B5EF4-FFF2-40B4-BE49-F238E27FC236}">
                <a16:creationId xmlns:a16="http://schemas.microsoft.com/office/drawing/2014/main" id="{F664DE44-CB35-4F82-889E-EBFEF2EEE4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27387" y="3514578"/>
            <a:ext cx="3458633" cy="3024336"/>
          </a:xfrm>
          <a:prstGeom prst="rect">
            <a:avLst/>
          </a:prstGeom>
        </p:spPr>
      </p:pic>
      <p:sp>
        <p:nvSpPr>
          <p:cNvPr id="4" name="Footer Placeholder 3">
            <a:extLst>
              <a:ext uri="{FF2B5EF4-FFF2-40B4-BE49-F238E27FC236}">
                <a16:creationId xmlns:a16="http://schemas.microsoft.com/office/drawing/2014/main" id="{8D123BF0-7F4C-4988-A2F2-2E6A7151439C}"/>
              </a:ext>
            </a:extLst>
          </p:cNvPr>
          <p:cNvSpPr>
            <a:spLocks noGrp="1"/>
          </p:cNvSpPr>
          <p:nvPr>
            <p:ph type="ftr" sz="quarter" idx="11"/>
          </p:nvPr>
        </p:nvSpPr>
        <p:spPr/>
        <p:txBody>
          <a:bodyPr/>
          <a:lstStyle/>
          <a:p>
            <a:r>
              <a:rPr lang="en-GB"/>
              <a:t>SCHUTZE.EU</a:t>
            </a:r>
          </a:p>
        </p:txBody>
      </p:sp>
      <p:sp>
        <p:nvSpPr>
          <p:cNvPr id="5" name="Rectangle 4">
            <a:extLst>
              <a:ext uri="{FF2B5EF4-FFF2-40B4-BE49-F238E27FC236}">
                <a16:creationId xmlns:a16="http://schemas.microsoft.com/office/drawing/2014/main" id="{2DDC0965-E910-487E-BFA6-DB21A0E676F3}"/>
              </a:ext>
            </a:extLst>
          </p:cNvPr>
          <p:cNvSpPr/>
          <p:nvPr/>
        </p:nvSpPr>
        <p:spPr>
          <a:xfrm>
            <a:off x="230309" y="3424091"/>
            <a:ext cx="7272808" cy="2287229"/>
          </a:xfrm>
          <a:prstGeom prst="rect">
            <a:avLst/>
          </a:prstGeom>
        </p:spPr>
        <p:txBody>
          <a:bodyPr wrap="square">
            <a:spAutoFit/>
          </a:bodyPr>
          <a:lstStyle/>
          <a:p>
            <a:pPr marL="342900" indent="-342900">
              <a:lnSpc>
                <a:spcPct val="90000"/>
              </a:lnSpc>
              <a:spcAft>
                <a:spcPts val="600"/>
              </a:spcAft>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109 TFEU</a:t>
            </a:r>
            <a:r>
              <a:rPr lang="en-GB" sz="2100" dirty="0">
                <a:latin typeface="Bell MT" panose="02020503060305020303" pitchFamily="18" charset="0"/>
              </a:rPr>
              <a:t>; Regulatory competence granted to the Council in relation to </a:t>
            </a:r>
            <a:r>
              <a:rPr lang="en-GB" sz="2100" u="sng" dirty="0">
                <a:solidFill>
                  <a:schemeClr val="accent1">
                    <a:lumMod val="75000"/>
                  </a:schemeClr>
                </a:solidFill>
                <a:latin typeface="Bell MT" panose="02020503060305020303" pitchFamily="18" charset="0"/>
              </a:rPr>
              <a:t>Article 107 &amp; 108. </a:t>
            </a:r>
          </a:p>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General prohibition on State Aid that distorts competition and affect trade within the internal market. </a:t>
            </a:r>
            <a:r>
              <a:rPr lang="en-GB" sz="2100" u="sng" dirty="0">
                <a:solidFill>
                  <a:schemeClr val="accent1">
                    <a:lumMod val="75000"/>
                  </a:schemeClr>
                </a:solidFill>
                <a:latin typeface="Bell MT" panose="02020503060305020303" pitchFamily="18" charset="0"/>
              </a:rPr>
              <a:t>(Article 107(1))</a:t>
            </a:r>
          </a:p>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Formalistic approach, almost all State aid is deemed to distort the competition within a market. </a:t>
            </a:r>
            <a:r>
              <a:rPr lang="en-GB" sz="2100" u="sng" dirty="0">
                <a:solidFill>
                  <a:schemeClr val="accent6">
                    <a:lumMod val="75000"/>
                  </a:schemeClr>
                </a:solidFill>
                <a:latin typeface="Bell MT" panose="02020503060305020303" pitchFamily="18" charset="0"/>
              </a:rPr>
              <a:t>(</a:t>
            </a:r>
            <a:r>
              <a:rPr lang="en-GB" sz="2100" i="1" u="sng" dirty="0">
                <a:solidFill>
                  <a:schemeClr val="accent6">
                    <a:lumMod val="75000"/>
                  </a:schemeClr>
                </a:solidFill>
                <a:latin typeface="Bell MT" panose="02020503060305020303" pitchFamily="18" charset="0"/>
              </a:rPr>
              <a:t>Phillip Morris Holland [1980]</a:t>
            </a:r>
            <a:r>
              <a:rPr lang="en-GB" sz="2100" u="sng" dirty="0">
                <a:solidFill>
                  <a:schemeClr val="accent6">
                    <a:lumMod val="75000"/>
                  </a:schemeClr>
                </a:solidFill>
                <a:latin typeface="Bell MT" panose="02020503060305020303" pitchFamily="18" charset="0"/>
              </a:rPr>
              <a:t>)) </a:t>
            </a:r>
          </a:p>
        </p:txBody>
      </p:sp>
    </p:spTree>
    <p:extLst>
      <p:ext uri="{BB962C8B-B14F-4D97-AF65-F5344CB8AC3E}">
        <p14:creationId xmlns:p14="http://schemas.microsoft.com/office/powerpoint/2010/main" val="213737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B0CC96-F210-47C8-B380-D076BCB4D6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906" y="195185"/>
            <a:ext cx="11495012" cy="6467629"/>
          </a:xfrm>
          <a:prstGeom prst="rect">
            <a:avLst/>
          </a:prstGeom>
        </p:spPr>
      </p:pic>
      <p:sp>
        <p:nvSpPr>
          <p:cNvPr id="2" name="Footer Placeholder 1">
            <a:extLst>
              <a:ext uri="{FF2B5EF4-FFF2-40B4-BE49-F238E27FC236}">
                <a16:creationId xmlns:a16="http://schemas.microsoft.com/office/drawing/2014/main" id="{72D600D4-89EB-4B34-B219-AB3296B49862}"/>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957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52322"/>
            <a:ext cx="1218882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STATE AID &amp; STATE RESOURCES</a:t>
            </a:r>
          </a:p>
        </p:txBody>
      </p:sp>
      <p:sp>
        <p:nvSpPr>
          <p:cNvPr id="4" name="TextBox 3">
            <a:extLst>
              <a:ext uri="{FF2B5EF4-FFF2-40B4-BE49-F238E27FC236}">
                <a16:creationId xmlns:a16="http://schemas.microsoft.com/office/drawing/2014/main" id="{780B8124-D7FE-4869-9354-763E5C69307E}"/>
              </a:ext>
            </a:extLst>
          </p:cNvPr>
          <p:cNvSpPr txBox="1"/>
          <p:nvPr/>
        </p:nvSpPr>
        <p:spPr>
          <a:xfrm>
            <a:off x="549796" y="1052736"/>
            <a:ext cx="6336704" cy="5576911"/>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State Aid requires the direct or indirect implication of State resources.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NVFHW &amp; others [1982])</a:t>
            </a:r>
          </a:p>
          <a:p>
            <a:pPr marL="342900" indent="-342900">
              <a:lnSpc>
                <a:spcPct val="90000"/>
              </a:lnSpc>
              <a:buFont typeface="Wingdings" panose="05000000000000000000" pitchFamily="2" charset="2"/>
              <a:buChar char="§"/>
            </a:pPr>
            <a:r>
              <a:rPr lang="en-GB" sz="2200" i="1" u="sng" dirty="0" err="1">
                <a:solidFill>
                  <a:schemeClr val="accent6">
                    <a:lumMod val="75000"/>
                  </a:schemeClr>
                </a:solidFill>
                <a:latin typeface="Bell MT" panose="02020503060305020303" pitchFamily="18" charset="0"/>
              </a:rPr>
              <a:t>Kirsammer</a:t>
            </a:r>
            <a:r>
              <a:rPr lang="en-GB" sz="2200" i="1" u="sng" dirty="0">
                <a:solidFill>
                  <a:schemeClr val="accent6">
                    <a:lumMod val="75000"/>
                  </a:schemeClr>
                </a:solidFill>
                <a:latin typeface="Bell MT" panose="02020503060305020303" pitchFamily="18" charset="0"/>
              </a:rPr>
              <a:t> Hack [1993] </a:t>
            </a:r>
            <a:r>
              <a:rPr lang="en-GB" sz="2200" dirty="0">
                <a:solidFill>
                  <a:schemeClr val="tx2">
                    <a:lumMod val="75000"/>
                    <a:lumOff val="25000"/>
                  </a:schemeClr>
                </a:solidFill>
                <a:latin typeface="Bell MT" panose="02020503060305020303" pitchFamily="18" charset="0"/>
              </a:rPr>
              <a:t>confirms the cumulative relationship of State aid via State Resources. </a:t>
            </a:r>
          </a:p>
          <a:p>
            <a:pPr marL="342900" indent="-342900">
              <a:lnSpc>
                <a:spcPct val="90000"/>
              </a:lnSpc>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This limits the scope of </a:t>
            </a:r>
            <a:r>
              <a:rPr lang="en-GB" sz="2200" u="sng" dirty="0">
                <a:solidFill>
                  <a:schemeClr val="accent1">
                    <a:lumMod val="75000"/>
                  </a:schemeClr>
                </a:solidFill>
                <a:latin typeface="Bell MT" panose="02020503060305020303" pitchFamily="18" charset="0"/>
              </a:rPr>
              <a:t>Article 107(1) </a:t>
            </a:r>
            <a:r>
              <a:rPr lang="en-GB" sz="2200" dirty="0">
                <a:solidFill>
                  <a:schemeClr val="tx2">
                    <a:lumMod val="75000"/>
                    <a:lumOff val="25000"/>
                  </a:schemeClr>
                </a:solidFill>
                <a:latin typeface="Bell MT" panose="02020503060305020303" pitchFamily="18" charset="0"/>
              </a:rPr>
              <a:t>to situations where the State specifically acts within the market. </a:t>
            </a:r>
          </a:p>
          <a:p>
            <a:pPr marL="342900" indent="-342900">
              <a:lnSpc>
                <a:spcPct val="90000"/>
              </a:lnSpc>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Concept of State Aid is broad as can be seen in </a:t>
            </a:r>
            <a:r>
              <a:rPr lang="en-GB" sz="2200" i="1" u="sng" dirty="0" err="1">
                <a:solidFill>
                  <a:schemeClr val="accent6">
                    <a:lumMod val="75000"/>
                  </a:schemeClr>
                </a:solidFill>
                <a:latin typeface="Bell MT" panose="02020503060305020303" pitchFamily="18" charset="0"/>
              </a:rPr>
              <a:t>Gezamenlijke</a:t>
            </a:r>
            <a:r>
              <a:rPr lang="en-GB" sz="2200" i="1" u="sng" dirty="0">
                <a:solidFill>
                  <a:schemeClr val="accent6">
                    <a:lumMod val="75000"/>
                  </a:schemeClr>
                </a:solidFill>
                <a:latin typeface="Bell MT" panose="02020503060305020303" pitchFamily="18" charset="0"/>
              </a:rPr>
              <a:t> </a:t>
            </a:r>
            <a:r>
              <a:rPr lang="en-GB" sz="2200" i="1" u="sng" dirty="0" err="1">
                <a:solidFill>
                  <a:schemeClr val="accent6">
                    <a:lumMod val="75000"/>
                  </a:schemeClr>
                </a:solidFill>
                <a:latin typeface="Bell MT" panose="02020503060305020303" pitchFamily="18" charset="0"/>
              </a:rPr>
              <a:t>Steenkolenmijnen</a:t>
            </a:r>
            <a:r>
              <a:rPr lang="en-GB" sz="2200" i="1" u="sng" dirty="0">
                <a:solidFill>
                  <a:schemeClr val="accent6">
                    <a:lumMod val="75000"/>
                  </a:schemeClr>
                </a:solidFill>
                <a:latin typeface="Bell MT" panose="02020503060305020303" pitchFamily="18" charset="0"/>
              </a:rPr>
              <a:t> [1961]</a:t>
            </a:r>
          </a:p>
          <a:p>
            <a:pPr marL="342900" indent="-342900">
              <a:lnSpc>
                <a:spcPct val="90000"/>
              </a:lnSpc>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Broad interpretation as to what State resources constitutes. </a:t>
            </a:r>
          </a:p>
          <a:p>
            <a:pPr marL="342900" indent="-342900">
              <a:lnSpc>
                <a:spcPct val="90000"/>
              </a:lnSpc>
              <a:buFont typeface="Wingdings" panose="05000000000000000000" pitchFamily="2" charset="2"/>
              <a:buChar char="§"/>
            </a:pPr>
            <a:r>
              <a:rPr lang="en-GB" sz="2200" i="1" u="sng" dirty="0">
                <a:solidFill>
                  <a:schemeClr val="accent6">
                    <a:lumMod val="75000"/>
                  </a:schemeClr>
                </a:solidFill>
                <a:latin typeface="Bell MT" panose="02020503060305020303" pitchFamily="18" charset="0"/>
              </a:rPr>
              <a:t>Stardust [2002] </a:t>
            </a:r>
            <a:r>
              <a:rPr lang="en-GB" sz="2200" dirty="0">
                <a:solidFill>
                  <a:schemeClr val="tx2">
                    <a:lumMod val="75000"/>
                    <a:lumOff val="25000"/>
                  </a:schemeClr>
                </a:solidFill>
                <a:latin typeface="Bell MT" panose="02020503060305020303" pitchFamily="18" charset="0"/>
              </a:rPr>
              <a:t>illustrates that private resources can be considered State resources if the State exercises control over them and the decision to grant the resources is a State decision.</a:t>
            </a:r>
          </a:p>
          <a:p>
            <a:pPr marL="342900" indent="-342900">
              <a:lnSpc>
                <a:spcPct val="90000"/>
              </a:lnSpc>
              <a:buFont typeface="Wingdings" panose="05000000000000000000" pitchFamily="2" charset="2"/>
              <a:buChar char="§"/>
            </a:pPr>
            <a:endParaRPr lang="en-GB" sz="2200" dirty="0">
              <a:solidFill>
                <a:schemeClr val="tx2">
                  <a:lumMod val="75000"/>
                  <a:lumOff val="25000"/>
                </a:schemeClr>
              </a:solidFill>
            </a:endParaRPr>
          </a:p>
          <a:p>
            <a:pPr marL="342900" indent="-342900">
              <a:lnSpc>
                <a:spcPct val="90000"/>
              </a:lnSpc>
              <a:buFont typeface="Wingdings" panose="05000000000000000000" pitchFamily="2" charset="2"/>
              <a:buChar char="§"/>
            </a:pPr>
            <a:endParaRPr lang="en-GB" sz="2200" dirty="0">
              <a:solidFill>
                <a:schemeClr val="tx2">
                  <a:lumMod val="75000"/>
                  <a:lumOff val="25000"/>
                </a:schemeClr>
              </a:solidFill>
            </a:endParaRPr>
          </a:p>
        </p:txBody>
      </p:sp>
      <p:pic>
        <p:nvPicPr>
          <p:cNvPr id="3" name="Picture 2">
            <a:extLst>
              <a:ext uri="{FF2B5EF4-FFF2-40B4-BE49-F238E27FC236}">
                <a16:creationId xmlns:a16="http://schemas.microsoft.com/office/drawing/2014/main" id="{CB73BCF2-24FF-4DBA-9E4A-1C980B1AEF9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02524" y="1229175"/>
            <a:ext cx="4257269" cy="3077392"/>
          </a:xfrm>
          <a:prstGeom prst="rect">
            <a:avLst/>
          </a:prstGeom>
        </p:spPr>
      </p:pic>
      <p:sp>
        <p:nvSpPr>
          <p:cNvPr id="5" name="Footer Placeholder 4">
            <a:extLst>
              <a:ext uri="{FF2B5EF4-FFF2-40B4-BE49-F238E27FC236}">
                <a16:creationId xmlns:a16="http://schemas.microsoft.com/office/drawing/2014/main" id="{5AB44ECF-0130-440B-8D90-34747FD9A760}"/>
              </a:ext>
            </a:extLst>
          </p:cNvPr>
          <p:cNvSpPr>
            <a:spLocks noGrp="1"/>
          </p:cNvSpPr>
          <p:nvPr>
            <p:ph type="ftr" sz="quarter" idx="11"/>
          </p:nvPr>
        </p:nvSpPr>
        <p:spPr/>
        <p:txBody>
          <a:bodyPr/>
          <a:lstStyle/>
          <a:p>
            <a:r>
              <a:rPr lang="en-GB" dirty="0"/>
              <a:t>SCHUTZE.EU</a:t>
            </a:r>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2280</Words>
  <Application>Microsoft Office PowerPoint</Application>
  <PresentationFormat>Custom</PresentationFormat>
  <Paragraphs>167</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Bell MT</vt:lpstr>
      <vt:lpstr>Century Gothic</vt:lpstr>
      <vt:lpstr>Wingdings</vt:lpstr>
      <vt:lpstr>Continental Europe 16x9</vt:lpstr>
      <vt:lpstr>The EUROPEAN UNION</vt:lpstr>
      <vt:lpstr>State interference</vt:lpstr>
      <vt:lpstr>Public undertakings &amp; public services</vt:lpstr>
      <vt:lpstr>PUBLIC UNDERTAKINGS &amp; SERVICE</vt:lpstr>
      <vt:lpstr>PowerPoint Presentation</vt:lpstr>
      <vt:lpstr>PowerPoint Presentation</vt:lpstr>
      <vt:lpstr>State aid</vt:lpstr>
      <vt:lpstr>PowerPoint Presentation</vt:lpstr>
      <vt:lpstr>PowerPoint Presentation</vt:lpstr>
      <vt:lpstr>PowerPoint Presentation</vt:lpstr>
      <vt:lpstr>PowerPoint Presentation</vt:lpstr>
      <vt:lpstr>PowerPoint Presentation</vt:lpstr>
      <vt:lpstr>PowerPoint Presentation</vt:lpstr>
      <vt:lpstr>ENFORCING EU COMPETITION LAW</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 constitutional History</dc:title>
  <dc:creator/>
  <cp:keywords>EU Law, Revision, Constitutional Law</cp:keywords>
  <cp:lastModifiedBy/>
  <cp:revision>1</cp:revision>
  <dcterms:created xsi:type="dcterms:W3CDTF">2017-06-04T09:04:58Z</dcterms:created>
  <dcterms:modified xsi:type="dcterms:W3CDTF">2018-09-13T09:41:38Z</dcterms:modified>
  <cp:category>Law</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