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56" r:id="rId3"/>
    <p:sldId id="286" r:id="rId4"/>
    <p:sldId id="272" r:id="rId5"/>
    <p:sldId id="273" r:id="rId6"/>
    <p:sldId id="271" r:id="rId7"/>
    <p:sldId id="266" r:id="rId8"/>
    <p:sldId id="274" r:id="rId9"/>
    <p:sldId id="263" r:id="rId10"/>
    <p:sldId id="281" r:id="rId11"/>
    <p:sldId id="267" r:id="rId12"/>
    <p:sldId id="265" r:id="rId13"/>
    <p:sldId id="277" r:id="rId14"/>
    <p:sldId id="279" r:id="rId15"/>
    <p:sldId id="278" r:id="rId16"/>
    <p:sldId id="280" r:id="rId17"/>
    <p:sldId id="284"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4" d="100"/>
          <a:sy n="64" d="100"/>
        </p:scale>
        <p:origin x="52" y="16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6D873-2FE1-43D0-B3AB-3A593EE4A3D1}" type="doc">
      <dgm:prSet loTypeId="urn:microsoft.com/office/officeart/2009/3/layout/SubStepProcess" loCatId="process" qsTypeId="urn:microsoft.com/office/officeart/2005/8/quickstyle/simple1" qsCatId="simple" csTypeId="urn:microsoft.com/office/officeart/2005/8/colors/accent6_2" csCatId="accent6" phldr="1"/>
      <dgm:spPr/>
    </dgm:pt>
    <dgm:pt modelId="{4E15B438-23D2-4815-8BD3-4E7824F9579C}">
      <dgm:prSet phldrT="[Text]"/>
      <dgm:spPr/>
      <dgm:t>
        <a:bodyPr/>
        <a:lstStyle/>
        <a:p>
          <a:r>
            <a:rPr lang="en-US" dirty="0">
              <a:latin typeface="Bell MT" panose="02020503060305020303" pitchFamily="18" charset="0"/>
            </a:rPr>
            <a:t>The Foundational Federalism: Origin and character of the constitution.</a:t>
          </a:r>
        </a:p>
      </dgm:t>
    </dgm:pt>
    <dgm:pt modelId="{25A9CF22-CEAC-4DEA-AA33-45C129F74E23}" type="parTrans" cxnId="{43C4037C-1AA3-4ADE-9415-F21DEFEE3296}">
      <dgm:prSet/>
      <dgm:spPr/>
      <dgm:t>
        <a:bodyPr/>
        <a:lstStyle/>
        <a:p>
          <a:endParaRPr lang="en-US"/>
        </a:p>
      </dgm:t>
    </dgm:pt>
    <dgm:pt modelId="{FA19CE31-8D88-4F39-AFB3-706BEE100A56}" type="sibTrans" cxnId="{43C4037C-1AA3-4ADE-9415-F21DEFEE3296}">
      <dgm:prSet/>
      <dgm:spPr/>
      <dgm:t>
        <a:bodyPr/>
        <a:lstStyle/>
        <a:p>
          <a:endParaRPr lang="en-US"/>
        </a:p>
      </dgm:t>
    </dgm:pt>
    <dgm:pt modelId="{88AC342D-2C24-4A50-8C89-96D15AC9CE82}">
      <dgm:prSet phldrT="[Text]"/>
      <dgm:spPr/>
      <dgm:t>
        <a:bodyPr/>
        <a:lstStyle/>
        <a:p>
          <a:r>
            <a:rPr lang="en-US" dirty="0">
              <a:latin typeface="Bell MT" panose="02020503060305020303" pitchFamily="18" charset="0"/>
            </a:rPr>
            <a:t>The Institutional Federalism; Composition of government institutions</a:t>
          </a:r>
        </a:p>
      </dgm:t>
    </dgm:pt>
    <dgm:pt modelId="{574566DC-2F1A-43E7-9D47-E32CE7F8E11B}" type="parTrans" cxnId="{DEA293D9-6C52-4BEE-9771-6B03EC585704}">
      <dgm:prSet/>
      <dgm:spPr/>
      <dgm:t>
        <a:bodyPr/>
        <a:lstStyle/>
        <a:p>
          <a:endParaRPr lang="en-US"/>
        </a:p>
      </dgm:t>
    </dgm:pt>
    <dgm:pt modelId="{AC0BD021-514B-483E-A2D0-B97F9DDD5DDB}" type="sibTrans" cxnId="{DEA293D9-6C52-4BEE-9771-6B03EC585704}">
      <dgm:prSet/>
      <dgm:spPr/>
      <dgm:t>
        <a:bodyPr/>
        <a:lstStyle/>
        <a:p>
          <a:endParaRPr lang="en-US"/>
        </a:p>
      </dgm:t>
    </dgm:pt>
    <dgm:pt modelId="{D3FD7214-DBAB-4659-9337-C0D7D27DC0B0}">
      <dgm:prSet phldrT="[Text]"/>
      <dgm:spPr/>
      <dgm:t>
        <a:bodyPr/>
        <a:lstStyle/>
        <a:p>
          <a:r>
            <a:rPr lang="en-US" dirty="0">
              <a:latin typeface="Bell MT" panose="02020503060305020303" pitchFamily="18" charset="0"/>
            </a:rPr>
            <a:t>The Functional Federalism; Scope and nature of federal powers.</a:t>
          </a:r>
        </a:p>
      </dgm:t>
    </dgm:pt>
    <dgm:pt modelId="{3A9EAAC1-2AC2-4419-B938-5E6C487DC132}" type="parTrans" cxnId="{B67A8CCB-6075-46C7-8B37-10400B4E7FD6}">
      <dgm:prSet/>
      <dgm:spPr/>
      <dgm:t>
        <a:bodyPr/>
        <a:lstStyle/>
        <a:p>
          <a:endParaRPr lang="en-US"/>
        </a:p>
      </dgm:t>
    </dgm:pt>
    <dgm:pt modelId="{21451E06-4522-4BD8-B7BD-63B4ABC4A0BB}" type="sibTrans" cxnId="{B67A8CCB-6075-46C7-8B37-10400B4E7FD6}">
      <dgm:prSet/>
      <dgm:spPr/>
      <dgm:t>
        <a:bodyPr/>
        <a:lstStyle/>
        <a:p>
          <a:endParaRPr lang="en-US"/>
        </a:p>
      </dgm:t>
    </dgm:pt>
    <dgm:pt modelId="{37316C77-DBC8-470B-A041-69F492B256E9}" type="pres">
      <dgm:prSet presAssocID="{0026D873-2FE1-43D0-B3AB-3A593EE4A3D1}" presName="Name0" presStyleCnt="0">
        <dgm:presLayoutVars>
          <dgm:chMax val="7"/>
          <dgm:dir/>
          <dgm:animOne val="branch"/>
        </dgm:presLayoutVars>
      </dgm:prSet>
      <dgm:spPr/>
    </dgm:pt>
    <dgm:pt modelId="{2DB11257-4233-444C-9D0C-E6C6F5DDC31E}" type="pres">
      <dgm:prSet presAssocID="{4E15B438-23D2-4815-8BD3-4E7824F9579C}" presName="parTx1" presStyleLbl="node1" presStyleIdx="0" presStyleCnt="3" custLinFactNeighborX="-30590" custLinFactNeighborY="-426"/>
      <dgm:spPr/>
    </dgm:pt>
    <dgm:pt modelId="{BD000473-1E2E-472B-B705-CF18FD6A37C2}" type="pres">
      <dgm:prSet presAssocID="{88AC342D-2C24-4A50-8C89-96D15AC9CE82}" presName="parTx2" presStyleLbl="node1" presStyleIdx="1" presStyleCnt="3"/>
      <dgm:spPr/>
    </dgm:pt>
    <dgm:pt modelId="{BA17352D-A977-490F-990B-7CE60FFE4FD6}" type="pres">
      <dgm:prSet presAssocID="{D3FD7214-DBAB-4659-9337-C0D7D27DC0B0}" presName="parTx3" presStyleLbl="node1" presStyleIdx="2" presStyleCnt="3" custLinFactNeighborX="31618" custLinFactNeighborY="920"/>
      <dgm:spPr/>
    </dgm:pt>
  </dgm:ptLst>
  <dgm:cxnLst>
    <dgm:cxn modelId="{C5124001-03F2-4113-A503-DB44AA88F9E4}" type="presOf" srcId="{4E15B438-23D2-4815-8BD3-4E7824F9579C}" destId="{2DB11257-4233-444C-9D0C-E6C6F5DDC31E}" srcOrd="0" destOrd="0" presId="urn:microsoft.com/office/officeart/2009/3/layout/SubStepProcess"/>
    <dgm:cxn modelId="{6C81105A-9E3E-4E98-8921-7A471E5974E0}" type="presOf" srcId="{D3FD7214-DBAB-4659-9337-C0D7D27DC0B0}" destId="{BA17352D-A977-490F-990B-7CE60FFE4FD6}" srcOrd="0" destOrd="0" presId="urn:microsoft.com/office/officeart/2009/3/layout/SubStepProcess"/>
    <dgm:cxn modelId="{43C4037C-1AA3-4ADE-9415-F21DEFEE3296}" srcId="{0026D873-2FE1-43D0-B3AB-3A593EE4A3D1}" destId="{4E15B438-23D2-4815-8BD3-4E7824F9579C}" srcOrd="0" destOrd="0" parTransId="{25A9CF22-CEAC-4DEA-AA33-45C129F74E23}" sibTransId="{FA19CE31-8D88-4F39-AFB3-706BEE100A56}"/>
    <dgm:cxn modelId="{4A938D86-0523-4930-99D2-B33197263E13}" type="presOf" srcId="{88AC342D-2C24-4A50-8C89-96D15AC9CE82}" destId="{BD000473-1E2E-472B-B705-CF18FD6A37C2}" srcOrd="0" destOrd="0" presId="urn:microsoft.com/office/officeart/2009/3/layout/SubStepProcess"/>
    <dgm:cxn modelId="{A0A056C6-BF53-4519-B3F1-1A43D361D586}" type="presOf" srcId="{0026D873-2FE1-43D0-B3AB-3A593EE4A3D1}" destId="{37316C77-DBC8-470B-A041-69F492B256E9}" srcOrd="0" destOrd="0" presId="urn:microsoft.com/office/officeart/2009/3/layout/SubStepProcess"/>
    <dgm:cxn modelId="{B67A8CCB-6075-46C7-8B37-10400B4E7FD6}" srcId="{0026D873-2FE1-43D0-B3AB-3A593EE4A3D1}" destId="{D3FD7214-DBAB-4659-9337-C0D7D27DC0B0}" srcOrd="2" destOrd="0" parTransId="{3A9EAAC1-2AC2-4419-B938-5E6C487DC132}" sibTransId="{21451E06-4522-4BD8-B7BD-63B4ABC4A0BB}"/>
    <dgm:cxn modelId="{DEA293D9-6C52-4BEE-9771-6B03EC585704}" srcId="{0026D873-2FE1-43D0-B3AB-3A593EE4A3D1}" destId="{88AC342D-2C24-4A50-8C89-96D15AC9CE82}" srcOrd="1" destOrd="0" parTransId="{574566DC-2F1A-43E7-9D47-E32CE7F8E11B}" sibTransId="{AC0BD021-514B-483E-A2D0-B97F9DDD5DDB}"/>
    <dgm:cxn modelId="{7AEFB394-6884-4DB9-B503-EFD6A93B7336}" type="presParOf" srcId="{37316C77-DBC8-470B-A041-69F492B256E9}" destId="{2DB11257-4233-444C-9D0C-E6C6F5DDC31E}" srcOrd="0" destOrd="0" presId="urn:microsoft.com/office/officeart/2009/3/layout/SubStepProcess"/>
    <dgm:cxn modelId="{E311C287-9238-40F4-AB6C-F2234D0864B2}" type="presParOf" srcId="{37316C77-DBC8-470B-A041-69F492B256E9}" destId="{BD000473-1E2E-472B-B705-CF18FD6A37C2}" srcOrd="1" destOrd="0" presId="urn:microsoft.com/office/officeart/2009/3/layout/SubStepProcess"/>
    <dgm:cxn modelId="{84725665-22F3-4747-90FD-79A723EAD4B7}" type="presParOf" srcId="{37316C77-DBC8-470B-A041-69F492B256E9}" destId="{BA17352D-A977-490F-990B-7CE60FFE4FD6}" srcOrd="2"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989E3-3350-4250-86E1-D04EE9154A43}"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40D1CC5C-8F9F-4B8E-BE44-DEA1233EBFF0}">
      <dgm:prSet phldrT="[Text]"/>
      <dgm:spPr/>
      <dgm:t>
        <a:bodyPr/>
        <a:lstStyle/>
        <a:p>
          <a:r>
            <a:rPr lang="en-US" dirty="0" err="1">
              <a:latin typeface="Bell MT" panose="02020503060305020303" pitchFamily="18" charset="0"/>
            </a:rPr>
            <a:t>Kelsen</a:t>
          </a:r>
          <a:r>
            <a:rPr lang="en-US" dirty="0">
              <a:latin typeface="Bell MT" panose="02020503060305020303" pitchFamily="18" charset="0"/>
            </a:rPr>
            <a:t> (1920)</a:t>
          </a:r>
        </a:p>
      </dgm:t>
    </dgm:pt>
    <dgm:pt modelId="{DE2710D5-426E-4D2D-BD0C-EA1E63915729}" type="parTrans" cxnId="{0A03570D-78C3-4D75-9EE6-49765761B0BF}">
      <dgm:prSet/>
      <dgm:spPr/>
      <dgm:t>
        <a:bodyPr/>
        <a:lstStyle/>
        <a:p>
          <a:endParaRPr lang="en-US"/>
        </a:p>
      </dgm:t>
    </dgm:pt>
    <dgm:pt modelId="{E5FD540B-194D-45BF-AECA-E7D1189F37C3}" type="sibTrans" cxnId="{0A03570D-78C3-4D75-9EE6-49765761B0BF}">
      <dgm:prSet/>
      <dgm:spPr/>
      <dgm:t>
        <a:bodyPr/>
        <a:lstStyle/>
        <a:p>
          <a:endParaRPr lang="en-US"/>
        </a:p>
      </dgm:t>
    </dgm:pt>
    <dgm:pt modelId="{7EBD91D7-98D6-4ECD-9D2C-5CCFDBFB3B8A}">
      <dgm:prSet phldrT="[Text]"/>
      <dgm:spPr/>
      <dgm:t>
        <a:bodyPr/>
        <a:lstStyle/>
        <a:p>
          <a:r>
            <a:rPr lang="en-US" dirty="0">
              <a:latin typeface="Bell MT" panose="02020503060305020303" pitchFamily="18" charset="0"/>
            </a:rPr>
            <a:t>Was loyal to the concept of indivisible sovereignty.</a:t>
          </a:r>
        </a:p>
      </dgm:t>
    </dgm:pt>
    <dgm:pt modelId="{A84893C3-1A29-4BEE-8969-6B7B758BAE01}" type="parTrans" cxnId="{25BA6069-C7F3-4DB3-A412-9D43234B7E28}">
      <dgm:prSet/>
      <dgm:spPr/>
      <dgm:t>
        <a:bodyPr/>
        <a:lstStyle/>
        <a:p>
          <a:endParaRPr lang="en-US"/>
        </a:p>
      </dgm:t>
    </dgm:pt>
    <dgm:pt modelId="{240AE9F2-3880-4819-A983-1D47F95DEDE2}" type="sibTrans" cxnId="{25BA6069-C7F3-4DB3-A412-9D43234B7E28}">
      <dgm:prSet/>
      <dgm:spPr/>
      <dgm:t>
        <a:bodyPr/>
        <a:lstStyle/>
        <a:p>
          <a:endParaRPr lang="en-US"/>
        </a:p>
      </dgm:t>
    </dgm:pt>
    <dgm:pt modelId="{7B7167F0-71A1-4DA3-9C71-2454D3A10076}">
      <dgm:prSet phldrT="[Text]"/>
      <dgm:spPr/>
      <dgm:t>
        <a:bodyPr/>
        <a:lstStyle/>
        <a:p>
          <a:r>
            <a:rPr lang="en-US" dirty="0">
              <a:latin typeface="Bell MT" panose="02020503060305020303" pitchFamily="18" charset="0"/>
            </a:rPr>
            <a:t>Schmitt (2003)</a:t>
          </a:r>
        </a:p>
      </dgm:t>
    </dgm:pt>
    <dgm:pt modelId="{8FC715AA-4A20-4923-8EE2-598D830C7A1A}" type="parTrans" cxnId="{E55A942C-4813-4A73-9B54-0EE297AB1266}">
      <dgm:prSet/>
      <dgm:spPr/>
      <dgm:t>
        <a:bodyPr/>
        <a:lstStyle/>
        <a:p>
          <a:endParaRPr lang="en-US"/>
        </a:p>
      </dgm:t>
    </dgm:pt>
    <dgm:pt modelId="{C18611EE-22C4-4A10-829D-0E42A457CCFF}" type="sibTrans" cxnId="{E55A942C-4813-4A73-9B54-0EE297AB1266}">
      <dgm:prSet/>
      <dgm:spPr/>
      <dgm:t>
        <a:bodyPr/>
        <a:lstStyle/>
        <a:p>
          <a:endParaRPr lang="en-US"/>
        </a:p>
      </dgm:t>
    </dgm:pt>
    <dgm:pt modelId="{DEFAD1D9-6A33-469E-AC63-66AE4A364091}">
      <dgm:prSet phldrT="[Text]"/>
      <dgm:spPr/>
      <dgm:t>
        <a:bodyPr/>
        <a:lstStyle/>
        <a:p>
          <a:r>
            <a:rPr lang="en-US" dirty="0">
              <a:latin typeface="Bell MT" panose="02020503060305020303" pitchFamily="18" charset="0"/>
            </a:rPr>
            <a:t>Agreed with </a:t>
          </a:r>
          <a:r>
            <a:rPr lang="en-US" dirty="0" err="1">
              <a:latin typeface="Bell MT" panose="02020503060305020303" pitchFamily="18" charset="0"/>
            </a:rPr>
            <a:t>Kelsen</a:t>
          </a:r>
          <a:r>
            <a:rPr lang="en-US" dirty="0">
              <a:latin typeface="Bell MT" panose="02020503060305020303" pitchFamily="18" charset="0"/>
            </a:rPr>
            <a:t> regarding there being no difference between a confederation and a federal state.</a:t>
          </a:r>
        </a:p>
      </dgm:t>
    </dgm:pt>
    <dgm:pt modelId="{F9C264FC-48AB-4582-8EE7-6C776E2A80F5}" type="parTrans" cxnId="{4F56BBC1-AF0F-4056-8602-A269F3DB3976}">
      <dgm:prSet/>
      <dgm:spPr/>
      <dgm:t>
        <a:bodyPr/>
        <a:lstStyle/>
        <a:p>
          <a:endParaRPr lang="en-US"/>
        </a:p>
      </dgm:t>
    </dgm:pt>
    <dgm:pt modelId="{CD9205B3-F658-4EEF-8E4A-7E3BC1E47FBF}" type="sibTrans" cxnId="{4F56BBC1-AF0F-4056-8602-A269F3DB3976}">
      <dgm:prSet/>
      <dgm:spPr/>
      <dgm:t>
        <a:bodyPr/>
        <a:lstStyle/>
        <a:p>
          <a:endParaRPr lang="en-US"/>
        </a:p>
      </dgm:t>
    </dgm:pt>
    <dgm:pt modelId="{EF7CFA4B-7612-42DD-A1FC-E1E0FD547247}">
      <dgm:prSet phldrT="[Text]"/>
      <dgm:spPr/>
      <dgm:t>
        <a:bodyPr/>
        <a:lstStyle/>
        <a:p>
          <a:r>
            <a:rPr lang="en-US" dirty="0">
              <a:latin typeface="Bell MT" panose="02020503060305020303" pitchFamily="18" charset="0"/>
            </a:rPr>
            <a:t>Believed there was no difference between a confederation of states or a federal state.</a:t>
          </a:r>
        </a:p>
      </dgm:t>
    </dgm:pt>
    <dgm:pt modelId="{1C1248BE-B5CA-47F7-9A43-F2B807474E71}" type="parTrans" cxnId="{C57EA74C-6144-4D10-8BB9-56B7920B08D7}">
      <dgm:prSet/>
      <dgm:spPr/>
      <dgm:t>
        <a:bodyPr/>
        <a:lstStyle/>
        <a:p>
          <a:endParaRPr lang="en-US"/>
        </a:p>
      </dgm:t>
    </dgm:pt>
    <dgm:pt modelId="{BFAD93F6-ABF0-4139-85E7-2433E7E4894B}" type="sibTrans" cxnId="{C57EA74C-6144-4D10-8BB9-56B7920B08D7}">
      <dgm:prSet/>
      <dgm:spPr/>
      <dgm:t>
        <a:bodyPr/>
        <a:lstStyle/>
        <a:p>
          <a:endParaRPr lang="en-US"/>
        </a:p>
      </dgm:t>
    </dgm:pt>
    <dgm:pt modelId="{19A50C8F-8DAC-49C3-9BA8-EB28D2E6B2C9}">
      <dgm:prSet phldrT="[Text]"/>
      <dgm:spPr/>
      <dgm:t>
        <a:bodyPr/>
        <a:lstStyle/>
        <a:p>
          <a:r>
            <a:rPr lang="en-US" dirty="0">
              <a:latin typeface="Bell MT" panose="02020503060305020303" pitchFamily="18" charset="0"/>
            </a:rPr>
            <a:t>The concept that treaties and constitutions were mutually exclusive was wrong.</a:t>
          </a:r>
        </a:p>
      </dgm:t>
    </dgm:pt>
    <dgm:pt modelId="{36F71F5C-25D7-40BF-BE3A-C9CE990D4A4E}" type="parTrans" cxnId="{BD2B59A2-A575-4804-914E-5F4D1C0220C6}">
      <dgm:prSet/>
      <dgm:spPr/>
      <dgm:t>
        <a:bodyPr/>
        <a:lstStyle/>
        <a:p>
          <a:endParaRPr lang="en-US"/>
        </a:p>
      </dgm:t>
    </dgm:pt>
    <dgm:pt modelId="{B8E78642-EDEC-4286-ABDA-D953052436F8}" type="sibTrans" cxnId="{BD2B59A2-A575-4804-914E-5F4D1C0220C6}">
      <dgm:prSet/>
      <dgm:spPr/>
      <dgm:t>
        <a:bodyPr/>
        <a:lstStyle/>
        <a:p>
          <a:endParaRPr lang="en-US"/>
        </a:p>
      </dgm:t>
    </dgm:pt>
    <dgm:pt modelId="{800B454C-9869-41FE-A475-3C5E0ADB10EF}">
      <dgm:prSet phldrT="[Text]"/>
      <dgm:spPr/>
      <dgm:t>
        <a:bodyPr/>
        <a:lstStyle/>
        <a:p>
          <a:r>
            <a:rPr lang="en-US" dirty="0">
              <a:latin typeface="Bell MT" panose="02020503060305020303" pitchFamily="18" charset="0"/>
            </a:rPr>
            <a:t>The concept of sovereignty was a psychological one of social perception.</a:t>
          </a:r>
        </a:p>
      </dgm:t>
    </dgm:pt>
    <dgm:pt modelId="{8DD2D25B-3551-4E4A-BF3D-8E3FF8FEC118}" type="parTrans" cxnId="{90472875-F378-45A9-9565-908CFFEB43EF}">
      <dgm:prSet/>
      <dgm:spPr/>
      <dgm:t>
        <a:bodyPr/>
        <a:lstStyle/>
        <a:p>
          <a:endParaRPr lang="en-US"/>
        </a:p>
      </dgm:t>
    </dgm:pt>
    <dgm:pt modelId="{086385EF-9783-4B9F-BFF0-03B0E50EC00E}" type="sibTrans" cxnId="{90472875-F378-45A9-9565-908CFFEB43EF}">
      <dgm:prSet/>
      <dgm:spPr/>
      <dgm:t>
        <a:bodyPr/>
        <a:lstStyle/>
        <a:p>
          <a:endParaRPr lang="en-US"/>
        </a:p>
      </dgm:t>
    </dgm:pt>
    <dgm:pt modelId="{44F1C24C-251A-42CC-A308-A3F289C205EE}">
      <dgm:prSet phldrT="[Text]"/>
      <dgm:spPr/>
      <dgm:t>
        <a:bodyPr/>
        <a:lstStyle/>
        <a:p>
          <a:r>
            <a:rPr lang="en-US" dirty="0">
              <a:latin typeface="Bell MT" panose="02020503060305020303" pitchFamily="18" charset="0"/>
            </a:rPr>
            <a:t>Didn’t agree with the </a:t>
          </a:r>
          <a:r>
            <a:rPr lang="en-US" dirty="0" err="1">
              <a:latin typeface="Bell MT" panose="02020503060305020303" pitchFamily="18" charset="0"/>
            </a:rPr>
            <a:t>tautogical</a:t>
          </a:r>
          <a:r>
            <a:rPr lang="en-US" dirty="0">
              <a:latin typeface="Bell MT" panose="02020503060305020303" pitchFamily="18" charset="0"/>
            </a:rPr>
            <a:t> nature of federal Europe.</a:t>
          </a:r>
        </a:p>
      </dgm:t>
    </dgm:pt>
    <dgm:pt modelId="{404398F0-0B55-46AF-AB60-A6BFF8A8F241}" type="parTrans" cxnId="{CF788FCB-4A85-4D20-A034-8A2127CE723A}">
      <dgm:prSet/>
      <dgm:spPr/>
      <dgm:t>
        <a:bodyPr/>
        <a:lstStyle/>
        <a:p>
          <a:endParaRPr lang="en-US"/>
        </a:p>
      </dgm:t>
    </dgm:pt>
    <dgm:pt modelId="{F5D650E8-67F9-48B4-9A8F-A119F1A6B158}" type="sibTrans" cxnId="{CF788FCB-4A85-4D20-A034-8A2127CE723A}">
      <dgm:prSet/>
      <dgm:spPr/>
      <dgm:t>
        <a:bodyPr/>
        <a:lstStyle/>
        <a:p>
          <a:endParaRPr lang="en-US"/>
        </a:p>
      </dgm:t>
    </dgm:pt>
    <dgm:pt modelId="{0F7E0ABE-2169-4312-97EC-74986C43E3A9}">
      <dgm:prSet phldrT="[Text]"/>
      <dgm:spPr/>
      <dgm:t>
        <a:bodyPr/>
        <a:lstStyle/>
        <a:p>
          <a:r>
            <a:rPr lang="en-US" dirty="0">
              <a:latin typeface="Bell MT" panose="02020503060305020303" pitchFamily="18" charset="0"/>
            </a:rPr>
            <a:t>Both two species of federalism.</a:t>
          </a:r>
        </a:p>
      </dgm:t>
    </dgm:pt>
    <dgm:pt modelId="{FDF40D77-0B26-49AF-85A6-7C4B4AB5D9C8}" type="parTrans" cxnId="{6D4DC78A-CB99-4211-9D82-1EA7E9F0EBA9}">
      <dgm:prSet/>
      <dgm:spPr/>
      <dgm:t>
        <a:bodyPr/>
        <a:lstStyle/>
        <a:p>
          <a:endParaRPr lang="en-US"/>
        </a:p>
      </dgm:t>
    </dgm:pt>
    <dgm:pt modelId="{1818B8AC-995B-4AD4-B6E0-C69EBD95BA54}" type="sibTrans" cxnId="{6D4DC78A-CB99-4211-9D82-1EA7E9F0EBA9}">
      <dgm:prSet/>
      <dgm:spPr/>
      <dgm:t>
        <a:bodyPr/>
        <a:lstStyle/>
        <a:p>
          <a:endParaRPr lang="en-US"/>
        </a:p>
      </dgm:t>
    </dgm:pt>
    <dgm:pt modelId="{634C9130-CF1A-41A2-BB41-F4B176C8C90B}">
      <dgm:prSet phldrT="[Text]"/>
      <dgm:spPr/>
      <dgm:t>
        <a:bodyPr/>
        <a:lstStyle/>
        <a:p>
          <a:r>
            <a:rPr lang="en-US" dirty="0">
              <a:latin typeface="Bell MT" panose="02020503060305020303" pitchFamily="18" charset="0"/>
            </a:rPr>
            <a:t>Did not focus enough on defining what each species was.</a:t>
          </a:r>
        </a:p>
      </dgm:t>
    </dgm:pt>
    <dgm:pt modelId="{AADA7427-A531-4B3F-B12A-6DA193259AA8}" type="parTrans" cxnId="{CC911D76-5568-4834-98FD-2A38F64F70C1}">
      <dgm:prSet/>
      <dgm:spPr/>
      <dgm:t>
        <a:bodyPr/>
        <a:lstStyle/>
        <a:p>
          <a:endParaRPr lang="en-US"/>
        </a:p>
      </dgm:t>
    </dgm:pt>
    <dgm:pt modelId="{1A5D7408-E16F-4BCB-9F8F-C582260AF653}" type="sibTrans" cxnId="{CC911D76-5568-4834-98FD-2A38F64F70C1}">
      <dgm:prSet/>
      <dgm:spPr/>
      <dgm:t>
        <a:bodyPr/>
        <a:lstStyle/>
        <a:p>
          <a:endParaRPr lang="en-US"/>
        </a:p>
      </dgm:t>
    </dgm:pt>
    <dgm:pt modelId="{880570A3-4BCE-4149-AF3F-CAE236ABB253}" type="pres">
      <dgm:prSet presAssocID="{D16989E3-3350-4250-86E1-D04EE9154A43}" presName="linear" presStyleCnt="0">
        <dgm:presLayoutVars>
          <dgm:animLvl val="lvl"/>
          <dgm:resizeHandles val="exact"/>
        </dgm:presLayoutVars>
      </dgm:prSet>
      <dgm:spPr/>
    </dgm:pt>
    <dgm:pt modelId="{A16AB379-0E68-4A6D-B0F2-12878D32F834}" type="pres">
      <dgm:prSet presAssocID="{40D1CC5C-8F9F-4B8E-BE44-DEA1233EBFF0}" presName="parentText" presStyleLbl="node1" presStyleIdx="0" presStyleCnt="2">
        <dgm:presLayoutVars>
          <dgm:chMax val="0"/>
          <dgm:bulletEnabled val="1"/>
        </dgm:presLayoutVars>
      </dgm:prSet>
      <dgm:spPr/>
    </dgm:pt>
    <dgm:pt modelId="{1ABCF3E9-31B9-42DC-96DA-D5E4A9A32DFC}" type="pres">
      <dgm:prSet presAssocID="{40D1CC5C-8F9F-4B8E-BE44-DEA1233EBFF0}" presName="childText" presStyleLbl="revTx" presStyleIdx="0" presStyleCnt="2">
        <dgm:presLayoutVars>
          <dgm:bulletEnabled val="1"/>
        </dgm:presLayoutVars>
      </dgm:prSet>
      <dgm:spPr/>
    </dgm:pt>
    <dgm:pt modelId="{7F720CCB-0504-4932-93B8-988B4BA3DC5E}" type="pres">
      <dgm:prSet presAssocID="{7B7167F0-71A1-4DA3-9C71-2454D3A10076}" presName="parentText" presStyleLbl="node1" presStyleIdx="1" presStyleCnt="2">
        <dgm:presLayoutVars>
          <dgm:chMax val="0"/>
          <dgm:bulletEnabled val="1"/>
        </dgm:presLayoutVars>
      </dgm:prSet>
      <dgm:spPr/>
    </dgm:pt>
    <dgm:pt modelId="{25531657-D0C0-4387-AD9D-C344BB8F3BA2}" type="pres">
      <dgm:prSet presAssocID="{7B7167F0-71A1-4DA3-9C71-2454D3A10076}" presName="childText" presStyleLbl="revTx" presStyleIdx="1" presStyleCnt="2">
        <dgm:presLayoutVars>
          <dgm:bulletEnabled val="1"/>
        </dgm:presLayoutVars>
      </dgm:prSet>
      <dgm:spPr/>
    </dgm:pt>
  </dgm:ptLst>
  <dgm:cxnLst>
    <dgm:cxn modelId="{79F63103-F0D0-45BB-BF33-4B7EC651F061}" type="presOf" srcId="{800B454C-9869-41FE-A475-3C5E0ADB10EF}" destId="{1ABCF3E9-31B9-42DC-96DA-D5E4A9A32DFC}" srcOrd="0" destOrd="3" presId="urn:microsoft.com/office/officeart/2005/8/layout/vList2"/>
    <dgm:cxn modelId="{0A03570D-78C3-4D75-9EE6-49765761B0BF}" srcId="{D16989E3-3350-4250-86E1-D04EE9154A43}" destId="{40D1CC5C-8F9F-4B8E-BE44-DEA1233EBFF0}" srcOrd="0" destOrd="0" parTransId="{DE2710D5-426E-4D2D-BD0C-EA1E63915729}" sibTransId="{E5FD540B-194D-45BF-AECA-E7D1189F37C3}"/>
    <dgm:cxn modelId="{BA88D10E-5FBE-4E0E-81E8-0E4A06575A3D}" type="presOf" srcId="{7B7167F0-71A1-4DA3-9C71-2454D3A10076}" destId="{7F720CCB-0504-4932-93B8-988B4BA3DC5E}" srcOrd="0" destOrd="0" presId="urn:microsoft.com/office/officeart/2005/8/layout/vList2"/>
    <dgm:cxn modelId="{DF91301B-1B84-43C1-A7BC-B7894C1F57B5}" type="presOf" srcId="{634C9130-CF1A-41A2-BB41-F4B176C8C90B}" destId="{25531657-D0C0-4387-AD9D-C344BB8F3BA2}" srcOrd="0" destOrd="2" presId="urn:microsoft.com/office/officeart/2005/8/layout/vList2"/>
    <dgm:cxn modelId="{EC292126-CD6A-4869-8103-E2D35F0DA683}" type="presOf" srcId="{D16989E3-3350-4250-86E1-D04EE9154A43}" destId="{880570A3-4BCE-4149-AF3F-CAE236ABB253}" srcOrd="0" destOrd="0" presId="urn:microsoft.com/office/officeart/2005/8/layout/vList2"/>
    <dgm:cxn modelId="{E55A942C-4813-4A73-9B54-0EE297AB1266}" srcId="{D16989E3-3350-4250-86E1-D04EE9154A43}" destId="{7B7167F0-71A1-4DA3-9C71-2454D3A10076}" srcOrd="1" destOrd="0" parTransId="{8FC715AA-4A20-4923-8EE2-598D830C7A1A}" sibTransId="{C18611EE-22C4-4A10-829D-0E42A457CCFF}"/>
    <dgm:cxn modelId="{7329AF2E-BD98-46BE-8C3A-62DA6A23866A}" type="presOf" srcId="{44F1C24C-251A-42CC-A308-A3F289C205EE}" destId="{1ABCF3E9-31B9-42DC-96DA-D5E4A9A32DFC}" srcOrd="0" destOrd="4" presId="urn:microsoft.com/office/officeart/2005/8/layout/vList2"/>
    <dgm:cxn modelId="{3195A45E-3E0A-435E-B2D5-881FFD1DE089}" type="presOf" srcId="{0F7E0ABE-2169-4312-97EC-74986C43E3A9}" destId="{25531657-D0C0-4387-AD9D-C344BB8F3BA2}" srcOrd="0" destOrd="1" presId="urn:microsoft.com/office/officeart/2005/8/layout/vList2"/>
    <dgm:cxn modelId="{3370D441-4D1C-4B4F-A49D-AB384A161A4F}" type="presOf" srcId="{40D1CC5C-8F9F-4B8E-BE44-DEA1233EBFF0}" destId="{A16AB379-0E68-4A6D-B0F2-12878D32F834}" srcOrd="0" destOrd="0" presId="urn:microsoft.com/office/officeart/2005/8/layout/vList2"/>
    <dgm:cxn modelId="{25BA6069-C7F3-4DB3-A412-9D43234B7E28}" srcId="{40D1CC5C-8F9F-4B8E-BE44-DEA1233EBFF0}" destId="{7EBD91D7-98D6-4ECD-9D2C-5CCFDBFB3B8A}" srcOrd="0" destOrd="0" parTransId="{A84893C3-1A29-4BEE-8969-6B7B758BAE01}" sibTransId="{240AE9F2-3880-4819-A983-1D47F95DEDE2}"/>
    <dgm:cxn modelId="{C57EA74C-6144-4D10-8BB9-56B7920B08D7}" srcId="{40D1CC5C-8F9F-4B8E-BE44-DEA1233EBFF0}" destId="{EF7CFA4B-7612-42DD-A1FC-E1E0FD547247}" srcOrd="1" destOrd="0" parTransId="{1C1248BE-B5CA-47F7-9A43-F2B807474E71}" sibTransId="{BFAD93F6-ABF0-4139-85E7-2433E7E4894B}"/>
    <dgm:cxn modelId="{90472875-F378-45A9-9565-908CFFEB43EF}" srcId="{40D1CC5C-8F9F-4B8E-BE44-DEA1233EBFF0}" destId="{800B454C-9869-41FE-A475-3C5E0ADB10EF}" srcOrd="3" destOrd="0" parTransId="{8DD2D25B-3551-4E4A-BF3D-8E3FF8FEC118}" sibTransId="{086385EF-9783-4B9F-BFF0-03B0E50EC00E}"/>
    <dgm:cxn modelId="{CC911D76-5568-4834-98FD-2A38F64F70C1}" srcId="{7B7167F0-71A1-4DA3-9C71-2454D3A10076}" destId="{634C9130-CF1A-41A2-BB41-F4B176C8C90B}" srcOrd="2" destOrd="0" parTransId="{AADA7427-A531-4B3F-B12A-6DA193259AA8}" sibTransId="{1A5D7408-E16F-4BCB-9F8F-C582260AF653}"/>
    <dgm:cxn modelId="{2973C757-98DC-4008-AC86-758B4FF097D2}" type="presOf" srcId="{DEFAD1D9-6A33-469E-AC63-66AE4A364091}" destId="{25531657-D0C0-4387-AD9D-C344BB8F3BA2}" srcOrd="0" destOrd="0" presId="urn:microsoft.com/office/officeart/2005/8/layout/vList2"/>
    <dgm:cxn modelId="{6D4DC78A-CB99-4211-9D82-1EA7E9F0EBA9}" srcId="{7B7167F0-71A1-4DA3-9C71-2454D3A10076}" destId="{0F7E0ABE-2169-4312-97EC-74986C43E3A9}" srcOrd="1" destOrd="0" parTransId="{FDF40D77-0B26-49AF-85A6-7C4B4AB5D9C8}" sibTransId="{1818B8AC-995B-4AD4-B6E0-C69EBD95BA54}"/>
    <dgm:cxn modelId="{BD2B59A2-A575-4804-914E-5F4D1C0220C6}" srcId="{40D1CC5C-8F9F-4B8E-BE44-DEA1233EBFF0}" destId="{19A50C8F-8DAC-49C3-9BA8-EB28D2E6B2C9}" srcOrd="2" destOrd="0" parTransId="{36F71F5C-25D7-40BF-BE3A-C9CE990D4A4E}" sibTransId="{B8E78642-EDEC-4286-ABDA-D953052436F8}"/>
    <dgm:cxn modelId="{077816B1-16A8-4E6D-8BE2-6A69C234160F}" type="presOf" srcId="{EF7CFA4B-7612-42DD-A1FC-E1E0FD547247}" destId="{1ABCF3E9-31B9-42DC-96DA-D5E4A9A32DFC}" srcOrd="0" destOrd="1" presId="urn:microsoft.com/office/officeart/2005/8/layout/vList2"/>
    <dgm:cxn modelId="{ADCD37B1-963C-400C-A89A-CC6F90601E65}" type="presOf" srcId="{7EBD91D7-98D6-4ECD-9D2C-5CCFDBFB3B8A}" destId="{1ABCF3E9-31B9-42DC-96DA-D5E4A9A32DFC}" srcOrd="0" destOrd="0" presId="urn:microsoft.com/office/officeart/2005/8/layout/vList2"/>
    <dgm:cxn modelId="{4F56BBC1-AF0F-4056-8602-A269F3DB3976}" srcId="{7B7167F0-71A1-4DA3-9C71-2454D3A10076}" destId="{DEFAD1D9-6A33-469E-AC63-66AE4A364091}" srcOrd="0" destOrd="0" parTransId="{F9C264FC-48AB-4582-8EE7-6C776E2A80F5}" sibTransId="{CD9205B3-F658-4EEF-8E4A-7E3BC1E47FBF}"/>
    <dgm:cxn modelId="{CF788FCB-4A85-4D20-A034-8A2127CE723A}" srcId="{40D1CC5C-8F9F-4B8E-BE44-DEA1233EBFF0}" destId="{44F1C24C-251A-42CC-A308-A3F289C205EE}" srcOrd="4" destOrd="0" parTransId="{404398F0-0B55-46AF-AB60-A6BFF8A8F241}" sibTransId="{F5D650E8-67F9-48B4-9A8F-A119F1A6B158}"/>
    <dgm:cxn modelId="{EE4CB5DF-0E23-480E-907A-1C05FEDAC724}" type="presOf" srcId="{19A50C8F-8DAC-49C3-9BA8-EB28D2E6B2C9}" destId="{1ABCF3E9-31B9-42DC-96DA-D5E4A9A32DFC}" srcOrd="0" destOrd="2" presId="urn:microsoft.com/office/officeart/2005/8/layout/vList2"/>
    <dgm:cxn modelId="{F8B3DA57-813F-4F08-8859-F6AC32AB1B06}" type="presParOf" srcId="{880570A3-4BCE-4149-AF3F-CAE236ABB253}" destId="{A16AB379-0E68-4A6D-B0F2-12878D32F834}" srcOrd="0" destOrd="0" presId="urn:microsoft.com/office/officeart/2005/8/layout/vList2"/>
    <dgm:cxn modelId="{F8C67E0C-BE7F-451E-95A5-59F630CDA05B}" type="presParOf" srcId="{880570A3-4BCE-4149-AF3F-CAE236ABB253}" destId="{1ABCF3E9-31B9-42DC-96DA-D5E4A9A32DFC}" srcOrd="1" destOrd="0" presId="urn:microsoft.com/office/officeart/2005/8/layout/vList2"/>
    <dgm:cxn modelId="{46578C5F-5A3C-424B-9FF6-ABAB6547A949}" type="presParOf" srcId="{880570A3-4BCE-4149-AF3F-CAE236ABB253}" destId="{7F720CCB-0504-4932-93B8-988B4BA3DC5E}" srcOrd="2" destOrd="0" presId="urn:microsoft.com/office/officeart/2005/8/layout/vList2"/>
    <dgm:cxn modelId="{9F400617-0C38-4156-8BA7-950656681A6F}" type="presParOf" srcId="{880570A3-4BCE-4149-AF3F-CAE236ABB253}" destId="{25531657-D0C0-4387-AD9D-C344BB8F3BA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70B58C-7EC4-4412-A084-8E9947BBB43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108A3F6-2732-47EF-8D25-F77BF98D580D}">
      <dgm:prSet phldrT="[Text]" custT="1"/>
      <dgm:spPr>
        <a:solidFill>
          <a:schemeClr val="accent6">
            <a:lumMod val="75000"/>
          </a:schemeClr>
        </a:solidFill>
      </dgm:spPr>
      <dgm:t>
        <a:bodyPr/>
        <a:lstStyle/>
        <a:p>
          <a:pPr>
            <a:buFont typeface="Arial" panose="020B0604020202020204" pitchFamily="34" charset="0"/>
            <a:buChar char="•"/>
          </a:pPr>
          <a:r>
            <a:rPr lang="en-US" sz="2000" dirty="0">
              <a:latin typeface="Bell MT" panose="02020503060305020303" pitchFamily="18" charset="0"/>
            </a:rPr>
            <a:t>The</a:t>
          </a:r>
          <a:r>
            <a:rPr lang="en-US" sz="2000" baseline="0" dirty="0">
              <a:latin typeface="Bell MT" panose="02020503060305020303" pitchFamily="18" charset="0"/>
            </a:rPr>
            <a:t> principle law makers of the European Union is the Parliament and the Council. The composition of the Parliament has changed over time to become a body of fully elected individuals, voted for my citizens of Europe making the law making process more national in nature</a:t>
          </a:r>
          <a:r>
            <a:rPr lang="en-US" sz="2000" baseline="0" dirty="0"/>
            <a:t>.</a:t>
          </a:r>
          <a:endParaRPr lang="en-US" sz="2000" dirty="0"/>
        </a:p>
      </dgm:t>
    </dgm:pt>
    <dgm:pt modelId="{E3284934-B27E-4DC3-B557-A33066046AB8}" type="parTrans" cxnId="{B94E8EA7-59CB-4F49-A2A5-D2040F2C246F}">
      <dgm:prSet/>
      <dgm:spPr/>
      <dgm:t>
        <a:bodyPr/>
        <a:lstStyle/>
        <a:p>
          <a:endParaRPr lang="en-US"/>
        </a:p>
      </dgm:t>
    </dgm:pt>
    <dgm:pt modelId="{1142A0C6-2A83-4560-8D2D-343778785C45}" type="sibTrans" cxnId="{B94E8EA7-59CB-4F49-A2A5-D2040F2C246F}">
      <dgm:prSet/>
      <dgm:spPr>
        <a:ln>
          <a:solidFill>
            <a:schemeClr val="accent6">
              <a:lumMod val="50000"/>
            </a:schemeClr>
          </a:solidFill>
        </a:ln>
      </dgm:spPr>
      <dgm:t>
        <a:bodyPr/>
        <a:lstStyle/>
        <a:p>
          <a:endParaRPr lang="en-US"/>
        </a:p>
      </dgm:t>
    </dgm:pt>
    <dgm:pt modelId="{C2016BCC-1667-44D2-94B0-27E43703B4DD}">
      <dgm:prSet phldrT="[Text]" custT="1"/>
      <dgm:spPr>
        <a:solidFill>
          <a:schemeClr val="accent6">
            <a:lumMod val="75000"/>
          </a:schemeClr>
        </a:solidFill>
      </dgm:spPr>
      <dgm:t>
        <a:bodyPr/>
        <a:lstStyle/>
        <a:p>
          <a:r>
            <a:rPr lang="en-US" sz="2000" dirty="0">
              <a:latin typeface="Bell MT" panose="02020503060305020303" pitchFamily="18" charset="0"/>
            </a:rPr>
            <a:t>The people of the EU are represented by the members of parliament and the majority voting procedure. (Art 231 TFEU) The international organ of the EU is the Council, which is formulated from national ministers representing their own governments. (Art 16(2) TEU)</a:t>
          </a:r>
        </a:p>
      </dgm:t>
    </dgm:pt>
    <dgm:pt modelId="{BE36D7BA-725E-4482-9D1B-4C4E47AB5F27}" type="parTrans" cxnId="{F4B7749F-6221-46C4-B8FD-128A2599C0B8}">
      <dgm:prSet/>
      <dgm:spPr/>
      <dgm:t>
        <a:bodyPr/>
        <a:lstStyle/>
        <a:p>
          <a:endParaRPr lang="en-US"/>
        </a:p>
      </dgm:t>
    </dgm:pt>
    <dgm:pt modelId="{1AB527AD-C23F-4FE3-B9E7-20BB18ADA330}" type="sibTrans" cxnId="{F4B7749F-6221-46C4-B8FD-128A2599C0B8}">
      <dgm:prSet/>
      <dgm:spPr/>
      <dgm:t>
        <a:bodyPr/>
        <a:lstStyle/>
        <a:p>
          <a:endParaRPr lang="en-US"/>
        </a:p>
      </dgm:t>
    </dgm:pt>
    <dgm:pt modelId="{39CE556A-8FEB-4A12-B6E6-45205D10FA21}">
      <dgm:prSet phldrT="[Text]" custT="1"/>
      <dgm:spPr>
        <a:solidFill>
          <a:schemeClr val="accent6">
            <a:lumMod val="75000"/>
          </a:schemeClr>
        </a:solidFill>
      </dgm:spPr>
      <dgm:t>
        <a:bodyPr/>
        <a:lstStyle/>
        <a:p>
          <a:r>
            <a:rPr lang="en-US" sz="2000" dirty="0">
              <a:latin typeface="Bell MT" panose="02020503060305020303" pitchFamily="18" charset="0"/>
            </a:rPr>
            <a:t>To</a:t>
          </a:r>
          <a:r>
            <a:rPr lang="en-US" sz="2000" baseline="0" dirty="0">
              <a:latin typeface="Bell MT" panose="02020503060305020303" pitchFamily="18" charset="0"/>
            </a:rPr>
            <a:t> limit the effect on the sovereignty of the member states by the Council decisions, unanimous or qualified majority voting occurs. The Council operates as a middle ground between national/international interests providing a federal balance.</a:t>
          </a:r>
          <a:endParaRPr lang="en-US" sz="2000" dirty="0">
            <a:latin typeface="Bell MT" panose="02020503060305020303" pitchFamily="18" charset="0"/>
          </a:endParaRPr>
        </a:p>
      </dgm:t>
    </dgm:pt>
    <dgm:pt modelId="{2013DCDB-B91E-4442-ACD4-7D2419F8E409}" type="parTrans" cxnId="{6DF22D1E-68E8-454C-8EFB-79AE614B080F}">
      <dgm:prSet/>
      <dgm:spPr/>
      <dgm:t>
        <a:bodyPr/>
        <a:lstStyle/>
        <a:p>
          <a:endParaRPr lang="en-US"/>
        </a:p>
      </dgm:t>
    </dgm:pt>
    <dgm:pt modelId="{AA12C883-69BC-40CC-BDF1-70DF2C3A3E4E}" type="sibTrans" cxnId="{6DF22D1E-68E8-454C-8EFB-79AE614B080F}">
      <dgm:prSet/>
      <dgm:spPr/>
      <dgm:t>
        <a:bodyPr/>
        <a:lstStyle/>
        <a:p>
          <a:endParaRPr lang="en-US"/>
        </a:p>
      </dgm:t>
    </dgm:pt>
    <dgm:pt modelId="{3A92A6C6-875F-4ED1-9B12-24750C062B8E}" type="pres">
      <dgm:prSet presAssocID="{8470B58C-7EC4-4412-A084-8E9947BBB431}" presName="Name0" presStyleCnt="0">
        <dgm:presLayoutVars>
          <dgm:chMax val="7"/>
          <dgm:chPref val="7"/>
          <dgm:dir/>
        </dgm:presLayoutVars>
      </dgm:prSet>
      <dgm:spPr/>
    </dgm:pt>
    <dgm:pt modelId="{50007307-E1ED-41D9-BC53-7C2D39C7519B}" type="pres">
      <dgm:prSet presAssocID="{8470B58C-7EC4-4412-A084-8E9947BBB431}" presName="Name1" presStyleCnt="0"/>
      <dgm:spPr/>
    </dgm:pt>
    <dgm:pt modelId="{0345B480-8DBC-42EE-8ACF-6EAB6BFA5156}" type="pres">
      <dgm:prSet presAssocID="{8470B58C-7EC4-4412-A084-8E9947BBB431}" presName="cycle" presStyleCnt="0"/>
      <dgm:spPr/>
    </dgm:pt>
    <dgm:pt modelId="{955F2D9C-82D3-474C-8470-3BFE3C848BC4}" type="pres">
      <dgm:prSet presAssocID="{8470B58C-7EC4-4412-A084-8E9947BBB431}" presName="srcNode" presStyleLbl="node1" presStyleIdx="0" presStyleCnt="3"/>
      <dgm:spPr/>
    </dgm:pt>
    <dgm:pt modelId="{96C38C8C-405C-42D3-9333-59E6A950F151}" type="pres">
      <dgm:prSet presAssocID="{8470B58C-7EC4-4412-A084-8E9947BBB431}" presName="conn" presStyleLbl="parChTrans1D2" presStyleIdx="0" presStyleCnt="1"/>
      <dgm:spPr/>
    </dgm:pt>
    <dgm:pt modelId="{2995BBE6-BB81-4490-BC61-819C42763365}" type="pres">
      <dgm:prSet presAssocID="{8470B58C-7EC4-4412-A084-8E9947BBB431}" presName="extraNode" presStyleLbl="node1" presStyleIdx="0" presStyleCnt="3"/>
      <dgm:spPr/>
    </dgm:pt>
    <dgm:pt modelId="{22D8201D-145F-4A0F-8E0B-58B8F097AE91}" type="pres">
      <dgm:prSet presAssocID="{8470B58C-7EC4-4412-A084-8E9947BBB431}" presName="dstNode" presStyleLbl="node1" presStyleIdx="0" presStyleCnt="3"/>
      <dgm:spPr/>
    </dgm:pt>
    <dgm:pt modelId="{78CDC11D-6611-428A-A7BD-C39AA832E97C}" type="pres">
      <dgm:prSet presAssocID="{F108A3F6-2732-47EF-8D25-F77BF98D580D}" presName="text_1" presStyleLbl="node1" presStyleIdx="0" presStyleCnt="3">
        <dgm:presLayoutVars>
          <dgm:bulletEnabled val="1"/>
        </dgm:presLayoutVars>
      </dgm:prSet>
      <dgm:spPr/>
    </dgm:pt>
    <dgm:pt modelId="{72B24923-1282-4130-AA6A-066A8B80A3DE}" type="pres">
      <dgm:prSet presAssocID="{F108A3F6-2732-47EF-8D25-F77BF98D580D}" presName="accent_1" presStyleCnt="0"/>
      <dgm:spPr/>
    </dgm:pt>
    <dgm:pt modelId="{AB09708A-FC23-4DA1-876C-AE75AA2B7C69}" type="pres">
      <dgm:prSet presAssocID="{F108A3F6-2732-47EF-8D25-F77BF98D580D}" presName="accentRepeatNode" presStyleLbl="solidFgAcc1" presStyleIdx="0" presStyleCnt="3"/>
      <dgm:spPr>
        <a:solidFill>
          <a:schemeClr val="accent6">
            <a:lumMod val="40000"/>
            <a:lumOff val="60000"/>
          </a:schemeClr>
        </a:solidFill>
        <a:ln>
          <a:solidFill>
            <a:schemeClr val="accent6">
              <a:lumMod val="50000"/>
            </a:schemeClr>
          </a:solidFill>
        </a:ln>
      </dgm:spPr>
    </dgm:pt>
    <dgm:pt modelId="{0D23F79C-8EDA-424B-B451-2FD53922806E}" type="pres">
      <dgm:prSet presAssocID="{C2016BCC-1667-44D2-94B0-27E43703B4DD}" presName="text_2" presStyleLbl="node1" presStyleIdx="1" presStyleCnt="3">
        <dgm:presLayoutVars>
          <dgm:bulletEnabled val="1"/>
        </dgm:presLayoutVars>
      </dgm:prSet>
      <dgm:spPr/>
    </dgm:pt>
    <dgm:pt modelId="{A50BC131-CE45-4BC6-9C32-9251A5380567}" type="pres">
      <dgm:prSet presAssocID="{C2016BCC-1667-44D2-94B0-27E43703B4DD}" presName="accent_2" presStyleCnt="0"/>
      <dgm:spPr/>
    </dgm:pt>
    <dgm:pt modelId="{91E423B1-53CC-4EB6-A8A4-C9491767BB74}" type="pres">
      <dgm:prSet presAssocID="{C2016BCC-1667-44D2-94B0-27E43703B4DD}" presName="accentRepeatNode" presStyleLbl="solidFgAcc1" presStyleIdx="1" presStyleCnt="3"/>
      <dgm:spPr>
        <a:solidFill>
          <a:schemeClr val="accent6">
            <a:lumMod val="40000"/>
            <a:lumOff val="60000"/>
          </a:schemeClr>
        </a:solidFill>
        <a:ln>
          <a:solidFill>
            <a:schemeClr val="accent6">
              <a:lumMod val="50000"/>
            </a:schemeClr>
          </a:solidFill>
        </a:ln>
      </dgm:spPr>
    </dgm:pt>
    <dgm:pt modelId="{CECF0692-9877-41FD-9F94-37F5CBB8F731}" type="pres">
      <dgm:prSet presAssocID="{39CE556A-8FEB-4A12-B6E6-45205D10FA21}" presName="text_3" presStyleLbl="node1" presStyleIdx="2" presStyleCnt="3">
        <dgm:presLayoutVars>
          <dgm:bulletEnabled val="1"/>
        </dgm:presLayoutVars>
      </dgm:prSet>
      <dgm:spPr/>
    </dgm:pt>
    <dgm:pt modelId="{208529FF-DB57-4575-AB25-9DBAB18AB229}" type="pres">
      <dgm:prSet presAssocID="{39CE556A-8FEB-4A12-B6E6-45205D10FA21}" presName="accent_3" presStyleCnt="0"/>
      <dgm:spPr/>
    </dgm:pt>
    <dgm:pt modelId="{8A0A95EF-CA73-4DD9-A545-6B5DE7CE07C3}" type="pres">
      <dgm:prSet presAssocID="{39CE556A-8FEB-4A12-B6E6-45205D10FA21}" presName="accentRepeatNode" presStyleLbl="solidFgAcc1" presStyleIdx="2" presStyleCnt="3"/>
      <dgm:spPr>
        <a:solidFill>
          <a:schemeClr val="accent6">
            <a:lumMod val="40000"/>
            <a:lumOff val="60000"/>
          </a:schemeClr>
        </a:solidFill>
        <a:ln>
          <a:solidFill>
            <a:schemeClr val="accent6">
              <a:lumMod val="50000"/>
            </a:schemeClr>
          </a:solidFill>
        </a:ln>
      </dgm:spPr>
    </dgm:pt>
  </dgm:ptLst>
  <dgm:cxnLst>
    <dgm:cxn modelId="{3A4F7D0B-5C44-4BC3-A295-CD1390CC235B}" type="presOf" srcId="{1142A0C6-2A83-4560-8D2D-343778785C45}" destId="{96C38C8C-405C-42D3-9333-59E6A950F151}" srcOrd="0" destOrd="0" presId="urn:microsoft.com/office/officeart/2008/layout/VerticalCurvedList"/>
    <dgm:cxn modelId="{6DF22D1E-68E8-454C-8EFB-79AE614B080F}" srcId="{8470B58C-7EC4-4412-A084-8E9947BBB431}" destId="{39CE556A-8FEB-4A12-B6E6-45205D10FA21}" srcOrd="2" destOrd="0" parTransId="{2013DCDB-B91E-4442-ACD4-7D2419F8E409}" sibTransId="{AA12C883-69BC-40CC-BDF1-70DF2C3A3E4E}"/>
    <dgm:cxn modelId="{36AEEF7A-5480-4BB9-AD1E-49E4E90FDEA7}" type="presOf" srcId="{C2016BCC-1667-44D2-94B0-27E43703B4DD}" destId="{0D23F79C-8EDA-424B-B451-2FD53922806E}" srcOrd="0" destOrd="0" presId="urn:microsoft.com/office/officeart/2008/layout/VerticalCurvedList"/>
    <dgm:cxn modelId="{F4B7749F-6221-46C4-B8FD-128A2599C0B8}" srcId="{8470B58C-7EC4-4412-A084-8E9947BBB431}" destId="{C2016BCC-1667-44D2-94B0-27E43703B4DD}" srcOrd="1" destOrd="0" parTransId="{BE36D7BA-725E-4482-9D1B-4C4E47AB5F27}" sibTransId="{1AB527AD-C23F-4FE3-B9E7-20BB18ADA330}"/>
    <dgm:cxn modelId="{B94E8EA7-59CB-4F49-A2A5-D2040F2C246F}" srcId="{8470B58C-7EC4-4412-A084-8E9947BBB431}" destId="{F108A3F6-2732-47EF-8D25-F77BF98D580D}" srcOrd="0" destOrd="0" parTransId="{E3284934-B27E-4DC3-B557-A33066046AB8}" sibTransId="{1142A0C6-2A83-4560-8D2D-343778785C45}"/>
    <dgm:cxn modelId="{CE199BB0-8CB8-4376-BCAD-D1D4DCD77C54}" type="presOf" srcId="{39CE556A-8FEB-4A12-B6E6-45205D10FA21}" destId="{CECF0692-9877-41FD-9F94-37F5CBB8F731}" srcOrd="0" destOrd="0" presId="urn:microsoft.com/office/officeart/2008/layout/VerticalCurvedList"/>
    <dgm:cxn modelId="{0A398CC4-10F3-4CB7-A744-9878EA2CD631}" type="presOf" srcId="{F108A3F6-2732-47EF-8D25-F77BF98D580D}" destId="{78CDC11D-6611-428A-A7BD-C39AA832E97C}" srcOrd="0" destOrd="0" presId="urn:microsoft.com/office/officeart/2008/layout/VerticalCurvedList"/>
    <dgm:cxn modelId="{9F4EE7D3-11BF-4234-B3DB-43F1902ACDD9}" type="presOf" srcId="{8470B58C-7EC4-4412-A084-8E9947BBB431}" destId="{3A92A6C6-875F-4ED1-9B12-24750C062B8E}" srcOrd="0" destOrd="0" presId="urn:microsoft.com/office/officeart/2008/layout/VerticalCurvedList"/>
    <dgm:cxn modelId="{ECC3B6AD-4ED5-4595-B0B0-28ECBCD35D9D}" type="presParOf" srcId="{3A92A6C6-875F-4ED1-9B12-24750C062B8E}" destId="{50007307-E1ED-41D9-BC53-7C2D39C7519B}" srcOrd="0" destOrd="0" presId="urn:microsoft.com/office/officeart/2008/layout/VerticalCurvedList"/>
    <dgm:cxn modelId="{6F1A9261-74F7-48C9-9E23-E633504B3671}" type="presParOf" srcId="{50007307-E1ED-41D9-BC53-7C2D39C7519B}" destId="{0345B480-8DBC-42EE-8ACF-6EAB6BFA5156}" srcOrd="0" destOrd="0" presId="urn:microsoft.com/office/officeart/2008/layout/VerticalCurvedList"/>
    <dgm:cxn modelId="{326A885E-10E2-4F43-AD52-0FDE3588EF5C}" type="presParOf" srcId="{0345B480-8DBC-42EE-8ACF-6EAB6BFA5156}" destId="{955F2D9C-82D3-474C-8470-3BFE3C848BC4}" srcOrd="0" destOrd="0" presId="urn:microsoft.com/office/officeart/2008/layout/VerticalCurvedList"/>
    <dgm:cxn modelId="{3DDC1419-8484-4EDD-A960-C7DE825B15A3}" type="presParOf" srcId="{0345B480-8DBC-42EE-8ACF-6EAB6BFA5156}" destId="{96C38C8C-405C-42D3-9333-59E6A950F151}" srcOrd="1" destOrd="0" presId="urn:microsoft.com/office/officeart/2008/layout/VerticalCurvedList"/>
    <dgm:cxn modelId="{1EA78A2B-A9E5-414F-AAE6-4771AF41E8AF}" type="presParOf" srcId="{0345B480-8DBC-42EE-8ACF-6EAB6BFA5156}" destId="{2995BBE6-BB81-4490-BC61-819C42763365}" srcOrd="2" destOrd="0" presId="urn:microsoft.com/office/officeart/2008/layout/VerticalCurvedList"/>
    <dgm:cxn modelId="{654A99F4-D80E-4CB5-B7C1-5B1578A7D693}" type="presParOf" srcId="{0345B480-8DBC-42EE-8ACF-6EAB6BFA5156}" destId="{22D8201D-145F-4A0F-8E0B-58B8F097AE91}" srcOrd="3" destOrd="0" presId="urn:microsoft.com/office/officeart/2008/layout/VerticalCurvedList"/>
    <dgm:cxn modelId="{50931663-5492-4102-BDAB-A478413D1B4D}" type="presParOf" srcId="{50007307-E1ED-41D9-BC53-7C2D39C7519B}" destId="{78CDC11D-6611-428A-A7BD-C39AA832E97C}" srcOrd="1" destOrd="0" presId="urn:microsoft.com/office/officeart/2008/layout/VerticalCurvedList"/>
    <dgm:cxn modelId="{05A55F83-1999-40F7-9989-AA51E0147B15}" type="presParOf" srcId="{50007307-E1ED-41D9-BC53-7C2D39C7519B}" destId="{72B24923-1282-4130-AA6A-066A8B80A3DE}" srcOrd="2" destOrd="0" presId="urn:microsoft.com/office/officeart/2008/layout/VerticalCurvedList"/>
    <dgm:cxn modelId="{8F291957-E686-47E4-A39E-0543F1B79A96}" type="presParOf" srcId="{72B24923-1282-4130-AA6A-066A8B80A3DE}" destId="{AB09708A-FC23-4DA1-876C-AE75AA2B7C69}" srcOrd="0" destOrd="0" presId="urn:microsoft.com/office/officeart/2008/layout/VerticalCurvedList"/>
    <dgm:cxn modelId="{BE7BC501-847F-495C-80D7-13DCE7D5DE6E}" type="presParOf" srcId="{50007307-E1ED-41D9-BC53-7C2D39C7519B}" destId="{0D23F79C-8EDA-424B-B451-2FD53922806E}" srcOrd="3" destOrd="0" presId="urn:microsoft.com/office/officeart/2008/layout/VerticalCurvedList"/>
    <dgm:cxn modelId="{FB4F0125-CABD-4C71-B751-918A3858B386}" type="presParOf" srcId="{50007307-E1ED-41D9-BC53-7C2D39C7519B}" destId="{A50BC131-CE45-4BC6-9C32-9251A5380567}" srcOrd="4" destOrd="0" presId="urn:microsoft.com/office/officeart/2008/layout/VerticalCurvedList"/>
    <dgm:cxn modelId="{6AA64622-E384-4F8A-97BE-893DC3F5DFB3}" type="presParOf" srcId="{A50BC131-CE45-4BC6-9C32-9251A5380567}" destId="{91E423B1-53CC-4EB6-A8A4-C9491767BB74}" srcOrd="0" destOrd="0" presId="urn:microsoft.com/office/officeart/2008/layout/VerticalCurvedList"/>
    <dgm:cxn modelId="{9203DDA1-2B74-414C-BDEE-735FCB724094}" type="presParOf" srcId="{50007307-E1ED-41D9-BC53-7C2D39C7519B}" destId="{CECF0692-9877-41FD-9F94-37F5CBB8F731}" srcOrd="5" destOrd="0" presId="urn:microsoft.com/office/officeart/2008/layout/VerticalCurvedList"/>
    <dgm:cxn modelId="{77668804-8881-44BC-9AA6-05BD8B5A4517}" type="presParOf" srcId="{50007307-E1ED-41D9-BC53-7C2D39C7519B}" destId="{208529FF-DB57-4575-AB25-9DBAB18AB229}" srcOrd="6" destOrd="0" presId="urn:microsoft.com/office/officeart/2008/layout/VerticalCurvedList"/>
    <dgm:cxn modelId="{6D492B71-E2F9-4579-A69E-67F19C985FAF}" type="presParOf" srcId="{208529FF-DB57-4575-AB25-9DBAB18AB229}" destId="{8A0A95EF-CA73-4DD9-A545-6B5DE7CE07C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AB881B-BB5F-44B8-9BAE-B860A065A92A}" type="doc">
      <dgm:prSet loTypeId="urn:microsoft.com/office/officeart/2011/layout/TabList" loCatId="list" qsTypeId="urn:microsoft.com/office/officeart/2005/8/quickstyle/simple1" qsCatId="simple" csTypeId="urn:microsoft.com/office/officeart/2005/8/colors/accent6_2" csCatId="accent6" phldr="1"/>
      <dgm:spPr/>
      <dgm:t>
        <a:bodyPr/>
        <a:lstStyle/>
        <a:p>
          <a:endParaRPr lang="en-US"/>
        </a:p>
      </dgm:t>
    </dgm:pt>
    <dgm:pt modelId="{EA37B587-A992-49E8-94B5-DAE54FDE3750}">
      <dgm:prSet phldrT="[Text]" custT="1"/>
      <dgm:spPr/>
      <dgm:t>
        <a:bodyPr/>
        <a:lstStyle/>
        <a:p>
          <a:pPr algn="l"/>
          <a:r>
            <a:rPr lang="en-US" sz="2800" dirty="0">
              <a:latin typeface="Bell MT" panose="02020503060305020303" pitchFamily="18" charset="0"/>
            </a:rPr>
            <a:t>No People</a:t>
          </a:r>
        </a:p>
      </dgm:t>
    </dgm:pt>
    <dgm:pt modelId="{18EEC85D-32A3-4F98-97F5-7392BE8B707C}" type="parTrans" cxnId="{4AD8F034-56E9-4E35-9233-A47AF9D66518}">
      <dgm:prSet/>
      <dgm:spPr/>
      <dgm:t>
        <a:bodyPr/>
        <a:lstStyle/>
        <a:p>
          <a:endParaRPr lang="en-US"/>
        </a:p>
      </dgm:t>
    </dgm:pt>
    <dgm:pt modelId="{8AB24173-6102-4867-887C-C14194715970}" type="sibTrans" cxnId="{4AD8F034-56E9-4E35-9233-A47AF9D66518}">
      <dgm:prSet/>
      <dgm:spPr/>
      <dgm:t>
        <a:bodyPr/>
        <a:lstStyle/>
        <a:p>
          <a:endParaRPr lang="en-US"/>
        </a:p>
      </dgm:t>
    </dgm:pt>
    <dgm:pt modelId="{9DA7714D-5E6B-4A02-A8E2-5F0F1FA8E64F}">
      <dgm:prSet phldrT="[Text]" custT="1"/>
      <dgm:spPr/>
      <dgm:t>
        <a:bodyPr/>
        <a:lstStyle/>
        <a:p>
          <a:endParaRPr lang="en-US" sz="2800" dirty="0">
            <a:latin typeface="Bell MT" panose="02020503060305020303" pitchFamily="18" charset="0"/>
          </a:endParaRPr>
        </a:p>
      </dgm:t>
    </dgm:pt>
    <dgm:pt modelId="{B209E829-4E63-434E-B99F-A219A89E7097}" type="parTrans" cxnId="{DC6E7D29-9A1D-4D2E-B92F-181F8A7E1518}">
      <dgm:prSet/>
      <dgm:spPr/>
      <dgm:t>
        <a:bodyPr/>
        <a:lstStyle/>
        <a:p>
          <a:endParaRPr lang="en-US"/>
        </a:p>
      </dgm:t>
    </dgm:pt>
    <dgm:pt modelId="{77EA0FD1-4DF0-41A2-880B-339C930CB081}" type="sibTrans" cxnId="{DC6E7D29-9A1D-4D2E-B92F-181F8A7E1518}">
      <dgm:prSet/>
      <dgm:spPr/>
      <dgm:t>
        <a:bodyPr/>
        <a:lstStyle/>
        <a:p>
          <a:endParaRPr lang="en-US"/>
        </a:p>
      </dgm:t>
    </dgm:pt>
    <dgm:pt modelId="{6D6FA169-7C25-4EDC-A0E7-7D3C956F1DEF}">
      <dgm:prSet phldrT="[Text]" custT="1"/>
      <dgm:spPr/>
      <dgm:t>
        <a:bodyPr/>
        <a:lstStyle/>
        <a:p>
          <a:pPr algn="l"/>
          <a:r>
            <a:rPr lang="en-US" sz="2800" dirty="0">
              <a:latin typeface="Bell MT" panose="02020503060305020303" pitchFamily="18" charset="0"/>
            </a:rPr>
            <a:t>No Constitution</a:t>
          </a:r>
        </a:p>
      </dgm:t>
    </dgm:pt>
    <dgm:pt modelId="{BDEB103D-C57C-4452-BBEE-1BB93CA67E71}" type="parTrans" cxnId="{9CEC309C-DF8D-405D-BCCE-851E3B5668D6}">
      <dgm:prSet/>
      <dgm:spPr/>
      <dgm:t>
        <a:bodyPr/>
        <a:lstStyle/>
        <a:p>
          <a:endParaRPr lang="en-US"/>
        </a:p>
      </dgm:t>
    </dgm:pt>
    <dgm:pt modelId="{2D889292-D4E4-4A0B-BDF0-36B67FA0E267}" type="sibTrans" cxnId="{9CEC309C-DF8D-405D-BCCE-851E3B5668D6}">
      <dgm:prSet/>
      <dgm:spPr/>
      <dgm:t>
        <a:bodyPr/>
        <a:lstStyle/>
        <a:p>
          <a:endParaRPr lang="en-US"/>
        </a:p>
      </dgm:t>
    </dgm:pt>
    <dgm:pt modelId="{E0033449-3EC7-4FA7-A4B9-0831899A04FE}">
      <dgm:prSet phldrT="[Text]" custT="1"/>
      <dgm:spPr/>
      <dgm:t>
        <a:bodyPr/>
        <a:lstStyle/>
        <a:p>
          <a:endParaRPr lang="en-US" sz="1600" dirty="0">
            <a:latin typeface="Bell MT" panose="02020503060305020303" pitchFamily="18" charset="0"/>
          </a:endParaRPr>
        </a:p>
      </dgm:t>
    </dgm:pt>
    <dgm:pt modelId="{1B83D3C6-C966-430B-AFF2-EFB1554F68AF}" type="parTrans" cxnId="{580DA788-CEEB-44D7-BC18-BDDC268E4B52}">
      <dgm:prSet/>
      <dgm:spPr/>
      <dgm:t>
        <a:bodyPr/>
        <a:lstStyle/>
        <a:p>
          <a:endParaRPr lang="en-US"/>
        </a:p>
      </dgm:t>
    </dgm:pt>
    <dgm:pt modelId="{5CC1209E-92B0-486F-B12E-49015BB2F9A0}" type="sibTrans" cxnId="{580DA788-CEEB-44D7-BC18-BDDC268E4B52}">
      <dgm:prSet/>
      <dgm:spPr/>
      <dgm:t>
        <a:bodyPr/>
        <a:lstStyle/>
        <a:p>
          <a:endParaRPr lang="en-US"/>
        </a:p>
      </dgm:t>
    </dgm:pt>
    <dgm:pt modelId="{7A499BBA-BA21-4A19-84D2-08B1C56B16E6}">
      <dgm:prSet phldrT="[Text]" custT="1"/>
      <dgm:spPr/>
      <dgm:t>
        <a:bodyPr/>
        <a:lstStyle/>
        <a:p>
          <a:pPr algn="l"/>
          <a:r>
            <a:rPr lang="en-US" sz="2800" dirty="0">
              <a:latin typeface="Bell MT" panose="02020503060305020303" pitchFamily="18" charset="0"/>
            </a:rPr>
            <a:t>No Constitutionalism</a:t>
          </a:r>
        </a:p>
      </dgm:t>
    </dgm:pt>
    <dgm:pt modelId="{3EB523C7-B028-42B3-A373-674A8C7E248A}" type="parTrans" cxnId="{215DA814-E837-46A9-95EA-58DBA69206F2}">
      <dgm:prSet/>
      <dgm:spPr/>
      <dgm:t>
        <a:bodyPr/>
        <a:lstStyle/>
        <a:p>
          <a:endParaRPr lang="en-US"/>
        </a:p>
      </dgm:t>
    </dgm:pt>
    <dgm:pt modelId="{F99C2C91-AD3F-4A98-B65E-AC1474900A63}" type="sibTrans" cxnId="{215DA814-E837-46A9-95EA-58DBA69206F2}">
      <dgm:prSet/>
      <dgm:spPr/>
      <dgm:t>
        <a:bodyPr/>
        <a:lstStyle/>
        <a:p>
          <a:endParaRPr lang="en-US"/>
        </a:p>
      </dgm:t>
    </dgm:pt>
    <dgm:pt modelId="{EF09A7C5-7232-430A-BD1C-74F885842200}">
      <dgm:prSet phldrT="[Text]" custT="1"/>
      <dgm:spPr/>
      <dgm:t>
        <a:bodyPr/>
        <a:lstStyle/>
        <a:p>
          <a:endParaRPr lang="en-US" sz="2800" dirty="0">
            <a:latin typeface="Bell MT" panose="02020503060305020303" pitchFamily="18" charset="0"/>
          </a:endParaRPr>
        </a:p>
      </dgm:t>
    </dgm:pt>
    <dgm:pt modelId="{4B8D5953-DFEA-4A20-93ED-158F57425F77}" type="parTrans" cxnId="{BDB5F984-4B0C-49D1-A014-CBDBD4CFCC1B}">
      <dgm:prSet/>
      <dgm:spPr/>
      <dgm:t>
        <a:bodyPr/>
        <a:lstStyle/>
        <a:p>
          <a:endParaRPr lang="en-US"/>
        </a:p>
      </dgm:t>
    </dgm:pt>
    <dgm:pt modelId="{C6C2FC3B-C54C-44C8-8303-97213F9B8877}" type="sibTrans" cxnId="{BDB5F984-4B0C-49D1-A014-CBDBD4CFCC1B}">
      <dgm:prSet/>
      <dgm:spPr/>
      <dgm:t>
        <a:bodyPr/>
        <a:lstStyle/>
        <a:p>
          <a:endParaRPr lang="en-US"/>
        </a:p>
      </dgm:t>
    </dgm:pt>
    <dgm:pt modelId="{55ACE846-E670-4C8F-A64F-E582AB138F4C}">
      <dgm:prSet phldrT="[Text]" custT="1"/>
      <dgm:spPr/>
      <dgm:t>
        <a:bodyPr/>
        <a:lstStyle/>
        <a:p>
          <a:r>
            <a:rPr lang="en-US" sz="1800" dirty="0">
              <a:latin typeface="Bell MT" panose="02020503060305020303" pitchFamily="18" charset="0"/>
            </a:rPr>
            <a:t>Citizens are needed to make a constitution and a constitution is needed for the establishment of constitutionalism.</a:t>
          </a:r>
        </a:p>
      </dgm:t>
    </dgm:pt>
    <dgm:pt modelId="{79A279CC-4F09-40EB-BDEA-137FD58CA3EE}" type="parTrans" cxnId="{E1812D41-CB58-40EF-984A-D31B90317C9E}">
      <dgm:prSet/>
      <dgm:spPr/>
      <dgm:t>
        <a:bodyPr/>
        <a:lstStyle/>
        <a:p>
          <a:endParaRPr lang="en-US"/>
        </a:p>
      </dgm:t>
    </dgm:pt>
    <dgm:pt modelId="{53755295-1A9A-46EF-9985-DD745CA52F6A}" type="sibTrans" cxnId="{E1812D41-CB58-40EF-984A-D31B90317C9E}">
      <dgm:prSet/>
      <dgm:spPr/>
      <dgm:t>
        <a:bodyPr/>
        <a:lstStyle/>
        <a:p>
          <a:endParaRPr lang="en-US"/>
        </a:p>
      </dgm:t>
    </dgm:pt>
    <dgm:pt modelId="{43E8D1F4-62DD-4B1D-817F-0150AC5E8F93}">
      <dgm:prSet phldrT="[Text]" custT="1"/>
      <dgm:spPr/>
      <dgm:t>
        <a:bodyPr/>
        <a:lstStyle/>
        <a:p>
          <a:r>
            <a:rPr lang="en-US" sz="1800" dirty="0">
              <a:latin typeface="Bell MT" panose="02020503060305020303" pitchFamily="18" charset="0"/>
            </a:rPr>
            <a:t>Rise of nationalism; people’s identified via their nation.</a:t>
          </a:r>
        </a:p>
      </dgm:t>
    </dgm:pt>
    <dgm:pt modelId="{3886A953-7282-4EE5-9E91-96454EDBEF06}" type="parTrans" cxnId="{B41908E7-965D-4C4F-A0A8-106041D5BAAE}">
      <dgm:prSet/>
      <dgm:spPr/>
      <dgm:t>
        <a:bodyPr/>
        <a:lstStyle/>
        <a:p>
          <a:endParaRPr lang="en-US"/>
        </a:p>
      </dgm:t>
    </dgm:pt>
    <dgm:pt modelId="{7D2FAA06-B62A-4512-9E87-19D2587CB9AE}" type="sibTrans" cxnId="{B41908E7-965D-4C4F-A0A8-106041D5BAAE}">
      <dgm:prSet/>
      <dgm:spPr/>
      <dgm:t>
        <a:bodyPr/>
        <a:lstStyle/>
        <a:p>
          <a:endParaRPr lang="en-US"/>
        </a:p>
      </dgm:t>
    </dgm:pt>
    <dgm:pt modelId="{5C355361-3571-46F0-AE91-C100A0063696}">
      <dgm:prSet phldrT="[Text]" custT="1"/>
      <dgm:spPr/>
      <dgm:t>
        <a:bodyPr/>
        <a:lstStyle/>
        <a:p>
          <a:r>
            <a:rPr lang="en-US" sz="1800" dirty="0">
              <a:latin typeface="Bell MT" panose="02020503060305020303" pitchFamily="18" charset="0"/>
            </a:rPr>
            <a:t>National peoples can be viewed as mutually exclusive. </a:t>
          </a:r>
        </a:p>
      </dgm:t>
    </dgm:pt>
    <dgm:pt modelId="{0ADBE46C-40E1-42C0-8826-0BAF9F55710F}" type="parTrans" cxnId="{B9408C01-E9B4-4A63-B46C-D05EF99E6EEA}">
      <dgm:prSet/>
      <dgm:spPr/>
      <dgm:t>
        <a:bodyPr/>
        <a:lstStyle/>
        <a:p>
          <a:endParaRPr lang="en-US"/>
        </a:p>
      </dgm:t>
    </dgm:pt>
    <dgm:pt modelId="{7C892944-BD36-452D-9DB0-85DCE0723709}" type="sibTrans" cxnId="{B9408C01-E9B4-4A63-B46C-D05EF99E6EEA}">
      <dgm:prSet/>
      <dgm:spPr/>
      <dgm:t>
        <a:bodyPr/>
        <a:lstStyle/>
        <a:p>
          <a:endParaRPr lang="en-US"/>
        </a:p>
      </dgm:t>
    </dgm:pt>
    <dgm:pt modelId="{1B25CA24-7259-4AE2-9049-89CD933C7FAB}">
      <dgm:prSet phldrT="[Text]" custT="1"/>
      <dgm:spPr/>
      <dgm:t>
        <a:bodyPr/>
        <a:lstStyle/>
        <a:p>
          <a:r>
            <a:rPr lang="en-US" sz="1800" dirty="0">
              <a:latin typeface="Bell MT" panose="02020503060305020303" pitchFamily="18" charset="0"/>
            </a:rPr>
            <a:t>European citizenship separate from national citizenship</a:t>
          </a:r>
          <a:r>
            <a:rPr lang="en-US" sz="1600" dirty="0">
              <a:latin typeface="Bell MT" panose="02020503060305020303" pitchFamily="18" charset="0"/>
            </a:rPr>
            <a:t>.</a:t>
          </a:r>
        </a:p>
      </dgm:t>
    </dgm:pt>
    <dgm:pt modelId="{6F8B760B-6576-4734-A014-9D20A33085E5}" type="parTrans" cxnId="{01C9B40B-C26D-47BF-8D31-43C5922E4124}">
      <dgm:prSet/>
      <dgm:spPr/>
      <dgm:t>
        <a:bodyPr/>
        <a:lstStyle/>
        <a:p>
          <a:endParaRPr lang="en-US"/>
        </a:p>
      </dgm:t>
    </dgm:pt>
    <dgm:pt modelId="{8291B057-B912-419C-AD37-337401FC6618}" type="sibTrans" cxnId="{01C9B40B-C26D-47BF-8D31-43C5922E4124}">
      <dgm:prSet/>
      <dgm:spPr/>
      <dgm:t>
        <a:bodyPr/>
        <a:lstStyle/>
        <a:p>
          <a:endParaRPr lang="en-US"/>
        </a:p>
      </dgm:t>
    </dgm:pt>
    <dgm:pt modelId="{51ED8AFF-43B1-4C4C-A28E-BE91B6229E27}">
      <dgm:prSet phldrT="[Text]" custT="1"/>
      <dgm:spPr/>
      <dgm:t>
        <a:bodyPr/>
        <a:lstStyle/>
        <a:p>
          <a:r>
            <a:rPr lang="en-US" sz="1800" i="1" dirty="0">
              <a:latin typeface="Bell MT" panose="02020503060305020303" pitchFamily="18" charset="0"/>
            </a:rPr>
            <a:t>“It is inherent in a constitution in the full sense of the term that it goes back to an act take by or at least attributed to the people, in which they attribute political capacity to themselves</a:t>
          </a:r>
          <a:r>
            <a:rPr lang="en-US" sz="1800" dirty="0">
              <a:latin typeface="Bell MT" panose="02020503060305020303" pitchFamily="18" charset="0"/>
            </a:rPr>
            <a:t>.” (Zweig)</a:t>
          </a:r>
        </a:p>
      </dgm:t>
    </dgm:pt>
    <dgm:pt modelId="{390F9280-E4F3-419E-B768-489E60D83E10}" type="parTrans" cxnId="{67B42540-EF77-4F05-BBBB-CE05DD7CFEAD}">
      <dgm:prSet/>
      <dgm:spPr/>
      <dgm:t>
        <a:bodyPr/>
        <a:lstStyle/>
        <a:p>
          <a:endParaRPr lang="en-US"/>
        </a:p>
      </dgm:t>
    </dgm:pt>
    <dgm:pt modelId="{708C8620-12CF-4874-A2CF-A0EB49EB09B5}" type="sibTrans" cxnId="{67B42540-EF77-4F05-BBBB-CE05DD7CFEAD}">
      <dgm:prSet/>
      <dgm:spPr/>
      <dgm:t>
        <a:bodyPr/>
        <a:lstStyle/>
        <a:p>
          <a:endParaRPr lang="en-US"/>
        </a:p>
      </dgm:t>
    </dgm:pt>
    <dgm:pt modelId="{EB9015F7-43D9-49A3-9AB7-6BA0BC8523D3}">
      <dgm:prSet phldrT="[Text]" custT="1"/>
      <dgm:spPr/>
      <dgm:t>
        <a:bodyPr/>
        <a:lstStyle/>
        <a:p>
          <a:r>
            <a:rPr lang="en-US" sz="1800" dirty="0">
              <a:latin typeface="Bell MT" panose="02020503060305020303" pitchFamily="18" charset="0"/>
            </a:rPr>
            <a:t>Argument is that there is no source for Primary Union law</a:t>
          </a:r>
        </a:p>
      </dgm:t>
    </dgm:pt>
    <dgm:pt modelId="{0AA7E2FC-5110-48AC-8444-2E476474DC0E}" type="parTrans" cxnId="{CD1BFEC9-44F5-4436-A3D1-992B2475AF8B}">
      <dgm:prSet/>
      <dgm:spPr/>
      <dgm:t>
        <a:bodyPr/>
        <a:lstStyle/>
        <a:p>
          <a:endParaRPr lang="en-US"/>
        </a:p>
      </dgm:t>
    </dgm:pt>
    <dgm:pt modelId="{A63D4FA0-E1E5-44E1-B1BE-D573762D20FD}" type="sibTrans" cxnId="{CD1BFEC9-44F5-4436-A3D1-992B2475AF8B}">
      <dgm:prSet/>
      <dgm:spPr/>
      <dgm:t>
        <a:bodyPr/>
        <a:lstStyle/>
        <a:p>
          <a:endParaRPr lang="en-US"/>
        </a:p>
      </dgm:t>
    </dgm:pt>
    <dgm:pt modelId="{96976F0E-CD09-4DD5-99EE-735DAD476356}">
      <dgm:prSet phldrT="[Text]" custT="1"/>
      <dgm:spPr/>
      <dgm:t>
        <a:bodyPr/>
        <a:lstStyle/>
        <a:p>
          <a:r>
            <a:rPr lang="en-US" sz="1800" dirty="0">
              <a:latin typeface="Bell MT" panose="02020503060305020303" pitchFamily="18" charset="0"/>
            </a:rPr>
            <a:t>European Union is given its constitution through third parties. </a:t>
          </a:r>
        </a:p>
      </dgm:t>
    </dgm:pt>
    <dgm:pt modelId="{3902B929-9B84-4B56-9B41-30A963C70747}" type="parTrans" cxnId="{4A013F5C-3B61-47A1-BCF0-D33C3A2F0C12}">
      <dgm:prSet/>
      <dgm:spPr/>
      <dgm:t>
        <a:bodyPr/>
        <a:lstStyle/>
        <a:p>
          <a:endParaRPr lang="en-US"/>
        </a:p>
      </dgm:t>
    </dgm:pt>
    <dgm:pt modelId="{C53C90D1-1B3B-48BA-96B9-3A7DA8460E10}" type="sibTrans" cxnId="{4A013F5C-3B61-47A1-BCF0-D33C3A2F0C12}">
      <dgm:prSet/>
      <dgm:spPr/>
      <dgm:t>
        <a:bodyPr/>
        <a:lstStyle/>
        <a:p>
          <a:endParaRPr lang="en-US"/>
        </a:p>
      </dgm:t>
    </dgm:pt>
    <dgm:pt modelId="{1781C250-3F15-47B6-A68A-B72F58922F63}">
      <dgm:prSet phldrT="[Text]" custT="1"/>
      <dgm:spPr/>
      <dgm:t>
        <a:bodyPr/>
        <a:lstStyle/>
        <a:p>
          <a:r>
            <a:rPr lang="en-US" sz="1800" dirty="0" err="1">
              <a:latin typeface="Bell MT" panose="02020503060305020303" pitchFamily="18" charset="0"/>
            </a:rPr>
            <a:t>Europes</a:t>
          </a:r>
          <a:r>
            <a:rPr lang="en-US" sz="1800" dirty="0">
              <a:latin typeface="Bell MT" panose="02020503060305020303" pitchFamily="18" charset="0"/>
            </a:rPr>
            <a:t> constitutional architecture has never been validated by a process of constitutional adoption by a European constitutional demos. (</a:t>
          </a:r>
          <a:r>
            <a:rPr lang="en-US" sz="1800" dirty="0" err="1">
              <a:latin typeface="Bell MT" panose="02020503060305020303" pitchFamily="18" charset="0"/>
            </a:rPr>
            <a:t>Weiler</a:t>
          </a:r>
          <a:r>
            <a:rPr lang="en-US" sz="1800" dirty="0">
              <a:latin typeface="Bell MT" panose="02020503060305020303" pitchFamily="18" charset="0"/>
            </a:rPr>
            <a:t>)</a:t>
          </a:r>
        </a:p>
      </dgm:t>
    </dgm:pt>
    <dgm:pt modelId="{12139C57-1779-40E0-98EE-1752DFFFBA4C}" type="parTrans" cxnId="{0569D57F-8183-473B-A299-FC208F5ADBE7}">
      <dgm:prSet/>
      <dgm:spPr/>
      <dgm:t>
        <a:bodyPr/>
        <a:lstStyle/>
        <a:p>
          <a:endParaRPr lang="en-US"/>
        </a:p>
      </dgm:t>
    </dgm:pt>
    <dgm:pt modelId="{7A17D892-1815-41B1-B65C-9E875F27C2FF}" type="sibTrans" cxnId="{0569D57F-8183-473B-A299-FC208F5ADBE7}">
      <dgm:prSet/>
      <dgm:spPr/>
      <dgm:t>
        <a:bodyPr/>
        <a:lstStyle/>
        <a:p>
          <a:endParaRPr lang="en-US"/>
        </a:p>
      </dgm:t>
    </dgm:pt>
    <dgm:pt modelId="{9BFD200D-9EF1-4506-844F-C2BDBD899051}">
      <dgm:prSet phldrT="[Text]" custT="1"/>
      <dgm:spPr/>
      <dgm:t>
        <a:bodyPr/>
        <a:lstStyle/>
        <a:p>
          <a:r>
            <a:rPr lang="en-US" sz="1800" dirty="0">
              <a:latin typeface="Bell MT" panose="02020503060305020303" pitchFamily="18" charset="0"/>
            </a:rPr>
            <a:t>With no constitutional demos; there can be no European constitutionalism. </a:t>
          </a:r>
        </a:p>
      </dgm:t>
    </dgm:pt>
    <dgm:pt modelId="{5DD0AD4E-64E1-479B-8483-E972AEE2156A}" type="parTrans" cxnId="{BA46D320-9676-45A8-AA36-F2C7F75F5BA7}">
      <dgm:prSet/>
      <dgm:spPr/>
      <dgm:t>
        <a:bodyPr/>
        <a:lstStyle/>
        <a:p>
          <a:endParaRPr lang="en-US"/>
        </a:p>
      </dgm:t>
    </dgm:pt>
    <dgm:pt modelId="{2B72676B-04B4-4C06-A546-5CD2CF5E597A}" type="sibTrans" cxnId="{BA46D320-9676-45A8-AA36-F2C7F75F5BA7}">
      <dgm:prSet/>
      <dgm:spPr/>
      <dgm:t>
        <a:bodyPr/>
        <a:lstStyle/>
        <a:p>
          <a:endParaRPr lang="en-US"/>
        </a:p>
      </dgm:t>
    </dgm:pt>
    <dgm:pt modelId="{1F2E287B-2E5F-487B-9297-CD4AE7FFCBE5}" type="pres">
      <dgm:prSet presAssocID="{3EAB881B-BB5F-44B8-9BAE-B860A065A92A}" presName="Name0" presStyleCnt="0">
        <dgm:presLayoutVars>
          <dgm:chMax/>
          <dgm:chPref val="3"/>
          <dgm:dir/>
          <dgm:animOne val="branch"/>
          <dgm:animLvl val="lvl"/>
        </dgm:presLayoutVars>
      </dgm:prSet>
      <dgm:spPr/>
    </dgm:pt>
    <dgm:pt modelId="{D4F2010F-4148-4C11-82A3-8B63136DB27E}" type="pres">
      <dgm:prSet presAssocID="{EA37B587-A992-49E8-94B5-DAE54FDE3750}" presName="composite" presStyleCnt="0"/>
      <dgm:spPr/>
    </dgm:pt>
    <dgm:pt modelId="{90DCE984-C277-41A0-945C-FA7D126ED010}" type="pres">
      <dgm:prSet presAssocID="{EA37B587-A992-49E8-94B5-DAE54FDE3750}" presName="FirstChild" presStyleLbl="revTx" presStyleIdx="0" presStyleCnt="6">
        <dgm:presLayoutVars>
          <dgm:chMax val="0"/>
          <dgm:chPref val="0"/>
          <dgm:bulletEnabled val="1"/>
        </dgm:presLayoutVars>
      </dgm:prSet>
      <dgm:spPr/>
    </dgm:pt>
    <dgm:pt modelId="{04B3F933-5D1B-489B-AFC3-FCF7CF2880B6}" type="pres">
      <dgm:prSet presAssocID="{EA37B587-A992-49E8-94B5-DAE54FDE3750}" presName="Parent" presStyleLbl="alignNode1" presStyleIdx="0" presStyleCnt="3" custScaleX="53846" custLinFactNeighborX="-23284" custLinFactNeighborY="-2348">
        <dgm:presLayoutVars>
          <dgm:chMax val="3"/>
          <dgm:chPref val="3"/>
          <dgm:bulletEnabled val="1"/>
        </dgm:presLayoutVars>
      </dgm:prSet>
      <dgm:spPr/>
    </dgm:pt>
    <dgm:pt modelId="{5BE5A62D-F4AC-4BB5-9C5B-E65CB2CC5722}" type="pres">
      <dgm:prSet presAssocID="{EA37B587-A992-49E8-94B5-DAE54FDE3750}" presName="Accent" presStyleLbl="parChTrans1D1" presStyleIdx="0" presStyleCnt="3"/>
      <dgm:spPr/>
    </dgm:pt>
    <dgm:pt modelId="{50A67D78-B38B-40A5-8021-F507B24D36A7}" type="pres">
      <dgm:prSet presAssocID="{EA37B587-A992-49E8-94B5-DAE54FDE3750}" presName="Child" presStyleLbl="revTx" presStyleIdx="1" presStyleCnt="6">
        <dgm:presLayoutVars>
          <dgm:chMax val="0"/>
          <dgm:chPref val="0"/>
          <dgm:bulletEnabled val="1"/>
        </dgm:presLayoutVars>
      </dgm:prSet>
      <dgm:spPr/>
    </dgm:pt>
    <dgm:pt modelId="{F0B464B4-5B00-47E2-B636-3E8809BF07CA}" type="pres">
      <dgm:prSet presAssocID="{8AB24173-6102-4867-887C-C14194715970}" presName="sibTrans" presStyleCnt="0"/>
      <dgm:spPr/>
    </dgm:pt>
    <dgm:pt modelId="{B3489B37-DBCC-4B61-BC11-C6F257D9B668}" type="pres">
      <dgm:prSet presAssocID="{6D6FA169-7C25-4EDC-A0E7-7D3C956F1DEF}" presName="composite" presStyleCnt="0"/>
      <dgm:spPr/>
    </dgm:pt>
    <dgm:pt modelId="{CF978E3E-0720-48F1-9203-244AC3B5A6B4}" type="pres">
      <dgm:prSet presAssocID="{6D6FA169-7C25-4EDC-A0E7-7D3C956F1DEF}" presName="FirstChild" presStyleLbl="revTx" presStyleIdx="2" presStyleCnt="6">
        <dgm:presLayoutVars>
          <dgm:chMax val="0"/>
          <dgm:chPref val="0"/>
          <dgm:bulletEnabled val="1"/>
        </dgm:presLayoutVars>
      </dgm:prSet>
      <dgm:spPr/>
    </dgm:pt>
    <dgm:pt modelId="{C0810A85-96C1-44C3-9D07-E313313F1D9D}" type="pres">
      <dgm:prSet presAssocID="{6D6FA169-7C25-4EDC-A0E7-7D3C956F1DEF}" presName="Parent" presStyleLbl="alignNode1" presStyleIdx="1" presStyleCnt="3" custScaleX="81818" custLinFactNeighborX="-9091" custLinFactNeighborY="-910">
        <dgm:presLayoutVars>
          <dgm:chMax val="3"/>
          <dgm:chPref val="3"/>
          <dgm:bulletEnabled val="1"/>
        </dgm:presLayoutVars>
      </dgm:prSet>
      <dgm:spPr/>
    </dgm:pt>
    <dgm:pt modelId="{19844216-0CD4-413F-A224-1156B2036FD3}" type="pres">
      <dgm:prSet presAssocID="{6D6FA169-7C25-4EDC-A0E7-7D3C956F1DEF}" presName="Accent" presStyleLbl="parChTrans1D1" presStyleIdx="1" presStyleCnt="3"/>
      <dgm:spPr/>
    </dgm:pt>
    <dgm:pt modelId="{CDB44C0C-859E-42A6-AA96-C0E74F410437}" type="pres">
      <dgm:prSet presAssocID="{6D6FA169-7C25-4EDC-A0E7-7D3C956F1DEF}" presName="Child" presStyleLbl="revTx" presStyleIdx="3" presStyleCnt="6">
        <dgm:presLayoutVars>
          <dgm:chMax val="0"/>
          <dgm:chPref val="0"/>
          <dgm:bulletEnabled val="1"/>
        </dgm:presLayoutVars>
      </dgm:prSet>
      <dgm:spPr/>
    </dgm:pt>
    <dgm:pt modelId="{4640481C-A878-423D-93EB-D0702174FFB8}" type="pres">
      <dgm:prSet presAssocID="{2D889292-D4E4-4A0B-BDF0-36B67FA0E267}" presName="sibTrans" presStyleCnt="0"/>
      <dgm:spPr/>
    </dgm:pt>
    <dgm:pt modelId="{B2A1B708-4228-4375-8A8C-1F8775F7ADDD}" type="pres">
      <dgm:prSet presAssocID="{7A499BBA-BA21-4A19-84D2-08B1C56B16E6}" presName="composite" presStyleCnt="0"/>
      <dgm:spPr/>
    </dgm:pt>
    <dgm:pt modelId="{B00F34E8-508D-43C3-BEAE-7D9C7CC6FE40}" type="pres">
      <dgm:prSet presAssocID="{7A499BBA-BA21-4A19-84D2-08B1C56B16E6}" presName="FirstChild" presStyleLbl="revTx" presStyleIdx="4" presStyleCnt="6" custScaleX="92273">
        <dgm:presLayoutVars>
          <dgm:chMax val="0"/>
          <dgm:chPref val="0"/>
          <dgm:bulletEnabled val="1"/>
        </dgm:presLayoutVars>
      </dgm:prSet>
      <dgm:spPr/>
    </dgm:pt>
    <dgm:pt modelId="{4DB7399E-EF44-4D4E-9641-0D002228E560}" type="pres">
      <dgm:prSet presAssocID="{7A499BBA-BA21-4A19-84D2-08B1C56B16E6}" presName="Parent" presStyleLbl="alignNode1" presStyleIdx="2" presStyleCnt="3" custScaleX="116906" custLinFactNeighborX="4873" custLinFactNeighborY="2032">
        <dgm:presLayoutVars>
          <dgm:chMax val="3"/>
          <dgm:chPref val="3"/>
          <dgm:bulletEnabled val="1"/>
        </dgm:presLayoutVars>
      </dgm:prSet>
      <dgm:spPr/>
    </dgm:pt>
    <dgm:pt modelId="{6F071B71-F5A7-441C-901E-6F1448DCCD4B}" type="pres">
      <dgm:prSet presAssocID="{7A499BBA-BA21-4A19-84D2-08B1C56B16E6}" presName="Accent" presStyleLbl="parChTrans1D1" presStyleIdx="2" presStyleCnt="3"/>
      <dgm:spPr/>
    </dgm:pt>
    <dgm:pt modelId="{36D4B86E-A7E2-49B1-AA75-F7B002293649}" type="pres">
      <dgm:prSet presAssocID="{7A499BBA-BA21-4A19-84D2-08B1C56B16E6}" presName="Child" presStyleLbl="revTx" presStyleIdx="5" presStyleCnt="6">
        <dgm:presLayoutVars>
          <dgm:chMax val="0"/>
          <dgm:chPref val="0"/>
          <dgm:bulletEnabled val="1"/>
        </dgm:presLayoutVars>
      </dgm:prSet>
      <dgm:spPr/>
    </dgm:pt>
  </dgm:ptLst>
  <dgm:cxnLst>
    <dgm:cxn modelId="{B9408C01-E9B4-4A63-B46C-D05EF99E6EEA}" srcId="{EA37B587-A992-49E8-94B5-DAE54FDE3750}" destId="{5C355361-3571-46F0-AE91-C100A0063696}" srcOrd="2" destOrd="0" parTransId="{0ADBE46C-40E1-42C0-8826-0BAF9F55710F}" sibTransId="{7C892944-BD36-452D-9DB0-85DCE0723709}"/>
    <dgm:cxn modelId="{01C9B40B-C26D-47BF-8D31-43C5922E4124}" srcId="{EA37B587-A992-49E8-94B5-DAE54FDE3750}" destId="{1B25CA24-7259-4AE2-9049-89CD933C7FAB}" srcOrd="3" destOrd="0" parTransId="{6F8B760B-6576-4734-A014-9D20A33085E5}" sibTransId="{8291B057-B912-419C-AD37-337401FC6618}"/>
    <dgm:cxn modelId="{07D7FA13-3E51-4914-A9FB-C461EB9EC3F9}" type="presOf" srcId="{1781C250-3F15-47B6-A68A-B72F58922F63}" destId="{36D4B86E-A7E2-49B1-AA75-F7B002293649}" srcOrd="0" destOrd="1" presId="urn:microsoft.com/office/officeart/2011/layout/TabList"/>
    <dgm:cxn modelId="{215DA814-E837-46A9-95EA-58DBA69206F2}" srcId="{3EAB881B-BB5F-44B8-9BAE-B860A065A92A}" destId="{7A499BBA-BA21-4A19-84D2-08B1C56B16E6}" srcOrd="2" destOrd="0" parTransId="{3EB523C7-B028-42B3-A373-674A8C7E248A}" sibTransId="{F99C2C91-AD3F-4A98-B65E-AC1474900A63}"/>
    <dgm:cxn modelId="{BA46D320-9676-45A8-AA36-F2C7F75F5BA7}" srcId="{7A499BBA-BA21-4A19-84D2-08B1C56B16E6}" destId="{9BFD200D-9EF1-4506-844F-C2BDBD899051}" srcOrd="3" destOrd="0" parTransId="{5DD0AD4E-64E1-479B-8483-E972AEE2156A}" sibTransId="{2B72676B-04B4-4C06-A546-5CD2CF5E597A}"/>
    <dgm:cxn modelId="{DC6E7D29-9A1D-4D2E-B92F-181F8A7E1518}" srcId="{EA37B587-A992-49E8-94B5-DAE54FDE3750}" destId="{9DA7714D-5E6B-4A02-A8E2-5F0F1FA8E64F}" srcOrd="0" destOrd="0" parTransId="{B209E829-4E63-434E-B99F-A219A89E7097}" sibTransId="{77EA0FD1-4DF0-41A2-880B-339C930CB081}"/>
    <dgm:cxn modelId="{4AD8F034-56E9-4E35-9233-A47AF9D66518}" srcId="{3EAB881B-BB5F-44B8-9BAE-B860A065A92A}" destId="{EA37B587-A992-49E8-94B5-DAE54FDE3750}" srcOrd="0" destOrd="0" parTransId="{18EEC85D-32A3-4F98-97F5-7392BE8B707C}" sibTransId="{8AB24173-6102-4867-887C-C14194715970}"/>
    <dgm:cxn modelId="{67B42540-EF77-4F05-BBBB-CE05DD7CFEAD}" srcId="{6D6FA169-7C25-4EDC-A0E7-7D3C956F1DEF}" destId="{51ED8AFF-43B1-4C4C-A28E-BE91B6229E27}" srcOrd="1" destOrd="0" parTransId="{390F9280-E4F3-419E-B768-489E60D83E10}" sibTransId="{708C8620-12CF-4874-A2CF-A0EB49EB09B5}"/>
    <dgm:cxn modelId="{4A013F5C-3B61-47A1-BCF0-D33C3A2F0C12}" srcId="{6D6FA169-7C25-4EDC-A0E7-7D3C956F1DEF}" destId="{96976F0E-CD09-4DD5-99EE-735DAD476356}" srcOrd="3" destOrd="0" parTransId="{3902B929-9B84-4B56-9B41-30A963C70747}" sibTransId="{C53C90D1-1B3B-48BA-96B9-3A7DA8460E10}"/>
    <dgm:cxn modelId="{3D481260-5BA6-4EFD-A4AE-4339A8CF1F2A}" type="presOf" srcId="{EA37B587-A992-49E8-94B5-DAE54FDE3750}" destId="{04B3F933-5D1B-489B-AFC3-FCF7CF2880B6}" srcOrd="0" destOrd="0" presId="urn:microsoft.com/office/officeart/2011/layout/TabList"/>
    <dgm:cxn modelId="{E1812D41-CB58-40EF-984A-D31B90317C9E}" srcId="{7A499BBA-BA21-4A19-84D2-08B1C56B16E6}" destId="{55ACE846-E670-4C8F-A64F-E582AB138F4C}" srcOrd="1" destOrd="0" parTransId="{79A279CC-4F09-40EB-BDEA-137FD58CA3EE}" sibTransId="{53755295-1A9A-46EF-9985-DD745CA52F6A}"/>
    <dgm:cxn modelId="{BAAD4042-884A-4BAE-89DD-83A1AE43EA10}" type="presOf" srcId="{3EAB881B-BB5F-44B8-9BAE-B860A065A92A}" destId="{1F2E287B-2E5F-487B-9297-CD4AE7FFCBE5}" srcOrd="0" destOrd="0" presId="urn:microsoft.com/office/officeart/2011/layout/TabList"/>
    <dgm:cxn modelId="{3E954F64-B1CD-499A-9EAB-3E8A78BAC3E9}" type="presOf" srcId="{9BFD200D-9EF1-4506-844F-C2BDBD899051}" destId="{36D4B86E-A7E2-49B1-AA75-F7B002293649}" srcOrd="0" destOrd="2" presId="urn:microsoft.com/office/officeart/2011/layout/TabList"/>
    <dgm:cxn modelId="{32555C4F-8EF6-443E-8CD0-596750176488}" type="presOf" srcId="{EF09A7C5-7232-430A-BD1C-74F885842200}" destId="{B00F34E8-508D-43C3-BEAE-7D9C7CC6FE40}" srcOrd="0" destOrd="0" presId="urn:microsoft.com/office/officeart/2011/layout/TabList"/>
    <dgm:cxn modelId="{848A3079-A144-48B6-9683-8A83D65F1263}" type="presOf" srcId="{1B25CA24-7259-4AE2-9049-89CD933C7FAB}" destId="{50A67D78-B38B-40A5-8021-F507B24D36A7}" srcOrd="0" destOrd="2" presId="urn:microsoft.com/office/officeart/2011/layout/TabList"/>
    <dgm:cxn modelId="{A400B47A-5434-46F1-B03F-253509E893F4}" type="presOf" srcId="{7A499BBA-BA21-4A19-84D2-08B1C56B16E6}" destId="{4DB7399E-EF44-4D4E-9641-0D002228E560}" srcOrd="0" destOrd="0" presId="urn:microsoft.com/office/officeart/2011/layout/TabList"/>
    <dgm:cxn modelId="{0569D57F-8183-473B-A299-FC208F5ADBE7}" srcId="{7A499BBA-BA21-4A19-84D2-08B1C56B16E6}" destId="{1781C250-3F15-47B6-A68A-B72F58922F63}" srcOrd="2" destOrd="0" parTransId="{12139C57-1779-40E0-98EE-1752DFFFBA4C}" sibTransId="{7A17D892-1815-41B1-B65C-9E875F27C2FF}"/>
    <dgm:cxn modelId="{D1D80881-4EFB-42D6-8E44-1166882A71F8}" type="presOf" srcId="{6D6FA169-7C25-4EDC-A0E7-7D3C956F1DEF}" destId="{C0810A85-96C1-44C3-9D07-E313313F1D9D}" srcOrd="0" destOrd="0" presId="urn:microsoft.com/office/officeart/2011/layout/TabList"/>
    <dgm:cxn modelId="{BDB5F984-4B0C-49D1-A014-CBDBD4CFCC1B}" srcId="{7A499BBA-BA21-4A19-84D2-08B1C56B16E6}" destId="{EF09A7C5-7232-430A-BD1C-74F885842200}" srcOrd="0" destOrd="0" parTransId="{4B8D5953-DFEA-4A20-93ED-158F57425F77}" sibTransId="{C6C2FC3B-C54C-44C8-8303-97213F9B8877}"/>
    <dgm:cxn modelId="{19236A88-2B42-433E-A1E2-DC2B3D3C9809}" type="presOf" srcId="{9DA7714D-5E6B-4A02-A8E2-5F0F1FA8E64F}" destId="{90DCE984-C277-41A0-945C-FA7D126ED010}" srcOrd="0" destOrd="0" presId="urn:microsoft.com/office/officeart/2011/layout/TabList"/>
    <dgm:cxn modelId="{580DA788-CEEB-44D7-BC18-BDDC268E4B52}" srcId="{6D6FA169-7C25-4EDC-A0E7-7D3C956F1DEF}" destId="{E0033449-3EC7-4FA7-A4B9-0831899A04FE}" srcOrd="0" destOrd="0" parTransId="{1B83D3C6-C966-430B-AFF2-EFB1554F68AF}" sibTransId="{5CC1209E-92B0-486F-B12E-49015BB2F9A0}"/>
    <dgm:cxn modelId="{6A4BB19B-1E84-43A0-91F0-287F7AA700FA}" type="presOf" srcId="{EB9015F7-43D9-49A3-9AB7-6BA0BC8523D3}" destId="{CDB44C0C-859E-42A6-AA96-C0E74F410437}" srcOrd="0" destOrd="1" presId="urn:microsoft.com/office/officeart/2011/layout/TabList"/>
    <dgm:cxn modelId="{9CEC309C-DF8D-405D-BCCE-851E3B5668D6}" srcId="{3EAB881B-BB5F-44B8-9BAE-B860A065A92A}" destId="{6D6FA169-7C25-4EDC-A0E7-7D3C956F1DEF}" srcOrd="1" destOrd="0" parTransId="{BDEB103D-C57C-4452-BBEE-1BB93CA67E71}" sibTransId="{2D889292-D4E4-4A0B-BDF0-36B67FA0E267}"/>
    <dgm:cxn modelId="{D806C1A8-0F09-4B23-AA53-F069BB7D7BDC}" type="presOf" srcId="{96976F0E-CD09-4DD5-99EE-735DAD476356}" destId="{CDB44C0C-859E-42A6-AA96-C0E74F410437}" srcOrd="0" destOrd="2" presId="urn:microsoft.com/office/officeart/2011/layout/TabList"/>
    <dgm:cxn modelId="{A0BF90B5-7717-4171-9B97-6B6E7345C32A}" type="presOf" srcId="{E0033449-3EC7-4FA7-A4B9-0831899A04FE}" destId="{CF978E3E-0720-48F1-9203-244AC3B5A6B4}" srcOrd="0" destOrd="0" presId="urn:microsoft.com/office/officeart/2011/layout/TabList"/>
    <dgm:cxn modelId="{CD1BFEC9-44F5-4436-A3D1-992B2475AF8B}" srcId="{6D6FA169-7C25-4EDC-A0E7-7D3C956F1DEF}" destId="{EB9015F7-43D9-49A3-9AB7-6BA0BC8523D3}" srcOrd="2" destOrd="0" parTransId="{0AA7E2FC-5110-48AC-8444-2E476474DC0E}" sibTransId="{A63D4FA0-E1E5-44E1-B1BE-D573762D20FD}"/>
    <dgm:cxn modelId="{59BE33DD-67B2-4234-A84C-BA3012AB16E4}" type="presOf" srcId="{51ED8AFF-43B1-4C4C-A28E-BE91B6229E27}" destId="{CDB44C0C-859E-42A6-AA96-C0E74F410437}" srcOrd="0" destOrd="0" presId="urn:microsoft.com/office/officeart/2011/layout/TabList"/>
    <dgm:cxn modelId="{B41908E7-965D-4C4F-A0A8-106041D5BAAE}" srcId="{EA37B587-A992-49E8-94B5-DAE54FDE3750}" destId="{43E8D1F4-62DD-4B1D-817F-0150AC5E8F93}" srcOrd="1" destOrd="0" parTransId="{3886A953-7282-4EE5-9E91-96454EDBEF06}" sibTransId="{7D2FAA06-B62A-4512-9E87-19D2587CB9AE}"/>
    <dgm:cxn modelId="{4963DDEC-AF1A-411F-8FE3-615A8DEC0015}" type="presOf" srcId="{55ACE846-E670-4C8F-A64F-E582AB138F4C}" destId="{36D4B86E-A7E2-49B1-AA75-F7B002293649}" srcOrd="0" destOrd="0" presId="urn:microsoft.com/office/officeart/2011/layout/TabList"/>
    <dgm:cxn modelId="{2345BCF2-1B2B-4399-A512-2D548C42E65E}" type="presOf" srcId="{43E8D1F4-62DD-4B1D-817F-0150AC5E8F93}" destId="{50A67D78-B38B-40A5-8021-F507B24D36A7}" srcOrd="0" destOrd="0" presId="urn:microsoft.com/office/officeart/2011/layout/TabList"/>
    <dgm:cxn modelId="{79496CF3-6DC7-439D-8088-9A7076983A43}" type="presOf" srcId="{5C355361-3571-46F0-AE91-C100A0063696}" destId="{50A67D78-B38B-40A5-8021-F507B24D36A7}" srcOrd="0" destOrd="1" presId="urn:microsoft.com/office/officeart/2011/layout/TabList"/>
    <dgm:cxn modelId="{0E2709B2-CE82-4896-83BE-5F5FC201C960}" type="presParOf" srcId="{1F2E287B-2E5F-487B-9297-CD4AE7FFCBE5}" destId="{D4F2010F-4148-4C11-82A3-8B63136DB27E}" srcOrd="0" destOrd="0" presId="urn:microsoft.com/office/officeart/2011/layout/TabList"/>
    <dgm:cxn modelId="{FAC46154-3961-41C0-AC0A-F81195700F1E}" type="presParOf" srcId="{D4F2010F-4148-4C11-82A3-8B63136DB27E}" destId="{90DCE984-C277-41A0-945C-FA7D126ED010}" srcOrd="0" destOrd="0" presId="urn:microsoft.com/office/officeart/2011/layout/TabList"/>
    <dgm:cxn modelId="{853DC1E8-2A64-4919-9126-38E01C9E6250}" type="presParOf" srcId="{D4F2010F-4148-4C11-82A3-8B63136DB27E}" destId="{04B3F933-5D1B-489B-AFC3-FCF7CF2880B6}" srcOrd="1" destOrd="0" presId="urn:microsoft.com/office/officeart/2011/layout/TabList"/>
    <dgm:cxn modelId="{481259AE-7DBC-43D9-BC43-84C8B0FB71FE}" type="presParOf" srcId="{D4F2010F-4148-4C11-82A3-8B63136DB27E}" destId="{5BE5A62D-F4AC-4BB5-9C5B-E65CB2CC5722}" srcOrd="2" destOrd="0" presId="urn:microsoft.com/office/officeart/2011/layout/TabList"/>
    <dgm:cxn modelId="{6FBC100C-FAD0-4B64-AFE7-9369DD0B4991}" type="presParOf" srcId="{1F2E287B-2E5F-487B-9297-CD4AE7FFCBE5}" destId="{50A67D78-B38B-40A5-8021-F507B24D36A7}" srcOrd="1" destOrd="0" presId="urn:microsoft.com/office/officeart/2011/layout/TabList"/>
    <dgm:cxn modelId="{A38B5169-5322-4EFF-8CB9-251A80959EBE}" type="presParOf" srcId="{1F2E287B-2E5F-487B-9297-CD4AE7FFCBE5}" destId="{F0B464B4-5B00-47E2-B636-3E8809BF07CA}" srcOrd="2" destOrd="0" presId="urn:microsoft.com/office/officeart/2011/layout/TabList"/>
    <dgm:cxn modelId="{78B0B9DA-88FE-4E8B-8F19-3D86DAC48449}" type="presParOf" srcId="{1F2E287B-2E5F-487B-9297-CD4AE7FFCBE5}" destId="{B3489B37-DBCC-4B61-BC11-C6F257D9B668}" srcOrd="3" destOrd="0" presId="urn:microsoft.com/office/officeart/2011/layout/TabList"/>
    <dgm:cxn modelId="{ADE388DA-49EB-4FC0-BBC8-09F061ED834C}" type="presParOf" srcId="{B3489B37-DBCC-4B61-BC11-C6F257D9B668}" destId="{CF978E3E-0720-48F1-9203-244AC3B5A6B4}" srcOrd="0" destOrd="0" presId="urn:microsoft.com/office/officeart/2011/layout/TabList"/>
    <dgm:cxn modelId="{5C9705AF-0077-485D-88A4-67BDA76AA247}" type="presParOf" srcId="{B3489B37-DBCC-4B61-BC11-C6F257D9B668}" destId="{C0810A85-96C1-44C3-9D07-E313313F1D9D}" srcOrd="1" destOrd="0" presId="urn:microsoft.com/office/officeart/2011/layout/TabList"/>
    <dgm:cxn modelId="{DBE9F6DB-D525-4330-A46D-67898BF7364C}" type="presParOf" srcId="{B3489B37-DBCC-4B61-BC11-C6F257D9B668}" destId="{19844216-0CD4-413F-A224-1156B2036FD3}" srcOrd="2" destOrd="0" presId="urn:microsoft.com/office/officeart/2011/layout/TabList"/>
    <dgm:cxn modelId="{8C43E0DB-4255-43D7-8392-84D93D9927D9}" type="presParOf" srcId="{1F2E287B-2E5F-487B-9297-CD4AE7FFCBE5}" destId="{CDB44C0C-859E-42A6-AA96-C0E74F410437}" srcOrd="4" destOrd="0" presId="urn:microsoft.com/office/officeart/2011/layout/TabList"/>
    <dgm:cxn modelId="{722452F5-25F6-403C-9037-E4275A6BB0D3}" type="presParOf" srcId="{1F2E287B-2E5F-487B-9297-CD4AE7FFCBE5}" destId="{4640481C-A878-423D-93EB-D0702174FFB8}" srcOrd="5" destOrd="0" presId="urn:microsoft.com/office/officeart/2011/layout/TabList"/>
    <dgm:cxn modelId="{7DF6E73C-5806-4681-A594-E4A04856F923}" type="presParOf" srcId="{1F2E287B-2E5F-487B-9297-CD4AE7FFCBE5}" destId="{B2A1B708-4228-4375-8A8C-1F8775F7ADDD}" srcOrd="6" destOrd="0" presId="urn:microsoft.com/office/officeart/2011/layout/TabList"/>
    <dgm:cxn modelId="{05FCE0C8-D5E5-4F0A-A85C-D58168446ECC}" type="presParOf" srcId="{B2A1B708-4228-4375-8A8C-1F8775F7ADDD}" destId="{B00F34E8-508D-43C3-BEAE-7D9C7CC6FE40}" srcOrd="0" destOrd="0" presId="urn:microsoft.com/office/officeart/2011/layout/TabList"/>
    <dgm:cxn modelId="{35E933B0-B807-4844-B3B0-CB695C5EC278}" type="presParOf" srcId="{B2A1B708-4228-4375-8A8C-1F8775F7ADDD}" destId="{4DB7399E-EF44-4D4E-9641-0D002228E560}" srcOrd="1" destOrd="0" presId="urn:microsoft.com/office/officeart/2011/layout/TabList"/>
    <dgm:cxn modelId="{722E019F-28E0-4357-B7FC-58E5208B626E}" type="presParOf" srcId="{B2A1B708-4228-4375-8A8C-1F8775F7ADDD}" destId="{6F071B71-F5A7-441C-901E-6F1448DCCD4B}" srcOrd="2" destOrd="0" presId="urn:microsoft.com/office/officeart/2011/layout/TabList"/>
    <dgm:cxn modelId="{8F51426A-F702-4FEF-9845-A99434D21BB9}" type="presParOf" srcId="{1F2E287B-2E5F-487B-9297-CD4AE7FFCBE5}" destId="{36D4B86E-A7E2-49B1-AA75-F7B002293649}"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11257-4233-444C-9D0C-E6C6F5DDC31E}">
      <dsp:nvSpPr>
        <dsp:cNvPr id="0" name=""/>
        <dsp:cNvSpPr/>
      </dsp:nvSpPr>
      <dsp:spPr>
        <a:xfrm>
          <a:off x="0" y="0"/>
          <a:ext cx="2329868" cy="232986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Bell MT" panose="02020503060305020303" pitchFamily="18" charset="0"/>
            </a:rPr>
            <a:t>The Foundational Federalism: Origin and character of the constitution.</a:t>
          </a:r>
        </a:p>
      </dsp:txBody>
      <dsp:txXfrm>
        <a:off x="341201" y="341201"/>
        <a:ext cx="1647466" cy="1647466"/>
      </dsp:txXfrm>
    </dsp:sp>
    <dsp:sp modelId="{BD000473-1E2E-472B-B705-CF18FD6A37C2}">
      <dsp:nvSpPr>
        <dsp:cNvPr id="0" name=""/>
        <dsp:cNvSpPr/>
      </dsp:nvSpPr>
      <dsp:spPr>
        <a:xfrm>
          <a:off x="3042567" y="0"/>
          <a:ext cx="2329868" cy="232986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Bell MT" panose="02020503060305020303" pitchFamily="18" charset="0"/>
            </a:rPr>
            <a:t>The Institutional Federalism; Composition of government institutions</a:t>
          </a:r>
        </a:p>
      </dsp:txBody>
      <dsp:txXfrm>
        <a:off x="3383768" y="341201"/>
        <a:ext cx="1647466" cy="1647466"/>
      </dsp:txXfrm>
    </dsp:sp>
    <dsp:sp modelId="{BA17352D-A977-490F-990B-7CE60FFE4FD6}">
      <dsp:nvSpPr>
        <dsp:cNvPr id="0" name=""/>
        <dsp:cNvSpPr/>
      </dsp:nvSpPr>
      <dsp:spPr>
        <a:xfrm>
          <a:off x="6085134" y="0"/>
          <a:ext cx="2329868" cy="232986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Bell MT" panose="02020503060305020303" pitchFamily="18" charset="0"/>
            </a:rPr>
            <a:t>The Functional Federalism; Scope and nature of federal powers.</a:t>
          </a:r>
        </a:p>
      </dsp:txBody>
      <dsp:txXfrm>
        <a:off x="6426335" y="341201"/>
        <a:ext cx="1647466" cy="1647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AB379-0E68-4A6D-B0F2-12878D32F834}">
      <dsp:nvSpPr>
        <dsp:cNvPr id="0" name=""/>
        <dsp:cNvSpPr/>
      </dsp:nvSpPr>
      <dsp:spPr>
        <a:xfrm>
          <a:off x="0" y="123595"/>
          <a:ext cx="6002850" cy="59319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latin typeface="Bell MT" panose="02020503060305020303" pitchFamily="18" charset="0"/>
            </a:rPr>
            <a:t>Kelsen</a:t>
          </a:r>
          <a:r>
            <a:rPr lang="en-US" sz="2600" kern="1200" dirty="0">
              <a:latin typeface="Bell MT" panose="02020503060305020303" pitchFamily="18" charset="0"/>
            </a:rPr>
            <a:t> (1920)</a:t>
          </a:r>
        </a:p>
      </dsp:txBody>
      <dsp:txXfrm>
        <a:off x="28957" y="152552"/>
        <a:ext cx="5944936" cy="535276"/>
      </dsp:txXfrm>
    </dsp:sp>
    <dsp:sp modelId="{1ABCF3E9-31B9-42DC-96DA-D5E4A9A32DFC}">
      <dsp:nvSpPr>
        <dsp:cNvPr id="0" name=""/>
        <dsp:cNvSpPr/>
      </dsp:nvSpPr>
      <dsp:spPr>
        <a:xfrm>
          <a:off x="0" y="716785"/>
          <a:ext cx="6002850"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Bell MT" panose="02020503060305020303" pitchFamily="18" charset="0"/>
            </a:rPr>
            <a:t>Was loyal to the concept of indivisible sovereignty.</a:t>
          </a:r>
        </a:p>
        <a:p>
          <a:pPr marL="228600" lvl="1" indent="-228600" algn="l" defTabSz="889000">
            <a:lnSpc>
              <a:spcPct val="90000"/>
            </a:lnSpc>
            <a:spcBef>
              <a:spcPct val="0"/>
            </a:spcBef>
            <a:spcAft>
              <a:spcPct val="20000"/>
            </a:spcAft>
            <a:buChar char="•"/>
          </a:pPr>
          <a:r>
            <a:rPr lang="en-US" sz="2000" kern="1200" dirty="0">
              <a:latin typeface="Bell MT" panose="02020503060305020303" pitchFamily="18" charset="0"/>
            </a:rPr>
            <a:t>Believed there was no difference between a confederation of states or a federal state.</a:t>
          </a:r>
        </a:p>
        <a:p>
          <a:pPr marL="228600" lvl="1" indent="-228600" algn="l" defTabSz="889000">
            <a:lnSpc>
              <a:spcPct val="90000"/>
            </a:lnSpc>
            <a:spcBef>
              <a:spcPct val="0"/>
            </a:spcBef>
            <a:spcAft>
              <a:spcPct val="20000"/>
            </a:spcAft>
            <a:buChar char="•"/>
          </a:pPr>
          <a:r>
            <a:rPr lang="en-US" sz="2000" kern="1200" dirty="0">
              <a:latin typeface="Bell MT" panose="02020503060305020303" pitchFamily="18" charset="0"/>
            </a:rPr>
            <a:t>The concept that treaties and constitutions were mutually exclusive was wrong.</a:t>
          </a:r>
        </a:p>
        <a:p>
          <a:pPr marL="228600" lvl="1" indent="-228600" algn="l" defTabSz="889000">
            <a:lnSpc>
              <a:spcPct val="90000"/>
            </a:lnSpc>
            <a:spcBef>
              <a:spcPct val="0"/>
            </a:spcBef>
            <a:spcAft>
              <a:spcPct val="20000"/>
            </a:spcAft>
            <a:buChar char="•"/>
          </a:pPr>
          <a:r>
            <a:rPr lang="en-US" sz="2000" kern="1200" dirty="0">
              <a:latin typeface="Bell MT" panose="02020503060305020303" pitchFamily="18" charset="0"/>
            </a:rPr>
            <a:t>The concept of sovereignty was a psychological one of social perception.</a:t>
          </a:r>
        </a:p>
        <a:p>
          <a:pPr marL="228600" lvl="1" indent="-228600" algn="l" defTabSz="889000">
            <a:lnSpc>
              <a:spcPct val="90000"/>
            </a:lnSpc>
            <a:spcBef>
              <a:spcPct val="0"/>
            </a:spcBef>
            <a:spcAft>
              <a:spcPct val="20000"/>
            </a:spcAft>
            <a:buChar char="•"/>
          </a:pPr>
          <a:r>
            <a:rPr lang="en-US" sz="2000" kern="1200" dirty="0">
              <a:latin typeface="Bell MT" panose="02020503060305020303" pitchFamily="18" charset="0"/>
            </a:rPr>
            <a:t>Didn’t agree with the </a:t>
          </a:r>
          <a:r>
            <a:rPr lang="en-US" sz="2000" kern="1200" dirty="0" err="1">
              <a:latin typeface="Bell MT" panose="02020503060305020303" pitchFamily="18" charset="0"/>
            </a:rPr>
            <a:t>tautogical</a:t>
          </a:r>
          <a:r>
            <a:rPr lang="en-US" sz="2000" kern="1200" dirty="0">
              <a:latin typeface="Bell MT" panose="02020503060305020303" pitchFamily="18" charset="0"/>
            </a:rPr>
            <a:t> nature of federal Europe.</a:t>
          </a:r>
        </a:p>
      </dsp:txBody>
      <dsp:txXfrm>
        <a:off x="0" y="716785"/>
        <a:ext cx="6002850" cy="2583360"/>
      </dsp:txXfrm>
    </dsp:sp>
    <dsp:sp modelId="{7F720CCB-0504-4932-93B8-988B4BA3DC5E}">
      <dsp:nvSpPr>
        <dsp:cNvPr id="0" name=""/>
        <dsp:cNvSpPr/>
      </dsp:nvSpPr>
      <dsp:spPr>
        <a:xfrm>
          <a:off x="0" y="3300146"/>
          <a:ext cx="6002850" cy="59319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Bell MT" panose="02020503060305020303" pitchFamily="18" charset="0"/>
            </a:rPr>
            <a:t>Schmitt (2003)</a:t>
          </a:r>
        </a:p>
      </dsp:txBody>
      <dsp:txXfrm>
        <a:off x="28957" y="3329103"/>
        <a:ext cx="5944936" cy="535276"/>
      </dsp:txXfrm>
    </dsp:sp>
    <dsp:sp modelId="{25531657-D0C0-4387-AD9D-C344BB8F3BA2}">
      <dsp:nvSpPr>
        <dsp:cNvPr id="0" name=""/>
        <dsp:cNvSpPr/>
      </dsp:nvSpPr>
      <dsp:spPr>
        <a:xfrm>
          <a:off x="0" y="3893336"/>
          <a:ext cx="6002850"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Bell MT" panose="02020503060305020303" pitchFamily="18" charset="0"/>
            </a:rPr>
            <a:t>Agreed with </a:t>
          </a:r>
          <a:r>
            <a:rPr lang="en-US" sz="2000" kern="1200" dirty="0" err="1">
              <a:latin typeface="Bell MT" panose="02020503060305020303" pitchFamily="18" charset="0"/>
            </a:rPr>
            <a:t>Kelsen</a:t>
          </a:r>
          <a:r>
            <a:rPr lang="en-US" sz="2000" kern="1200" dirty="0">
              <a:latin typeface="Bell MT" panose="02020503060305020303" pitchFamily="18" charset="0"/>
            </a:rPr>
            <a:t> regarding there being no difference between a confederation and a federal state.</a:t>
          </a:r>
        </a:p>
        <a:p>
          <a:pPr marL="228600" lvl="1" indent="-228600" algn="l" defTabSz="889000">
            <a:lnSpc>
              <a:spcPct val="90000"/>
            </a:lnSpc>
            <a:spcBef>
              <a:spcPct val="0"/>
            </a:spcBef>
            <a:spcAft>
              <a:spcPct val="20000"/>
            </a:spcAft>
            <a:buChar char="•"/>
          </a:pPr>
          <a:r>
            <a:rPr lang="en-US" sz="2000" kern="1200" dirty="0">
              <a:latin typeface="Bell MT" panose="02020503060305020303" pitchFamily="18" charset="0"/>
            </a:rPr>
            <a:t>Both two species of federalism.</a:t>
          </a:r>
        </a:p>
        <a:p>
          <a:pPr marL="228600" lvl="1" indent="-228600" algn="l" defTabSz="889000">
            <a:lnSpc>
              <a:spcPct val="90000"/>
            </a:lnSpc>
            <a:spcBef>
              <a:spcPct val="0"/>
            </a:spcBef>
            <a:spcAft>
              <a:spcPct val="20000"/>
            </a:spcAft>
            <a:buChar char="•"/>
          </a:pPr>
          <a:r>
            <a:rPr lang="en-US" sz="2000" kern="1200" dirty="0">
              <a:latin typeface="Bell MT" panose="02020503060305020303" pitchFamily="18" charset="0"/>
            </a:rPr>
            <a:t>Did not focus enough on defining what each species was.</a:t>
          </a:r>
        </a:p>
      </dsp:txBody>
      <dsp:txXfrm>
        <a:off x="0" y="3893336"/>
        <a:ext cx="6002850" cy="1722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38C8C-405C-42D3-9333-59E6A950F151}">
      <dsp:nvSpPr>
        <dsp:cNvPr id="0" name=""/>
        <dsp:cNvSpPr/>
      </dsp:nvSpPr>
      <dsp:spPr>
        <a:xfrm>
          <a:off x="-6107492" y="-934717"/>
          <a:ext cx="7272444" cy="7272444"/>
        </a:xfrm>
        <a:prstGeom prst="blockArc">
          <a:avLst>
            <a:gd name="adj1" fmla="val 18900000"/>
            <a:gd name="adj2" fmla="val 2700000"/>
            <a:gd name="adj3" fmla="val 297"/>
          </a:avLst>
        </a:prstGeom>
        <a:noFill/>
        <a:ln w="12700" cap="flat" cmpd="sng" algn="ctr">
          <a:solidFill>
            <a:schemeClr val="accent6">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8CDC11D-6611-428A-A7BD-C39AA832E97C}">
      <dsp:nvSpPr>
        <dsp:cNvPr id="0" name=""/>
        <dsp:cNvSpPr/>
      </dsp:nvSpPr>
      <dsp:spPr>
        <a:xfrm>
          <a:off x="749937" y="540300"/>
          <a:ext cx="11246577" cy="1080601"/>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728"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latin typeface="Bell MT" panose="02020503060305020303" pitchFamily="18" charset="0"/>
            </a:rPr>
            <a:t>The</a:t>
          </a:r>
          <a:r>
            <a:rPr lang="en-US" sz="2000" kern="1200" baseline="0" dirty="0">
              <a:latin typeface="Bell MT" panose="02020503060305020303" pitchFamily="18" charset="0"/>
            </a:rPr>
            <a:t> principle law makers of the European Union is the Parliament and the Council. The composition of the Parliament has changed over time to become a body of fully elected individuals, voted for my citizens of Europe making the law making process more national in nature</a:t>
          </a:r>
          <a:r>
            <a:rPr lang="en-US" sz="2000" kern="1200" baseline="0" dirty="0"/>
            <a:t>.</a:t>
          </a:r>
          <a:endParaRPr lang="en-US" sz="2000" kern="1200" dirty="0"/>
        </a:p>
      </dsp:txBody>
      <dsp:txXfrm>
        <a:off x="749937" y="540300"/>
        <a:ext cx="11246577" cy="1080601"/>
      </dsp:txXfrm>
    </dsp:sp>
    <dsp:sp modelId="{AB09708A-FC23-4DA1-876C-AE75AA2B7C69}">
      <dsp:nvSpPr>
        <dsp:cNvPr id="0" name=""/>
        <dsp:cNvSpPr/>
      </dsp:nvSpPr>
      <dsp:spPr>
        <a:xfrm>
          <a:off x="74561" y="405225"/>
          <a:ext cx="1350752" cy="1350752"/>
        </a:xfrm>
        <a:prstGeom prst="ellipse">
          <a:avLst/>
        </a:prstGeom>
        <a:solidFill>
          <a:schemeClr val="accent6">
            <a:lumMod val="40000"/>
            <a:lumOff val="6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D23F79C-8EDA-424B-B451-2FD53922806E}">
      <dsp:nvSpPr>
        <dsp:cNvPr id="0" name=""/>
        <dsp:cNvSpPr/>
      </dsp:nvSpPr>
      <dsp:spPr>
        <a:xfrm>
          <a:off x="1142736" y="2161203"/>
          <a:ext cx="10853779" cy="1080601"/>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72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Bell MT" panose="02020503060305020303" pitchFamily="18" charset="0"/>
            </a:rPr>
            <a:t>The people of the EU are represented by the members of parliament and the majority voting procedure. (Art 231 TFEU) The international organ of the EU is the Council, which is formulated from national ministers representing their own governments. (Art 16(2) TEU)</a:t>
          </a:r>
        </a:p>
      </dsp:txBody>
      <dsp:txXfrm>
        <a:off x="1142736" y="2161203"/>
        <a:ext cx="10853779" cy="1080601"/>
      </dsp:txXfrm>
    </dsp:sp>
    <dsp:sp modelId="{91E423B1-53CC-4EB6-A8A4-C9491767BB74}">
      <dsp:nvSpPr>
        <dsp:cNvPr id="0" name=""/>
        <dsp:cNvSpPr/>
      </dsp:nvSpPr>
      <dsp:spPr>
        <a:xfrm>
          <a:off x="467360" y="2026128"/>
          <a:ext cx="1350752" cy="1350752"/>
        </a:xfrm>
        <a:prstGeom prst="ellipse">
          <a:avLst/>
        </a:prstGeom>
        <a:solidFill>
          <a:schemeClr val="accent6">
            <a:lumMod val="40000"/>
            <a:lumOff val="6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CECF0692-9877-41FD-9F94-37F5CBB8F731}">
      <dsp:nvSpPr>
        <dsp:cNvPr id="0" name=""/>
        <dsp:cNvSpPr/>
      </dsp:nvSpPr>
      <dsp:spPr>
        <a:xfrm>
          <a:off x="749937" y="3782106"/>
          <a:ext cx="11246577" cy="1080601"/>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72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Bell MT" panose="02020503060305020303" pitchFamily="18" charset="0"/>
            </a:rPr>
            <a:t>To</a:t>
          </a:r>
          <a:r>
            <a:rPr lang="en-US" sz="2000" kern="1200" baseline="0" dirty="0">
              <a:latin typeface="Bell MT" panose="02020503060305020303" pitchFamily="18" charset="0"/>
            </a:rPr>
            <a:t> limit the effect on the sovereignty of the member states by the Council decisions, unanimous or qualified majority voting occurs. The Council operates as a middle ground between national/international interests providing a federal balance.</a:t>
          </a:r>
          <a:endParaRPr lang="en-US" sz="2000" kern="1200" dirty="0">
            <a:latin typeface="Bell MT" panose="02020503060305020303" pitchFamily="18" charset="0"/>
          </a:endParaRPr>
        </a:p>
      </dsp:txBody>
      <dsp:txXfrm>
        <a:off x="749937" y="3782106"/>
        <a:ext cx="11246577" cy="1080601"/>
      </dsp:txXfrm>
    </dsp:sp>
    <dsp:sp modelId="{8A0A95EF-CA73-4DD9-A545-6B5DE7CE07C3}">
      <dsp:nvSpPr>
        <dsp:cNvPr id="0" name=""/>
        <dsp:cNvSpPr/>
      </dsp:nvSpPr>
      <dsp:spPr>
        <a:xfrm>
          <a:off x="74561" y="3647031"/>
          <a:ext cx="1350752" cy="1350752"/>
        </a:xfrm>
        <a:prstGeom prst="ellipse">
          <a:avLst/>
        </a:prstGeom>
        <a:solidFill>
          <a:schemeClr val="accent6">
            <a:lumMod val="40000"/>
            <a:lumOff val="6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71B71-F5A7-441C-901E-6F1448DCCD4B}">
      <dsp:nvSpPr>
        <dsp:cNvPr id="0" name=""/>
        <dsp:cNvSpPr/>
      </dsp:nvSpPr>
      <dsp:spPr>
        <a:xfrm>
          <a:off x="130562" y="4180291"/>
          <a:ext cx="11881319"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844216-0CD4-413F-A224-1156B2036FD3}">
      <dsp:nvSpPr>
        <dsp:cNvPr id="0" name=""/>
        <dsp:cNvSpPr/>
      </dsp:nvSpPr>
      <dsp:spPr>
        <a:xfrm>
          <a:off x="0" y="2384789"/>
          <a:ext cx="11881319"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E5A62D-F4AC-4BB5-9C5B-E65CB2CC5722}">
      <dsp:nvSpPr>
        <dsp:cNvPr id="0" name=""/>
        <dsp:cNvSpPr/>
      </dsp:nvSpPr>
      <dsp:spPr>
        <a:xfrm>
          <a:off x="0" y="589288"/>
          <a:ext cx="11881319"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DCE984-C277-41A0-945C-FA7D126ED010}">
      <dsp:nvSpPr>
        <dsp:cNvPr id="0" name=""/>
        <dsp:cNvSpPr/>
      </dsp:nvSpPr>
      <dsp:spPr>
        <a:xfrm>
          <a:off x="3089142" y="657"/>
          <a:ext cx="8792176" cy="58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endParaRPr lang="en-US" sz="2800" kern="1200" dirty="0">
            <a:latin typeface="Bell MT" panose="02020503060305020303" pitchFamily="18" charset="0"/>
          </a:endParaRPr>
        </a:p>
      </dsp:txBody>
      <dsp:txXfrm>
        <a:off x="3089142" y="657"/>
        <a:ext cx="8792176" cy="588631"/>
      </dsp:txXfrm>
    </dsp:sp>
    <dsp:sp modelId="{04B3F933-5D1B-489B-AFC3-FCF7CF2880B6}">
      <dsp:nvSpPr>
        <dsp:cNvPr id="0" name=""/>
        <dsp:cNvSpPr/>
      </dsp:nvSpPr>
      <dsp:spPr>
        <a:xfrm>
          <a:off x="0" y="0"/>
          <a:ext cx="1663379" cy="588631"/>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No People</a:t>
          </a:r>
        </a:p>
      </dsp:txBody>
      <dsp:txXfrm>
        <a:off x="28740" y="28740"/>
        <a:ext cx="1605899" cy="559891"/>
      </dsp:txXfrm>
    </dsp:sp>
    <dsp:sp modelId="{50A67D78-B38B-40A5-8021-F507B24D36A7}">
      <dsp:nvSpPr>
        <dsp:cNvPr id="0" name=""/>
        <dsp:cNvSpPr/>
      </dsp:nvSpPr>
      <dsp:spPr>
        <a:xfrm>
          <a:off x="0" y="589288"/>
          <a:ext cx="11881319" cy="1177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Rise of nationalism; people’s identified via their nation.</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National peoples can be viewed as mutually exclusive. </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European citizenship separate from national citizenship</a:t>
          </a:r>
          <a:r>
            <a:rPr lang="en-US" sz="1600" kern="1200" dirty="0">
              <a:latin typeface="Bell MT" panose="02020503060305020303" pitchFamily="18" charset="0"/>
            </a:rPr>
            <a:t>.</a:t>
          </a:r>
        </a:p>
      </dsp:txBody>
      <dsp:txXfrm>
        <a:off x="0" y="589288"/>
        <a:ext cx="11881319" cy="1177438"/>
      </dsp:txXfrm>
    </dsp:sp>
    <dsp:sp modelId="{CF978E3E-0720-48F1-9203-244AC3B5A6B4}">
      <dsp:nvSpPr>
        <dsp:cNvPr id="0" name=""/>
        <dsp:cNvSpPr/>
      </dsp:nvSpPr>
      <dsp:spPr>
        <a:xfrm>
          <a:off x="3089142" y="1796158"/>
          <a:ext cx="8792176" cy="58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latin typeface="Bell MT" panose="02020503060305020303" pitchFamily="18" charset="0"/>
          </a:endParaRPr>
        </a:p>
      </dsp:txBody>
      <dsp:txXfrm>
        <a:off x="3089142" y="1796158"/>
        <a:ext cx="8792176" cy="588631"/>
      </dsp:txXfrm>
    </dsp:sp>
    <dsp:sp modelId="{C0810A85-96C1-44C3-9D07-E313313F1D9D}">
      <dsp:nvSpPr>
        <dsp:cNvPr id="0" name=""/>
        <dsp:cNvSpPr/>
      </dsp:nvSpPr>
      <dsp:spPr>
        <a:xfrm>
          <a:off x="0" y="1790801"/>
          <a:ext cx="2527474" cy="588631"/>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No Constitution</a:t>
          </a:r>
        </a:p>
      </dsp:txBody>
      <dsp:txXfrm>
        <a:off x="28740" y="1819541"/>
        <a:ext cx="2469994" cy="559891"/>
      </dsp:txXfrm>
    </dsp:sp>
    <dsp:sp modelId="{CDB44C0C-859E-42A6-AA96-C0E74F410437}">
      <dsp:nvSpPr>
        <dsp:cNvPr id="0" name=""/>
        <dsp:cNvSpPr/>
      </dsp:nvSpPr>
      <dsp:spPr>
        <a:xfrm>
          <a:off x="0" y="2384789"/>
          <a:ext cx="11881319" cy="1177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i="1" kern="1200" dirty="0">
              <a:latin typeface="Bell MT" panose="02020503060305020303" pitchFamily="18" charset="0"/>
            </a:rPr>
            <a:t>“It is inherent in a constitution in the full sense of the term that it goes back to an act take by or at least attributed to the people, in which they attribute political capacity to themselves</a:t>
          </a:r>
          <a:r>
            <a:rPr lang="en-US" sz="1800" kern="1200" dirty="0">
              <a:latin typeface="Bell MT" panose="02020503060305020303" pitchFamily="18" charset="0"/>
            </a:rPr>
            <a:t>.” (Zweig)</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Argument is that there is no source for Primary Union law</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European Union is given its constitution through third parties. </a:t>
          </a:r>
        </a:p>
      </dsp:txBody>
      <dsp:txXfrm>
        <a:off x="0" y="2384789"/>
        <a:ext cx="11881319" cy="1177438"/>
      </dsp:txXfrm>
    </dsp:sp>
    <dsp:sp modelId="{B00F34E8-508D-43C3-BEAE-7D9C7CC6FE40}">
      <dsp:nvSpPr>
        <dsp:cNvPr id="0" name=""/>
        <dsp:cNvSpPr/>
      </dsp:nvSpPr>
      <dsp:spPr>
        <a:xfrm>
          <a:off x="3559391" y="3591660"/>
          <a:ext cx="8112804" cy="58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endParaRPr lang="en-US" sz="2800" kern="1200" dirty="0">
            <a:latin typeface="Bell MT" panose="02020503060305020303" pitchFamily="18" charset="0"/>
          </a:endParaRPr>
        </a:p>
      </dsp:txBody>
      <dsp:txXfrm>
        <a:off x="3559391" y="3591660"/>
        <a:ext cx="8112804" cy="588631"/>
      </dsp:txXfrm>
    </dsp:sp>
    <dsp:sp modelId="{4DB7399E-EF44-4D4E-9641-0D002228E560}">
      <dsp:nvSpPr>
        <dsp:cNvPr id="0" name=""/>
        <dsp:cNvSpPr/>
      </dsp:nvSpPr>
      <dsp:spPr>
        <a:xfrm>
          <a:off x="19971" y="3603621"/>
          <a:ext cx="3611393" cy="588631"/>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No Constitutionalism</a:t>
          </a:r>
        </a:p>
      </dsp:txBody>
      <dsp:txXfrm>
        <a:off x="48711" y="3632361"/>
        <a:ext cx="3553913" cy="559891"/>
      </dsp:txXfrm>
    </dsp:sp>
    <dsp:sp modelId="{36D4B86E-A7E2-49B1-AA75-F7B002293649}">
      <dsp:nvSpPr>
        <dsp:cNvPr id="0" name=""/>
        <dsp:cNvSpPr/>
      </dsp:nvSpPr>
      <dsp:spPr>
        <a:xfrm>
          <a:off x="0" y="4180291"/>
          <a:ext cx="11881319" cy="1177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Citizens are needed to make a constitution and a constitution is needed for the establishment of constitutionalism.</a:t>
          </a:r>
        </a:p>
        <a:p>
          <a:pPr marL="171450" lvl="1" indent="-171450" algn="l" defTabSz="800100">
            <a:lnSpc>
              <a:spcPct val="90000"/>
            </a:lnSpc>
            <a:spcBef>
              <a:spcPct val="0"/>
            </a:spcBef>
            <a:spcAft>
              <a:spcPct val="15000"/>
            </a:spcAft>
            <a:buChar char="•"/>
          </a:pPr>
          <a:r>
            <a:rPr lang="en-US" sz="1800" kern="1200" dirty="0" err="1">
              <a:latin typeface="Bell MT" panose="02020503060305020303" pitchFamily="18" charset="0"/>
            </a:rPr>
            <a:t>Europes</a:t>
          </a:r>
          <a:r>
            <a:rPr lang="en-US" sz="1800" kern="1200" dirty="0">
              <a:latin typeface="Bell MT" panose="02020503060305020303" pitchFamily="18" charset="0"/>
            </a:rPr>
            <a:t> constitutional architecture has never been validated by a process of constitutional adoption by a European constitutional demos. (</a:t>
          </a:r>
          <a:r>
            <a:rPr lang="en-US" sz="1800" kern="1200" dirty="0" err="1">
              <a:latin typeface="Bell MT" panose="02020503060305020303" pitchFamily="18" charset="0"/>
            </a:rPr>
            <a:t>Weiler</a:t>
          </a:r>
          <a:r>
            <a:rPr lang="en-US" sz="1800" kern="1200" dirty="0">
              <a:latin typeface="Bell MT" panose="02020503060305020303" pitchFamily="18" charset="0"/>
            </a:rPr>
            <a:t>)</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With no constitutional demos; there can be no European constitutionalism. </a:t>
          </a:r>
        </a:p>
      </dsp:txBody>
      <dsp:txXfrm>
        <a:off x="0" y="4180291"/>
        <a:ext cx="11881319" cy="1177438"/>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9/10/2018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9/10/2018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Tree>
    <p:extLst>
      <p:ext uri="{BB962C8B-B14F-4D97-AF65-F5344CB8AC3E}">
        <p14:creationId xmlns:p14="http://schemas.microsoft.com/office/powerpoint/2010/main" val="151602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11</a:t>
            </a:fld>
            <a:endParaRPr lang="en-US"/>
          </a:p>
        </p:txBody>
      </p:sp>
    </p:spTree>
    <p:extLst>
      <p:ext uri="{BB962C8B-B14F-4D97-AF65-F5344CB8AC3E}">
        <p14:creationId xmlns:p14="http://schemas.microsoft.com/office/powerpoint/2010/main" val="16999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GB"/>
              <a:t>SCHUTZE.EU</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GB"/>
              <a:t>SCHUTZE.EU</a:t>
            </a:r>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GB"/>
              <a:t>SCHUTZE.EU</a:t>
            </a:r>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r>
              <a:rPr lang="en-GB"/>
              <a:t>SCHUTZE.EU</a:t>
            </a:r>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latin typeface="Bell MT" panose="02020503060305020303" pitchFamily="18" charset="0"/>
              </a:rPr>
              <a:t>The EUROPEAN UNION</a:t>
            </a:r>
          </a:p>
        </p:txBody>
      </p:sp>
      <p:sp>
        <p:nvSpPr>
          <p:cNvPr id="3" name="Subtitle 2"/>
          <p:cNvSpPr>
            <a:spLocks noGrp="1"/>
          </p:cNvSpPr>
          <p:nvPr>
            <p:ph type="subTitle" idx="1"/>
          </p:nvPr>
        </p:nvSpPr>
        <p:spPr>
          <a:xfrm>
            <a:off x="1270148" y="4725144"/>
            <a:ext cx="7848600" cy="1143000"/>
          </a:xfrm>
        </p:spPr>
        <p:txBody>
          <a:bodyPr>
            <a:normAutofit/>
          </a:bodyPr>
          <a:lstStyle/>
          <a:p>
            <a:r>
              <a:rPr lang="en-US" sz="2400" b="1" dirty="0">
                <a:latin typeface="Bell MT" panose="02020503060305020303" pitchFamily="18" charset="0"/>
              </a:rPr>
              <a:t>Constitutional Nature; A Federation of States?</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4898" y="211214"/>
            <a:ext cx="5950396" cy="1764394"/>
          </a:xfrm>
          <a:prstGeom prst="rect">
            <a:avLst/>
          </a:prstGeom>
        </p:spPr>
        <p:txBody>
          <a:bodyPr wrap="square">
            <a:spAutoFit/>
          </a:bodyPr>
          <a:lstStyle/>
          <a:p>
            <a:pPr lvl="0">
              <a:lnSpc>
                <a:spcPct val="90000"/>
              </a:lnSpc>
            </a:pPr>
            <a:r>
              <a:rPr lang="en-GB" sz="4000" dirty="0">
                <a:solidFill>
                  <a:schemeClr val="tx2"/>
                </a:solidFill>
                <a:latin typeface="Bell MT" panose="02020503060305020303" pitchFamily="18" charset="0"/>
              </a:rPr>
              <a:t>THE EU IN LIGHT OF THE AMERICAN TRADITION </a:t>
            </a:r>
            <a:r>
              <a:rPr lang="en-GB" sz="4000" i="1" dirty="0">
                <a:solidFill>
                  <a:schemeClr val="tx2"/>
                </a:solidFill>
                <a:latin typeface="Bell MT" panose="02020503060305020303" pitchFamily="18" charset="0"/>
              </a:rPr>
              <a:t>(cont.)</a:t>
            </a:r>
            <a:endParaRPr lang="en-GB" sz="4000" dirty="0">
              <a:solidFill>
                <a:schemeClr val="tx2"/>
              </a:solidFill>
              <a:latin typeface="Bell MT" panose="02020503060305020303"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0979" y="2227767"/>
            <a:ext cx="5459474" cy="4009545"/>
          </a:xfrm>
          <a:prstGeom prst="rect">
            <a:avLst/>
          </a:prstGeom>
          <a:effectLst>
            <a:softEdge rad="0"/>
          </a:effectLst>
        </p:spPr>
      </p:pic>
      <p:sp>
        <p:nvSpPr>
          <p:cNvPr id="9" name="TextBox 8"/>
          <p:cNvSpPr txBox="1"/>
          <p:nvPr/>
        </p:nvSpPr>
        <p:spPr>
          <a:xfrm>
            <a:off x="5938100" y="620688"/>
            <a:ext cx="5950397" cy="5410712"/>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Europe has significant legislative powers however the scope of the EU government is limited by its incomplete nature.</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European Court of Justice has extended the scope of EU legislation by introducing direct effect. (</a:t>
            </a:r>
            <a:r>
              <a:rPr lang="en-GB" sz="2400" i="1" dirty="0">
                <a:latin typeface="Bell MT" panose="02020503060305020303" pitchFamily="18" charset="0"/>
              </a:rPr>
              <a:t>Van </a:t>
            </a:r>
            <a:r>
              <a:rPr lang="en-GB" sz="2400" i="1" dirty="0" err="1">
                <a:latin typeface="Bell MT" panose="02020503060305020303" pitchFamily="18" charset="0"/>
              </a:rPr>
              <a:t>Gend</a:t>
            </a:r>
            <a:r>
              <a:rPr lang="en-GB" sz="2400" i="1" dirty="0">
                <a:latin typeface="Bell MT" panose="02020503060305020303" pitchFamily="18" charset="0"/>
              </a:rPr>
              <a:t> </a:t>
            </a:r>
            <a:r>
              <a:rPr lang="en-GB" sz="2400" i="1" dirty="0" err="1">
                <a:latin typeface="Bell MT" panose="02020503060305020303" pitchFamily="18" charset="0"/>
              </a:rPr>
              <a:t>en</a:t>
            </a:r>
            <a:r>
              <a:rPr lang="en-GB" sz="2400" i="1" dirty="0">
                <a:latin typeface="Bell MT" panose="02020503060305020303" pitchFamily="18" charset="0"/>
              </a:rPr>
              <a:t> Loos</a:t>
            </a:r>
            <a:r>
              <a:rPr lang="en-GB" sz="2400" dirty="0">
                <a:latin typeface="Bell MT" panose="02020503060305020303" pitchFamily="18" charset="0"/>
              </a:rPr>
              <a:t>) </a:t>
            </a:r>
          </a:p>
          <a:p>
            <a:pPr marL="342900" indent="-342900">
              <a:lnSpc>
                <a:spcPct val="90000"/>
              </a:lnSpc>
              <a:buFont typeface="Wingdings" panose="05000000000000000000" pitchFamily="2" charset="2"/>
              <a:buChar char="§"/>
            </a:pPr>
            <a:r>
              <a:rPr lang="en-GB" sz="2400" dirty="0">
                <a:latin typeface="Bell MT" panose="02020503060305020303" pitchFamily="18" charset="0"/>
              </a:rPr>
              <a:t>This limits the requirement of member states having to incorporate directives.</a:t>
            </a:r>
          </a:p>
          <a:p>
            <a:pPr marL="342900" indent="-342900">
              <a:lnSpc>
                <a:spcPct val="90000"/>
              </a:lnSpc>
              <a:buFont typeface="Wingdings" panose="05000000000000000000" pitchFamily="2" charset="2"/>
              <a:buChar char="§"/>
            </a:pPr>
            <a:r>
              <a:rPr lang="en-GB" sz="2400" dirty="0">
                <a:latin typeface="Bell MT" panose="02020503060305020303" pitchFamily="18" charset="0"/>
              </a:rPr>
              <a:t>Decentralised application of European law through supremacy; All institutions of a member state must disapply conflicting national law. </a:t>
            </a:r>
          </a:p>
          <a:p>
            <a:pPr marL="342900" indent="-342900">
              <a:lnSpc>
                <a:spcPct val="90000"/>
              </a:lnSpc>
              <a:buFont typeface="Wingdings" panose="05000000000000000000" pitchFamily="2" charset="2"/>
              <a:buChar char="§"/>
            </a:pPr>
            <a:r>
              <a:rPr lang="en-GB" sz="2400" dirty="0">
                <a:latin typeface="Bell MT" panose="02020503060305020303" pitchFamily="18" charset="0"/>
              </a:rPr>
              <a:t>European law largely follows the logic of state responsibility in public international law, (</a:t>
            </a:r>
            <a:r>
              <a:rPr lang="en-GB" sz="2400" i="1" dirty="0" err="1">
                <a:latin typeface="Bell MT" panose="02020503060305020303" pitchFamily="18" charset="0"/>
              </a:rPr>
              <a:t>Kadelbach</a:t>
            </a:r>
            <a:r>
              <a:rPr lang="en-GB" sz="2400" i="1" dirty="0">
                <a:latin typeface="Bell MT" panose="02020503060305020303" pitchFamily="18" charset="0"/>
              </a:rPr>
              <a:t> 2002</a:t>
            </a:r>
            <a:r>
              <a:rPr lang="en-GB" sz="2400" dirty="0">
                <a:latin typeface="Bell MT" panose="02020503060305020303" pitchFamily="18" charset="0"/>
              </a:rPr>
              <a:t>) due to lack of enforcement options.</a:t>
            </a:r>
          </a:p>
        </p:txBody>
      </p:sp>
      <p:sp>
        <p:nvSpPr>
          <p:cNvPr id="3" name="Footer Placeholder 2">
            <a:extLst>
              <a:ext uri="{FF2B5EF4-FFF2-40B4-BE49-F238E27FC236}">
                <a16:creationId xmlns:a16="http://schemas.microsoft.com/office/drawing/2014/main" id="{0FC65B26-218B-4667-B75C-43300CC2C74F}"/>
              </a:ext>
            </a:extLst>
          </p:cNvPr>
          <p:cNvSpPr>
            <a:spLocks noGrp="1"/>
          </p:cNvSpPr>
          <p:nvPr>
            <p:ph type="ftr" sz="quarter" idx="11"/>
          </p:nvPr>
        </p:nvSpPr>
        <p:spPr/>
        <p:txBody>
          <a:bodyPr/>
          <a:lstStyle/>
          <a:p>
            <a:r>
              <a:rPr lang="en-GB"/>
              <a:t>SCHUTZE.EU</a:t>
            </a:r>
          </a:p>
        </p:txBody>
      </p:sp>
      <p:sp>
        <p:nvSpPr>
          <p:cNvPr id="2" name="TextBox 1"/>
          <p:cNvSpPr txBox="1"/>
          <p:nvPr/>
        </p:nvSpPr>
        <p:spPr>
          <a:xfrm>
            <a:off x="5928879" y="249172"/>
            <a:ext cx="8784976" cy="430824"/>
          </a:xfrm>
          <a:prstGeom prst="rect">
            <a:avLst/>
          </a:prstGeom>
          <a:noFill/>
        </p:spPr>
        <p:txBody>
          <a:bodyPr wrap="square" rtlCol="0">
            <a:spAutoFit/>
          </a:bodyPr>
          <a:lstStyle/>
          <a:p>
            <a:pPr>
              <a:lnSpc>
                <a:spcPct val="90000"/>
              </a:lnSpc>
            </a:pPr>
            <a:r>
              <a:rPr lang="en-GB" sz="2400" b="1" i="1" dirty="0">
                <a:solidFill>
                  <a:schemeClr val="tx2">
                    <a:lumMod val="85000"/>
                    <a:lumOff val="15000"/>
                  </a:schemeClr>
                </a:solidFill>
                <a:latin typeface="Bell MT" panose="02020503060305020303" pitchFamily="18" charset="0"/>
              </a:rPr>
              <a:t>Functional dimension</a:t>
            </a:r>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292" y="3400425"/>
            <a:ext cx="12601400" cy="3457575"/>
          </a:xfrm>
          <a:prstGeom prst="rect">
            <a:avLst/>
          </a:prstGeom>
        </p:spPr>
      </p:pic>
      <p:sp>
        <p:nvSpPr>
          <p:cNvPr id="5" name="Title 4"/>
          <p:cNvSpPr>
            <a:spLocks noGrp="1"/>
          </p:cNvSpPr>
          <p:nvPr>
            <p:ph type="title"/>
          </p:nvPr>
        </p:nvSpPr>
        <p:spPr>
          <a:xfrm>
            <a:off x="189755" y="591192"/>
            <a:ext cx="11999069" cy="691480"/>
          </a:xfrm>
        </p:spPr>
        <p:txBody>
          <a:bodyPr>
            <a:noAutofit/>
          </a:bodyPr>
          <a:lstStyle/>
          <a:p>
            <a:r>
              <a:rPr lang="en-US" u="sng" dirty="0">
                <a:solidFill>
                  <a:schemeClr val="tx2"/>
                </a:solidFill>
                <a:latin typeface="Bell MT" panose="02020503060305020303" pitchFamily="18" charset="0"/>
              </a:rPr>
              <a:t>THE EU IN LIGHT OF THE EUROPEAN TRADITION</a:t>
            </a:r>
          </a:p>
        </p:txBody>
      </p:sp>
      <p:sp>
        <p:nvSpPr>
          <p:cNvPr id="3" name="Content Placeholder 2"/>
          <p:cNvSpPr>
            <a:spLocks noGrp="1"/>
          </p:cNvSpPr>
          <p:nvPr>
            <p:ph sz="half" idx="2"/>
          </p:nvPr>
        </p:nvSpPr>
        <p:spPr>
          <a:xfrm>
            <a:off x="261764" y="1340768"/>
            <a:ext cx="5695274" cy="3428999"/>
          </a:xfrm>
        </p:spPr>
        <p:txBody>
          <a:bodyPr>
            <a:noAutofit/>
          </a:bodyPr>
          <a:lstStyle/>
          <a:p>
            <a:pPr marL="45720" indent="0">
              <a:buNone/>
            </a:pPr>
            <a:r>
              <a:rPr lang="en-GB" sz="2400" i="1" dirty="0" err="1">
                <a:solidFill>
                  <a:schemeClr val="tx2"/>
                </a:solidFill>
                <a:latin typeface="Bell MT" panose="02020503060305020303" pitchFamily="18" charset="0"/>
              </a:rPr>
              <a:t>Supranationalism</a:t>
            </a:r>
            <a:r>
              <a:rPr lang="en-GB" sz="2400" i="1" dirty="0">
                <a:solidFill>
                  <a:schemeClr val="tx2"/>
                </a:solidFill>
                <a:latin typeface="Bell MT" panose="02020503060305020303" pitchFamily="18" charset="0"/>
              </a:rPr>
              <a:t>;</a:t>
            </a:r>
          </a:p>
          <a:p>
            <a:pPr marL="45720" indent="0">
              <a:buNone/>
            </a:pPr>
            <a:r>
              <a:rPr lang="en-GB" sz="2400" dirty="0">
                <a:solidFill>
                  <a:schemeClr val="tx2"/>
                </a:solidFill>
                <a:latin typeface="Bell MT" panose="02020503060305020303" pitchFamily="18" charset="0"/>
              </a:rPr>
              <a:t> Refers to a large amount of power given to an authority which in theory is placed higher than the state. (The EU) </a:t>
            </a:r>
          </a:p>
          <a:p>
            <a:pPr marL="45720" indent="0">
              <a:buNone/>
            </a:pPr>
            <a:r>
              <a:rPr lang="en-GB" sz="2400" i="1" dirty="0" err="1">
                <a:solidFill>
                  <a:schemeClr val="tx2"/>
                </a:solidFill>
                <a:latin typeface="Bell MT" panose="02020503060305020303" pitchFamily="18" charset="0"/>
              </a:rPr>
              <a:t>Intergovernmentalism</a:t>
            </a:r>
            <a:r>
              <a:rPr lang="en-GB" sz="2400" i="1" dirty="0">
                <a:solidFill>
                  <a:schemeClr val="tx2"/>
                </a:solidFill>
                <a:latin typeface="Bell MT" panose="02020503060305020303" pitchFamily="18" charset="0"/>
              </a:rPr>
              <a:t>;</a:t>
            </a:r>
          </a:p>
          <a:p>
            <a:pPr marL="45720" indent="0">
              <a:buNone/>
            </a:pPr>
            <a:r>
              <a:rPr lang="en-GB" sz="2400" dirty="0">
                <a:solidFill>
                  <a:schemeClr val="tx2"/>
                </a:solidFill>
                <a:latin typeface="Bell MT" panose="02020503060305020303" pitchFamily="18" charset="0"/>
              </a:rPr>
              <a:t> Focuses on the importance of member states in the process of creating EU-wide regulations.</a:t>
            </a:r>
          </a:p>
        </p:txBody>
      </p:sp>
      <p:sp>
        <p:nvSpPr>
          <p:cNvPr id="2" name="Rectangle 1">
            <a:extLst>
              <a:ext uri="{FF2B5EF4-FFF2-40B4-BE49-F238E27FC236}">
                <a16:creationId xmlns:a16="http://schemas.microsoft.com/office/drawing/2014/main" id="{398A7FED-43C0-4C66-B167-20841C7C81CB}"/>
              </a:ext>
            </a:extLst>
          </p:cNvPr>
          <p:cNvSpPr/>
          <p:nvPr/>
        </p:nvSpPr>
        <p:spPr>
          <a:xfrm>
            <a:off x="6461094" y="1803559"/>
            <a:ext cx="5184576" cy="2232248"/>
          </a:xfrm>
          <a:prstGeom prst="rect">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solidFill>
                  <a:schemeClr val="tx1"/>
                </a:solidFill>
                <a:latin typeface="Bell MT" panose="02020503060305020303" pitchFamily="18" charset="0"/>
              </a:rPr>
              <a:t>Sui Generis Theory</a:t>
            </a:r>
          </a:p>
          <a:p>
            <a:pPr algn="ctr"/>
            <a:r>
              <a:rPr lang="en-GB" sz="2400" dirty="0">
                <a:solidFill>
                  <a:schemeClr val="tx1"/>
                </a:solidFill>
                <a:latin typeface="Bell MT" panose="02020503060305020303" pitchFamily="18" charset="0"/>
              </a:rPr>
              <a:t>Stems from the concept that the EU is a completely unique union and hence not comparable to a confederation or a federal state.</a:t>
            </a:r>
          </a:p>
        </p:txBody>
      </p:sp>
      <p:sp>
        <p:nvSpPr>
          <p:cNvPr id="4" name="Footer Placeholder 3">
            <a:extLst>
              <a:ext uri="{FF2B5EF4-FFF2-40B4-BE49-F238E27FC236}">
                <a16:creationId xmlns:a16="http://schemas.microsoft.com/office/drawing/2014/main" id="{79BE085A-827B-4B67-A705-2F88CCBEA4C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60648"/>
            <a:ext cx="12188825" cy="656398"/>
          </a:xfrm>
          <a:prstGeom prst="rect">
            <a:avLst/>
          </a:prstGeom>
          <a:noFill/>
        </p:spPr>
        <p:txBody>
          <a:bodyPr wrap="square" rtlCol="0">
            <a:spAutoFit/>
          </a:bodyPr>
          <a:lstStyle/>
          <a:p>
            <a:pPr algn="ctr">
              <a:lnSpc>
                <a:spcPct val="90000"/>
              </a:lnSpc>
            </a:pPr>
            <a:r>
              <a:rPr lang="en-GB" sz="4000" b="1" dirty="0">
                <a:solidFill>
                  <a:schemeClr val="tx2"/>
                </a:solidFill>
                <a:latin typeface="Bell MT" panose="02020503060305020303" pitchFamily="18" charset="0"/>
              </a:rPr>
              <a:t>THE SUI GENERIS THEORY</a:t>
            </a:r>
          </a:p>
        </p:txBody>
      </p:sp>
      <p:sp>
        <p:nvSpPr>
          <p:cNvPr id="9" name="TextBox 8">
            <a:extLst>
              <a:ext uri="{FF2B5EF4-FFF2-40B4-BE49-F238E27FC236}">
                <a16:creationId xmlns:a16="http://schemas.microsoft.com/office/drawing/2014/main" id="{18A12DB1-45E1-4C41-819E-C89D0268F391}"/>
              </a:ext>
            </a:extLst>
          </p:cNvPr>
          <p:cNvSpPr txBox="1"/>
          <p:nvPr/>
        </p:nvSpPr>
        <p:spPr>
          <a:xfrm>
            <a:off x="189756" y="1027912"/>
            <a:ext cx="7128792" cy="5410712"/>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Europe is incomparable as it cannot be fitted into the traditional categories of international or constitutional law. </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Sui Generis theory, in determining the European Union to be incomparable raises a number of issues; </a:t>
            </a:r>
          </a:p>
          <a:p>
            <a:pPr marL="457200" indent="-457200">
              <a:lnSpc>
                <a:spcPct val="90000"/>
              </a:lnSpc>
              <a:buAutoNum type="arabicPeriod"/>
            </a:pPr>
            <a:r>
              <a:rPr lang="en-GB" sz="2400" dirty="0">
                <a:solidFill>
                  <a:schemeClr val="tx2"/>
                </a:solidFill>
                <a:latin typeface="Bell MT" panose="02020503060305020303" pitchFamily="18" charset="0"/>
              </a:rPr>
              <a:t>Fails to analyse the Union</a:t>
            </a:r>
          </a:p>
          <a:p>
            <a:pPr marL="457200" indent="-457200">
              <a:lnSpc>
                <a:spcPct val="90000"/>
              </a:lnSpc>
              <a:buAutoNum type="arabicPeriod"/>
            </a:pPr>
            <a:r>
              <a:rPr lang="en-GB" sz="2400" dirty="0">
                <a:solidFill>
                  <a:schemeClr val="tx2"/>
                </a:solidFill>
                <a:latin typeface="Bell MT" panose="02020503060305020303" pitchFamily="18" charset="0"/>
              </a:rPr>
              <a:t>Only views the Union in negative terms.</a:t>
            </a:r>
          </a:p>
          <a:p>
            <a:pPr marL="457200" indent="-457200">
              <a:lnSpc>
                <a:spcPct val="90000"/>
              </a:lnSpc>
              <a:buAutoNum type="arabicPeriod"/>
            </a:pPr>
            <a:r>
              <a:rPr lang="en-GB" sz="2400" dirty="0">
                <a:solidFill>
                  <a:schemeClr val="tx2"/>
                </a:solidFill>
                <a:latin typeface="Bell MT" panose="02020503060305020303" pitchFamily="18" charset="0"/>
              </a:rPr>
              <a:t>It provides no means to measure the EU evolution.</a:t>
            </a:r>
          </a:p>
          <a:p>
            <a:pPr marL="457200" indent="-457200">
              <a:lnSpc>
                <a:spcPct val="90000"/>
              </a:lnSpc>
              <a:buAutoNum type="arabicPeriod"/>
            </a:pPr>
            <a:r>
              <a:rPr lang="en-GB" sz="2400" dirty="0">
                <a:solidFill>
                  <a:schemeClr val="tx2"/>
                </a:solidFill>
                <a:latin typeface="Bell MT" panose="02020503060305020303" pitchFamily="18" charset="0"/>
              </a:rPr>
              <a:t>Is historically unfounded as all previous Union of states lay between both international and national law. </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Based on undivided sovereignty which creates problems when examining the dual nature that characterises the EU. </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Europe's statist tradition insists that the EU is international in nature and not unique.</a:t>
            </a:r>
          </a:p>
        </p:txBody>
      </p:sp>
      <p:pic>
        <p:nvPicPr>
          <p:cNvPr id="3" name="Picture 2">
            <a:extLst>
              <a:ext uri="{FF2B5EF4-FFF2-40B4-BE49-F238E27FC236}">
                <a16:creationId xmlns:a16="http://schemas.microsoft.com/office/drawing/2014/main" id="{B8735D0C-0B94-48DE-9479-DC9E3F23B1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06581" y="1517444"/>
            <a:ext cx="4176680" cy="3791519"/>
          </a:xfrm>
          <a:prstGeom prst="rect">
            <a:avLst/>
          </a:prstGeom>
        </p:spPr>
      </p:pic>
      <p:sp>
        <p:nvSpPr>
          <p:cNvPr id="4" name="Footer Placeholder 3">
            <a:extLst>
              <a:ext uri="{FF2B5EF4-FFF2-40B4-BE49-F238E27FC236}">
                <a16:creationId xmlns:a16="http://schemas.microsoft.com/office/drawing/2014/main" id="{B6A7321F-8ED7-43CF-9A45-9BF7A8CD7117}"/>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424645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3356"/>
            <a:ext cx="12188825"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THE INTERNATIONAL LAW THEORY</a:t>
            </a:r>
          </a:p>
        </p:txBody>
      </p:sp>
      <p:sp>
        <p:nvSpPr>
          <p:cNvPr id="7" name="TextBox 6">
            <a:extLst>
              <a:ext uri="{FF2B5EF4-FFF2-40B4-BE49-F238E27FC236}">
                <a16:creationId xmlns:a16="http://schemas.microsoft.com/office/drawing/2014/main" id="{CF086FB2-2144-449D-8066-29046E800402}"/>
              </a:ext>
            </a:extLst>
          </p:cNvPr>
          <p:cNvSpPr txBox="1"/>
          <p:nvPr/>
        </p:nvSpPr>
        <p:spPr>
          <a:xfrm>
            <a:off x="549796" y="1276331"/>
            <a:ext cx="11233248" cy="5078313"/>
          </a:xfrm>
          <a:prstGeom prst="rect">
            <a:avLst/>
          </a:prstGeom>
          <a:noFill/>
        </p:spPr>
        <p:txBody>
          <a:bodyPr wrap="square" rtlCol="0">
            <a:spAutoFit/>
          </a:bodyPr>
          <a:lstStyle/>
          <a:p>
            <a:pPr>
              <a:lnSpc>
                <a:spcPct val="90000"/>
              </a:lnSpc>
            </a:pPr>
            <a:r>
              <a:rPr lang="en-GB" sz="2400" b="1" dirty="0">
                <a:latin typeface="Bell MT" panose="02020503060305020303" pitchFamily="18" charset="0"/>
              </a:rPr>
              <a:t>The Maastricht Decision</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German Supreme Court contested that Europe’s social structure would set limits on the constitutional structure of the EU. </a:t>
            </a:r>
          </a:p>
          <a:p>
            <a:pPr marL="342900" indent="-342900">
              <a:lnSpc>
                <a:spcPct val="90000"/>
              </a:lnSpc>
              <a:buFont typeface="Wingdings" panose="05000000000000000000" pitchFamily="2" charset="2"/>
              <a:buChar char="§"/>
            </a:pPr>
            <a:r>
              <a:rPr lang="en-GB" sz="2400" dirty="0">
                <a:latin typeface="Bell MT" panose="02020503060305020303" pitchFamily="18" charset="0"/>
              </a:rPr>
              <a:t>No equivalent to European national peoples so there would be a legal limit to integration.</a:t>
            </a:r>
          </a:p>
          <a:p>
            <a:pPr marL="342900" indent="-342900">
              <a:lnSpc>
                <a:spcPct val="90000"/>
              </a:lnSpc>
              <a:buFont typeface="Wingdings" panose="05000000000000000000" pitchFamily="2" charset="2"/>
              <a:buChar char="§"/>
            </a:pPr>
            <a:r>
              <a:rPr lang="en-GB" sz="2400" dirty="0">
                <a:latin typeface="Bell MT" panose="02020503060305020303" pitchFamily="18" charset="0"/>
              </a:rPr>
              <a:t>“</a:t>
            </a:r>
            <a:r>
              <a:rPr lang="en-GB" sz="2400" i="1" dirty="0">
                <a:latin typeface="Bell MT" panose="02020503060305020303" pitchFamily="18" charset="0"/>
              </a:rPr>
              <a:t>Union of States as an ever closer union of the peoples of Europe (organised as States,) and not a State based on the people of one European Union.”</a:t>
            </a:r>
          </a:p>
          <a:p>
            <a:pPr marL="342900" indent="-342900">
              <a:lnSpc>
                <a:spcPct val="90000"/>
              </a:lnSpc>
              <a:buFont typeface="Wingdings" panose="05000000000000000000" pitchFamily="2" charset="2"/>
              <a:buChar char="§"/>
            </a:pPr>
            <a:r>
              <a:rPr lang="en-GB" sz="2400" dirty="0">
                <a:latin typeface="Bell MT" panose="02020503060305020303" pitchFamily="18" charset="0"/>
              </a:rPr>
              <a:t>All legal authority of the EU derives from the Member States. </a:t>
            </a:r>
          </a:p>
          <a:p>
            <a:pPr marL="342900" indent="-342900">
              <a:lnSpc>
                <a:spcPct val="90000"/>
              </a:lnSpc>
              <a:buFont typeface="Wingdings" panose="05000000000000000000" pitchFamily="2" charset="2"/>
              <a:buChar char="§"/>
            </a:pPr>
            <a:r>
              <a:rPr lang="en-GB" sz="2400" dirty="0">
                <a:latin typeface="Bell MT" panose="02020503060305020303" pitchFamily="18" charset="0"/>
              </a:rPr>
              <a:t>EU laws can only have effect by virtue of the sovereign instruction that the law is applied. </a:t>
            </a:r>
          </a:p>
          <a:p>
            <a:pPr marL="342900" indent="-342900">
              <a:lnSpc>
                <a:spcPct val="90000"/>
              </a:lnSpc>
              <a:buFont typeface="Wingdings" panose="05000000000000000000" pitchFamily="2" charset="2"/>
              <a:buChar char="§"/>
            </a:pPr>
            <a:r>
              <a:rPr lang="en-GB" sz="2400" dirty="0">
                <a:latin typeface="Bell MT" panose="02020503060305020303" pitchFamily="18" charset="0"/>
              </a:rPr>
              <a:t>If an EU law goes beyond the national scope it will have no effect.</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ultimate decider of the legitimacy of an EU law is sovereign supreme courts. </a:t>
            </a:r>
          </a:p>
          <a:p>
            <a:pPr marL="342900" indent="-342900">
              <a:lnSpc>
                <a:spcPct val="90000"/>
              </a:lnSpc>
              <a:buFont typeface="Wingdings" panose="05000000000000000000" pitchFamily="2" charset="2"/>
              <a:buChar char="§"/>
            </a:pPr>
            <a:r>
              <a:rPr lang="en-GB" sz="2400" dirty="0">
                <a:latin typeface="Bell MT" panose="02020503060305020303" pitchFamily="18" charset="0"/>
              </a:rPr>
              <a:t>European law is international law. </a:t>
            </a:r>
          </a:p>
          <a:p>
            <a:pPr marL="457200" indent="-457200">
              <a:lnSpc>
                <a:spcPct val="90000"/>
              </a:lnSpc>
              <a:buAutoNum type="arabicPeriod"/>
            </a:pPr>
            <a:endParaRPr lang="en-GB" sz="2400" i="1" dirty="0"/>
          </a:p>
          <a:p>
            <a:pPr>
              <a:lnSpc>
                <a:spcPct val="90000"/>
              </a:lnSpc>
            </a:pPr>
            <a:endParaRPr lang="en-GB" sz="2400" dirty="0"/>
          </a:p>
        </p:txBody>
      </p:sp>
      <p:sp>
        <p:nvSpPr>
          <p:cNvPr id="4" name="Footer Placeholder 3">
            <a:extLst>
              <a:ext uri="{FF2B5EF4-FFF2-40B4-BE49-F238E27FC236}">
                <a16:creationId xmlns:a16="http://schemas.microsoft.com/office/drawing/2014/main" id="{9FA72351-5A75-4C56-B306-9279FD9CE587}"/>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084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6543837-A101-4694-B171-A739E481649F}"/>
              </a:ext>
            </a:extLst>
          </p:cNvPr>
          <p:cNvSpPr txBox="1"/>
          <p:nvPr/>
        </p:nvSpPr>
        <p:spPr>
          <a:xfrm>
            <a:off x="11877" y="164482"/>
            <a:ext cx="12176948"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THE THREE CONSTITUTIONAL DENIALS</a:t>
            </a:r>
          </a:p>
        </p:txBody>
      </p:sp>
      <p:sp>
        <p:nvSpPr>
          <p:cNvPr id="15" name="TextBox 14">
            <a:extLst>
              <a:ext uri="{FF2B5EF4-FFF2-40B4-BE49-F238E27FC236}">
                <a16:creationId xmlns:a16="http://schemas.microsoft.com/office/drawing/2014/main" id="{4C77BDE5-5A48-4EA8-BC24-B4A767A65739}"/>
              </a:ext>
            </a:extLst>
          </p:cNvPr>
          <p:cNvSpPr txBox="1"/>
          <p:nvPr/>
        </p:nvSpPr>
        <p:spPr>
          <a:xfrm>
            <a:off x="191681" y="759927"/>
            <a:ext cx="11487417" cy="707245"/>
          </a:xfrm>
          <a:prstGeom prst="rect">
            <a:avLst/>
          </a:prstGeom>
          <a:noFill/>
        </p:spPr>
        <p:txBody>
          <a:bodyPr wrap="square" rtlCol="0">
            <a:spAutoFit/>
          </a:bodyPr>
          <a:lstStyle/>
          <a:p>
            <a:pPr algn="ctr">
              <a:lnSpc>
                <a:spcPct val="90000"/>
              </a:lnSpc>
            </a:pPr>
            <a:r>
              <a:rPr lang="en-GB" sz="2200" dirty="0">
                <a:latin typeface="Bell MT" panose="02020503060305020303" pitchFamily="18" charset="0"/>
              </a:rPr>
              <a:t>The constitutional conflict over the Maastricht Treaty brought to light the statist </a:t>
            </a:r>
          </a:p>
          <a:p>
            <a:pPr algn="ctr">
              <a:lnSpc>
                <a:spcPct val="90000"/>
              </a:lnSpc>
            </a:pPr>
            <a:r>
              <a:rPr lang="en-GB" sz="2200" dirty="0">
                <a:latin typeface="Bell MT" panose="02020503060305020303" pitchFamily="18" charset="0"/>
              </a:rPr>
              <a:t>tradition of the European Union. </a:t>
            </a:r>
          </a:p>
        </p:txBody>
      </p:sp>
      <p:graphicFrame>
        <p:nvGraphicFramePr>
          <p:cNvPr id="16" name="Diagram 15">
            <a:extLst>
              <a:ext uri="{FF2B5EF4-FFF2-40B4-BE49-F238E27FC236}">
                <a16:creationId xmlns:a16="http://schemas.microsoft.com/office/drawing/2014/main" id="{AC46A0B7-71DF-4982-B750-28D0E8D5D2B2}"/>
              </a:ext>
            </a:extLst>
          </p:cNvPr>
          <p:cNvGraphicFramePr/>
          <p:nvPr>
            <p:extLst>
              <p:ext uri="{D42A27DB-BD31-4B8C-83A1-F6EECF244321}">
                <p14:modId xmlns:p14="http://schemas.microsoft.com/office/powerpoint/2010/main" val="1158375673"/>
              </p:ext>
            </p:extLst>
          </p:nvPr>
        </p:nvGraphicFramePr>
        <p:xfrm>
          <a:off x="117748" y="1409553"/>
          <a:ext cx="11881319" cy="535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3DD2DD9C-A946-48E7-9FDC-A881475681AD}"/>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1807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433B0A-277A-4D3C-96C4-D2BE95A8F96D}"/>
              </a:ext>
            </a:extLst>
          </p:cNvPr>
          <p:cNvPicPr>
            <a:picLocks noChangeAspect="1"/>
          </p:cNvPicPr>
          <p:nvPr/>
        </p:nvPicPr>
        <p:blipFill rotWithShape="1">
          <a:blip r:embed="rId2" cstate="email">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0" y="2996952"/>
            <a:ext cx="5999534" cy="3861048"/>
          </a:xfrm>
          <a:prstGeom prst="rect">
            <a:avLst/>
          </a:prstGeom>
        </p:spPr>
      </p:pic>
      <p:sp>
        <p:nvSpPr>
          <p:cNvPr id="2" name="TextBox 1"/>
          <p:cNvSpPr txBox="1"/>
          <p:nvPr/>
        </p:nvSpPr>
        <p:spPr>
          <a:xfrm>
            <a:off x="117748" y="402960"/>
            <a:ext cx="6094412" cy="1764394"/>
          </a:xfrm>
          <a:prstGeom prst="rect">
            <a:avLst/>
          </a:prstGeom>
          <a:noFill/>
        </p:spPr>
        <p:txBody>
          <a:bodyPr wrap="square" rtlCol="0">
            <a:spAutoFit/>
          </a:bodyPr>
          <a:lstStyle/>
          <a:p>
            <a:pPr>
              <a:lnSpc>
                <a:spcPct val="90000"/>
              </a:lnSpc>
            </a:pPr>
            <a:r>
              <a:rPr lang="en-GB" sz="4000" u="sng" dirty="0">
                <a:solidFill>
                  <a:schemeClr val="tx2"/>
                </a:solidFill>
                <a:latin typeface="Bell MT" panose="02020503060305020303" pitchFamily="18" charset="0"/>
              </a:rPr>
              <a:t>IS THE DEMOCRATIC DEFICIT A REAL PROBLEM?</a:t>
            </a:r>
          </a:p>
        </p:txBody>
      </p:sp>
      <p:sp>
        <p:nvSpPr>
          <p:cNvPr id="3" name="TextBox 2">
            <a:extLst>
              <a:ext uri="{FF2B5EF4-FFF2-40B4-BE49-F238E27FC236}">
                <a16:creationId xmlns:a16="http://schemas.microsoft.com/office/drawing/2014/main" id="{8D297EE0-C747-4F06-A5DC-1820CC849E2E}"/>
              </a:ext>
            </a:extLst>
          </p:cNvPr>
          <p:cNvSpPr txBox="1"/>
          <p:nvPr/>
        </p:nvSpPr>
        <p:spPr>
          <a:xfrm>
            <a:off x="5999534" y="1052736"/>
            <a:ext cx="5976664" cy="4745915"/>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Democratic deficit exhibited in the decision making process of the Union? </a:t>
            </a:r>
          </a:p>
          <a:p>
            <a:pPr marL="342900" indent="-342900">
              <a:lnSpc>
                <a:spcPct val="90000"/>
              </a:lnSpc>
              <a:buFont typeface="Wingdings" panose="05000000000000000000" pitchFamily="2" charset="2"/>
              <a:buChar char="§"/>
            </a:pPr>
            <a:r>
              <a:rPr lang="en-GB" sz="2400" dirty="0">
                <a:latin typeface="Bell MT" panose="02020503060305020303" pitchFamily="18" charset="0"/>
              </a:rPr>
              <a:t>All legislative decisions are theoretically legitimised by one source the democratic nature of this is questionable. </a:t>
            </a:r>
          </a:p>
          <a:p>
            <a:pPr marL="342900" indent="-342900">
              <a:lnSpc>
                <a:spcPct val="90000"/>
              </a:lnSpc>
              <a:buFont typeface="Wingdings" panose="05000000000000000000" pitchFamily="2" charset="2"/>
              <a:buChar char="§"/>
            </a:pPr>
            <a:r>
              <a:rPr lang="en-GB" sz="2400" dirty="0">
                <a:latin typeface="Bell MT" panose="02020503060305020303" pitchFamily="18" charset="0"/>
              </a:rPr>
              <a:t>Federal polity; 2 arenas of democracy.</a:t>
            </a:r>
          </a:p>
          <a:p>
            <a:pPr marL="342900" indent="-342900">
              <a:lnSpc>
                <a:spcPct val="90000"/>
              </a:lnSpc>
              <a:buFont typeface="Wingdings" panose="05000000000000000000" pitchFamily="2" charset="2"/>
              <a:buChar char="§"/>
            </a:pPr>
            <a:r>
              <a:rPr lang="en-GB" sz="2400" dirty="0">
                <a:latin typeface="Bell MT" panose="02020503060305020303" pitchFamily="18" charset="0"/>
              </a:rPr>
              <a:t>Federation of Europe? </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European Union is based on a dual structure of legitimacy;</a:t>
            </a:r>
          </a:p>
          <a:p>
            <a:pPr marL="457200" indent="-457200">
              <a:lnSpc>
                <a:spcPct val="90000"/>
              </a:lnSpc>
              <a:buAutoNum type="arabicPeriod"/>
            </a:pPr>
            <a:r>
              <a:rPr lang="en-GB" sz="2400" dirty="0">
                <a:latin typeface="Bell MT" panose="02020503060305020303" pitchFamily="18" charset="0"/>
              </a:rPr>
              <a:t>The totality of the Union’s citizens</a:t>
            </a:r>
          </a:p>
          <a:p>
            <a:pPr marL="457200" indent="-457200">
              <a:lnSpc>
                <a:spcPct val="90000"/>
              </a:lnSpc>
              <a:buAutoNum type="arabicPeriod"/>
            </a:pPr>
            <a:r>
              <a:rPr lang="en-GB" sz="2400" dirty="0">
                <a:latin typeface="Bell MT" panose="02020503060305020303" pitchFamily="18" charset="0"/>
              </a:rPr>
              <a:t>The peoples of the European Union</a:t>
            </a:r>
          </a:p>
          <a:p>
            <a:pPr marL="342900" indent="-342900">
              <a:lnSpc>
                <a:spcPct val="90000"/>
              </a:lnSpc>
              <a:buFont typeface="Wingdings" panose="05000000000000000000" pitchFamily="2" charset="2"/>
              <a:buChar char="§"/>
            </a:pPr>
            <a:r>
              <a:rPr lang="en-GB" sz="2400" dirty="0">
                <a:latin typeface="Bell MT" panose="02020503060305020303" pitchFamily="18" charset="0"/>
              </a:rPr>
              <a:t>Elections provide two lines of democratic legitimacy.</a:t>
            </a:r>
          </a:p>
          <a:p>
            <a:pPr marL="342900" indent="-342900">
              <a:lnSpc>
                <a:spcPct val="90000"/>
              </a:lnSpc>
              <a:buFont typeface="Wingdings" panose="05000000000000000000" pitchFamily="2" charset="2"/>
              <a:buChar char="§"/>
            </a:pPr>
            <a:r>
              <a:rPr lang="en-GB" sz="2400" dirty="0">
                <a:latin typeface="Bell MT" panose="02020503060305020303" pitchFamily="18" charset="0"/>
              </a:rPr>
              <a:t>Duplex regimen=dual democracy.</a:t>
            </a:r>
          </a:p>
        </p:txBody>
      </p:sp>
      <p:sp>
        <p:nvSpPr>
          <p:cNvPr id="4" name="Footer Placeholder 3">
            <a:extLst>
              <a:ext uri="{FF2B5EF4-FFF2-40B4-BE49-F238E27FC236}">
                <a16:creationId xmlns:a16="http://schemas.microsoft.com/office/drawing/2014/main" id="{4A3CBC5D-9476-4F8C-8CF7-6C16F92C3353}"/>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1130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8631"/>
            <a:ext cx="12188825"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CONCLUSION</a:t>
            </a:r>
          </a:p>
        </p:txBody>
      </p:sp>
      <p:sp>
        <p:nvSpPr>
          <p:cNvPr id="4" name="TextBox 3">
            <a:extLst>
              <a:ext uri="{FF2B5EF4-FFF2-40B4-BE49-F238E27FC236}">
                <a16:creationId xmlns:a16="http://schemas.microsoft.com/office/drawing/2014/main" id="{5C797E3D-5C0B-4AB0-BEEC-27D05AD1578A}"/>
              </a:ext>
            </a:extLst>
          </p:cNvPr>
          <p:cNvSpPr txBox="1"/>
          <p:nvPr/>
        </p:nvSpPr>
        <p:spPr>
          <a:xfrm>
            <a:off x="261763" y="980729"/>
            <a:ext cx="5832649" cy="5410712"/>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The European Union has a mixed structure; it exists in a federal middle ground. </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Sui Generis theory that populated EU law initially is not an accurate perspective from which to examine the purpose of the EU from.</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European Union is both an international and national being. </a:t>
            </a:r>
          </a:p>
          <a:p>
            <a:pPr marL="342900" indent="-342900">
              <a:lnSpc>
                <a:spcPct val="90000"/>
              </a:lnSpc>
              <a:buFont typeface="Wingdings" panose="05000000000000000000" pitchFamily="2" charset="2"/>
              <a:buChar char="§"/>
            </a:pPr>
            <a:r>
              <a:rPr lang="en-GB" sz="2400" dirty="0">
                <a:latin typeface="Bell MT" panose="02020503060305020303" pitchFamily="18" charset="0"/>
              </a:rPr>
              <a:t>It is a federation of States and the uniqueness of this concept is partly the cause for the success of the European Union. </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Union enjoys real powers stemming from a limitation on sovereignty (transfer of powers). </a:t>
            </a:r>
          </a:p>
        </p:txBody>
      </p:sp>
      <p:pic>
        <p:nvPicPr>
          <p:cNvPr id="9" name="Picture 8">
            <a:extLst>
              <a:ext uri="{FF2B5EF4-FFF2-40B4-BE49-F238E27FC236}">
                <a16:creationId xmlns:a16="http://schemas.microsoft.com/office/drawing/2014/main" id="{F5A2D26D-D754-43D3-AED9-E4AD42D015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38428" y="1633856"/>
            <a:ext cx="5737758" cy="4104457"/>
          </a:xfrm>
          <a:prstGeom prst="rect">
            <a:avLst/>
          </a:prstGeom>
        </p:spPr>
      </p:pic>
      <p:sp>
        <p:nvSpPr>
          <p:cNvPr id="3" name="Footer Placeholder 2">
            <a:extLst>
              <a:ext uri="{FF2B5EF4-FFF2-40B4-BE49-F238E27FC236}">
                <a16:creationId xmlns:a16="http://schemas.microsoft.com/office/drawing/2014/main" id="{C4623EDB-D387-47AF-93AC-60F06E1FB77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78000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404664"/>
            <a:ext cx="12188824" cy="1015752"/>
          </a:xfrm>
        </p:spPr>
        <p:txBody>
          <a:bodyPr/>
          <a:lstStyle/>
          <a:p>
            <a:pPr algn="ctr"/>
            <a:r>
              <a:rPr lang="en-US" b="1" dirty="0">
                <a:latin typeface="Bell MT" panose="02020503060305020303" pitchFamily="18" charset="0"/>
              </a:rPr>
              <a:t>The EUROPEAN UNION</a:t>
            </a:r>
          </a:p>
        </p:txBody>
      </p:sp>
      <p:sp>
        <p:nvSpPr>
          <p:cNvPr id="4" name="TextBox 3">
            <a:extLst>
              <a:ext uri="{FF2B5EF4-FFF2-40B4-BE49-F238E27FC236}">
                <a16:creationId xmlns:a16="http://schemas.microsoft.com/office/drawing/2014/main" id="{9B2319C8-84B6-4B4E-8BA6-CF7BABCC3784}"/>
              </a:ext>
            </a:extLst>
          </p:cNvPr>
          <p:cNvSpPr txBox="1"/>
          <p:nvPr/>
        </p:nvSpPr>
        <p:spPr>
          <a:xfrm>
            <a:off x="2818048" y="1916832"/>
            <a:ext cx="6552728" cy="4082400"/>
          </a:xfrm>
          <a:prstGeom prst="rect">
            <a:avLst/>
          </a:prstGeom>
          <a:noFill/>
          <a:ln w="63500"/>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nSpc>
                <a:spcPct val="90000"/>
              </a:lnSpc>
              <a:buFont typeface="Arial" panose="020B0604020202020204" pitchFamily="34" charset="0"/>
              <a:buChar char="•"/>
            </a:pPr>
            <a:r>
              <a:rPr lang="en-GB" sz="2400" dirty="0">
                <a:latin typeface="Bell MT" panose="02020503060305020303" pitchFamily="18" charset="0"/>
              </a:rPr>
              <a:t>How does the EU operate?</a:t>
            </a:r>
          </a:p>
          <a:p>
            <a:pPr marL="342900" indent="-342900">
              <a:lnSpc>
                <a:spcPct val="90000"/>
              </a:lnSpc>
              <a:buFont typeface="Arial" panose="020B0604020202020204" pitchFamily="34" charset="0"/>
              <a:buChar char="•"/>
            </a:pPr>
            <a:endParaRPr lang="en-GB" sz="2400" dirty="0">
              <a:latin typeface="Bell MT" panose="02020503060305020303" pitchFamily="18" charset="0"/>
            </a:endParaRPr>
          </a:p>
          <a:p>
            <a:pPr marL="342900" indent="-342900">
              <a:lnSpc>
                <a:spcPct val="90000"/>
              </a:lnSpc>
              <a:buFont typeface="Arial" panose="020B0604020202020204" pitchFamily="34" charset="0"/>
              <a:buChar char="•"/>
            </a:pPr>
            <a:r>
              <a:rPr lang="en-GB" sz="2400" dirty="0">
                <a:latin typeface="Bell MT" panose="02020503060305020303" pitchFamily="18" charset="0"/>
              </a:rPr>
              <a:t>The European Tradition</a:t>
            </a:r>
          </a:p>
          <a:p>
            <a:pPr marL="342900" indent="-342900">
              <a:lnSpc>
                <a:spcPct val="90000"/>
              </a:lnSpc>
              <a:buFont typeface="Arial" panose="020B0604020202020204" pitchFamily="34" charset="0"/>
              <a:buChar char="•"/>
            </a:pPr>
            <a:r>
              <a:rPr lang="en-GB" sz="2400" dirty="0">
                <a:latin typeface="Bell MT" panose="02020503060305020303" pitchFamily="18" charset="0"/>
              </a:rPr>
              <a:t>The EU in light of the American tradition</a:t>
            </a:r>
          </a:p>
          <a:p>
            <a:pPr marL="342900" indent="-342900">
              <a:lnSpc>
                <a:spcPct val="90000"/>
              </a:lnSpc>
              <a:buFont typeface="Arial" panose="020B0604020202020204" pitchFamily="34" charset="0"/>
              <a:buChar char="•"/>
            </a:pPr>
            <a:endParaRPr lang="en-GB" sz="2400" dirty="0">
              <a:latin typeface="Bell MT" panose="02020503060305020303" pitchFamily="18" charset="0"/>
            </a:endParaRPr>
          </a:p>
          <a:p>
            <a:pPr marL="342900" indent="-342900">
              <a:lnSpc>
                <a:spcPct val="90000"/>
              </a:lnSpc>
              <a:buFont typeface="Arial" panose="020B0604020202020204" pitchFamily="34" charset="0"/>
              <a:buChar char="•"/>
            </a:pPr>
            <a:r>
              <a:rPr lang="en-GB" sz="2400" dirty="0">
                <a:latin typeface="Bell MT" panose="02020503060305020303" pitchFamily="18" charset="0"/>
              </a:rPr>
              <a:t>The </a:t>
            </a:r>
            <a:r>
              <a:rPr lang="en-GB" sz="2400" i="1" dirty="0">
                <a:latin typeface="Bell MT" panose="02020503060305020303" pitchFamily="18" charset="0"/>
              </a:rPr>
              <a:t>sui generis </a:t>
            </a:r>
            <a:r>
              <a:rPr lang="en-GB" sz="2400" dirty="0">
                <a:latin typeface="Bell MT" panose="02020503060305020303" pitchFamily="18" charset="0"/>
              </a:rPr>
              <a:t>theory</a:t>
            </a:r>
          </a:p>
          <a:p>
            <a:pPr marL="342900" indent="-342900">
              <a:lnSpc>
                <a:spcPct val="90000"/>
              </a:lnSpc>
              <a:buFont typeface="Arial" panose="020B0604020202020204" pitchFamily="34" charset="0"/>
              <a:buChar char="•"/>
            </a:pPr>
            <a:r>
              <a:rPr lang="en-GB" sz="2400" dirty="0">
                <a:latin typeface="Bell MT" panose="02020503060305020303" pitchFamily="18" charset="0"/>
              </a:rPr>
              <a:t>The international law theory</a:t>
            </a:r>
          </a:p>
          <a:p>
            <a:pPr marL="342900" indent="-342900">
              <a:lnSpc>
                <a:spcPct val="90000"/>
              </a:lnSpc>
              <a:buFont typeface="Arial" panose="020B0604020202020204" pitchFamily="34" charset="0"/>
              <a:buChar char="•"/>
            </a:pPr>
            <a:endParaRPr lang="en-GB" sz="2400" dirty="0">
              <a:latin typeface="Bell MT" panose="02020503060305020303" pitchFamily="18" charset="0"/>
            </a:endParaRPr>
          </a:p>
          <a:p>
            <a:pPr marL="342900" indent="-342900">
              <a:lnSpc>
                <a:spcPct val="90000"/>
              </a:lnSpc>
              <a:buFont typeface="Arial" panose="020B0604020202020204" pitchFamily="34" charset="0"/>
              <a:buChar char="•"/>
            </a:pPr>
            <a:r>
              <a:rPr lang="en-GB" sz="2400" dirty="0">
                <a:latin typeface="Bell MT" panose="02020503060305020303" pitchFamily="18" charset="0"/>
              </a:rPr>
              <a:t>The three constitutional denials</a:t>
            </a:r>
          </a:p>
          <a:p>
            <a:pPr marL="342900" indent="-342900">
              <a:lnSpc>
                <a:spcPct val="90000"/>
              </a:lnSpc>
              <a:buFont typeface="Arial" panose="020B0604020202020204" pitchFamily="34" charset="0"/>
              <a:buChar char="•"/>
            </a:pPr>
            <a:r>
              <a:rPr lang="en-GB" sz="2400" dirty="0">
                <a:latin typeface="Bell MT" panose="02020503060305020303" pitchFamily="18" charset="0"/>
              </a:rPr>
              <a:t>Democratic deficit?</a:t>
            </a:r>
          </a:p>
          <a:p>
            <a:pPr marL="342900" indent="-342900">
              <a:lnSpc>
                <a:spcPct val="90000"/>
              </a:lnSpc>
              <a:buFont typeface="Arial" panose="020B0604020202020204" pitchFamily="34" charset="0"/>
              <a:buChar char="•"/>
            </a:pPr>
            <a:endParaRPr lang="en-GB" sz="2400" dirty="0">
              <a:latin typeface="Bell MT" panose="02020503060305020303" pitchFamily="18" charset="0"/>
            </a:endParaRPr>
          </a:p>
          <a:p>
            <a:pPr marL="342900" indent="-342900">
              <a:lnSpc>
                <a:spcPct val="90000"/>
              </a:lnSpc>
              <a:buFont typeface="Arial" panose="020B0604020202020204" pitchFamily="34" charset="0"/>
              <a:buChar char="•"/>
            </a:pPr>
            <a:r>
              <a:rPr lang="en-GB" sz="2400" dirty="0">
                <a:latin typeface="Bell MT" panose="02020503060305020303" pitchFamily="18" charset="0"/>
              </a:rPr>
              <a:t>Conclusion</a:t>
            </a:r>
            <a:endParaRPr lang="en-GB" sz="2400" dirty="0"/>
          </a:p>
        </p:txBody>
      </p:sp>
    </p:spTree>
    <p:extLst>
      <p:ext uri="{BB962C8B-B14F-4D97-AF65-F5344CB8AC3E}">
        <p14:creationId xmlns:p14="http://schemas.microsoft.com/office/powerpoint/2010/main" val="53124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9941" y="1124743"/>
            <a:ext cx="5727079" cy="3653917"/>
          </a:xfrm>
          <a:prstGeom prst="rect">
            <a:avLst/>
          </a:prstGeom>
        </p:spPr>
      </p:pic>
      <p:sp>
        <p:nvSpPr>
          <p:cNvPr id="2" name="Title 1"/>
          <p:cNvSpPr>
            <a:spLocks noGrp="1"/>
          </p:cNvSpPr>
          <p:nvPr>
            <p:ph type="title"/>
          </p:nvPr>
        </p:nvSpPr>
        <p:spPr>
          <a:xfrm>
            <a:off x="0" y="162506"/>
            <a:ext cx="12187114" cy="722926"/>
          </a:xfrm>
        </p:spPr>
        <p:txBody>
          <a:bodyPr/>
          <a:lstStyle/>
          <a:p>
            <a:pPr algn="ctr"/>
            <a:r>
              <a:rPr lang="en-US" b="1" u="sng" dirty="0">
                <a:latin typeface="Bell MT" panose="02020503060305020303" pitchFamily="18" charset="0"/>
              </a:rPr>
              <a:t>How does the </a:t>
            </a:r>
            <a:r>
              <a:rPr lang="en-US" b="1" u="sng" dirty="0" err="1">
                <a:latin typeface="Bell MT" panose="02020503060305020303" pitchFamily="18" charset="0"/>
              </a:rPr>
              <a:t>eu</a:t>
            </a:r>
            <a:r>
              <a:rPr lang="en-US" b="1" u="sng" dirty="0">
                <a:latin typeface="Bell MT" panose="02020503060305020303" pitchFamily="18" charset="0"/>
              </a:rPr>
              <a:t> operate?</a:t>
            </a:r>
          </a:p>
        </p:txBody>
      </p:sp>
      <p:sp>
        <p:nvSpPr>
          <p:cNvPr id="3" name="Content Placeholder 2"/>
          <p:cNvSpPr>
            <a:spLocks noGrp="1"/>
          </p:cNvSpPr>
          <p:nvPr>
            <p:ph idx="1"/>
          </p:nvPr>
        </p:nvSpPr>
        <p:spPr>
          <a:xfrm>
            <a:off x="621804" y="1464650"/>
            <a:ext cx="4876798" cy="4572000"/>
          </a:xfrm>
        </p:spPr>
        <p:txBody>
          <a:bodyPr>
            <a:normAutofit/>
          </a:bodyPr>
          <a:lstStyle/>
          <a:p>
            <a:pPr>
              <a:buFont typeface="Wingdings" panose="05000000000000000000" pitchFamily="2" charset="2"/>
              <a:buChar char="§"/>
            </a:pPr>
            <a:r>
              <a:rPr lang="en-GB" dirty="0">
                <a:solidFill>
                  <a:schemeClr val="tx2"/>
                </a:solidFill>
                <a:latin typeface="Bell MT" panose="02020503060305020303" pitchFamily="18" charset="0"/>
              </a:rPr>
              <a:t>International law historically operates on a voluntary and unenforceable basis; protecting the historical concept of absolute sovereignty.</a:t>
            </a:r>
          </a:p>
          <a:p>
            <a:pPr>
              <a:buFont typeface="Wingdings" panose="05000000000000000000" pitchFamily="2" charset="2"/>
              <a:buChar char="§"/>
            </a:pPr>
            <a:r>
              <a:rPr lang="en-GB" dirty="0">
                <a:solidFill>
                  <a:schemeClr val="tx2"/>
                </a:solidFill>
                <a:latin typeface="Bell MT" panose="02020503060305020303" pitchFamily="18" charset="0"/>
              </a:rPr>
              <a:t>In accordance with the concept, no authority can be held to be above an individual state.</a:t>
            </a:r>
          </a:p>
          <a:p>
            <a:pPr>
              <a:buFont typeface="Wingdings" panose="05000000000000000000" pitchFamily="2" charset="2"/>
              <a:buChar char="§"/>
            </a:pPr>
            <a:r>
              <a:rPr lang="en-GB" i="1" dirty="0">
                <a:solidFill>
                  <a:schemeClr val="tx2"/>
                </a:solidFill>
                <a:latin typeface="Bell MT" panose="02020503060305020303" pitchFamily="18" charset="0"/>
              </a:rPr>
              <a:t>Is the EU a Confederation of States or a Federation of States?</a:t>
            </a:r>
          </a:p>
        </p:txBody>
      </p:sp>
      <p:sp>
        <p:nvSpPr>
          <p:cNvPr id="6" name="TextBox 5"/>
          <p:cNvSpPr txBox="1"/>
          <p:nvPr/>
        </p:nvSpPr>
        <p:spPr>
          <a:xfrm>
            <a:off x="5839941" y="4941168"/>
            <a:ext cx="5727079" cy="1428020"/>
          </a:xfrm>
          <a:prstGeom prst="rect">
            <a:avLst/>
          </a:prstGeom>
          <a:noFill/>
        </p:spPr>
        <p:txBody>
          <a:bodyPr wrap="square" rtlCol="0">
            <a:spAutoFit/>
          </a:bodyPr>
          <a:lstStyle/>
          <a:p>
            <a:pPr algn="ctr">
              <a:lnSpc>
                <a:spcPct val="90000"/>
              </a:lnSpc>
            </a:pPr>
            <a:r>
              <a:rPr lang="en-GB" sz="2400" dirty="0">
                <a:latin typeface="Bell MT" panose="02020503060305020303" pitchFamily="18" charset="0"/>
              </a:rPr>
              <a:t>The European Union itself holds the belief that its constitutional framework is </a:t>
            </a:r>
            <a:r>
              <a:rPr lang="en-GB" sz="2400" i="1" u="sng" dirty="0">
                <a:latin typeface="Bell MT" panose="02020503060305020303" pitchFamily="18" charset="0"/>
              </a:rPr>
              <a:t>sui generis</a:t>
            </a:r>
            <a:r>
              <a:rPr lang="en-GB" sz="2400" u="sng" dirty="0">
                <a:latin typeface="Bell MT" panose="02020503060305020303" pitchFamily="18" charset="0"/>
              </a:rPr>
              <a:t>;</a:t>
            </a:r>
            <a:r>
              <a:rPr lang="en-GB" sz="2400" dirty="0">
                <a:latin typeface="Bell MT" panose="02020503060305020303" pitchFamily="18" charset="0"/>
              </a:rPr>
              <a:t> incomparable to any other union due to its unique nature.</a:t>
            </a:r>
          </a:p>
        </p:txBody>
      </p:sp>
      <p:sp>
        <p:nvSpPr>
          <p:cNvPr id="4" name="Footer Placeholder 3">
            <a:extLst>
              <a:ext uri="{FF2B5EF4-FFF2-40B4-BE49-F238E27FC236}">
                <a16:creationId xmlns:a16="http://schemas.microsoft.com/office/drawing/2014/main" id="{E0741588-189E-4E14-9A02-2711C1F294C5}"/>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5515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 y="0"/>
            <a:ext cx="12188825" cy="6271062"/>
          </a:xfrm>
        </p:spPr>
      </p:pic>
      <p:sp>
        <p:nvSpPr>
          <p:cNvPr id="4" name="Title 3"/>
          <p:cNvSpPr>
            <a:spLocks noGrp="1"/>
          </p:cNvSpPr>
          <p:nvPr>
            <p:ph type="title"/>
          </p:nvPr>
        </p:nvSpPr>
        <p:spPr>
          <a:xfrm>
            <a:off x="0" y="140146"/>
            <a:ext cx="12188824" cy="794479"/>
          </a:xfrm>
        </p:spPr>
        <p:txBody>
          <a:bodyPr>
            <a:normAutofit/>
          </a:bodyPr>
          <a:lstStyle/>
          <a:p>
            <a:pPr algn="ctr"/>
            <a:r>
              <a:rPr lang="en-US" sz="3600" b="1" dirty="0">
                <a:latin typeface="Bell MT" panose="02020503060305020303" pitchFamily="18" charset="0"/>
              </a:rPr>
              <a:t>Federalism as international law</a:t>
            </a:r>
          </a:p>
        </p:txBody>
      </p:sp>
      <p:graphicFrame>
        <p:nvGraphicFramePr>
          <p:cNvPr id="19" name="Content Placeholder 18"/>
          <p:cNvGraphicFramePr>
            <a:graphicFrameLocks noGrp="1"/>
          </p:cNvGraphicFramePr>
          <p:nvPr>
            <p:ph sz="half" idx="2"/>
            <p:extLst>
              <p:ext uri="{D42A27DB-BD31-4B8C-83A1-F6EECF244321}">
                <p14:modId xmlns:p14="http://schemas.microsoft.com/office/powerpoint/2010/main" val="3734867422"/>
              </p:ext>
            </p:extLst>
          </p:nvPr>
        </p:nvGraphicFramePr>
        <p:xfrm>
          <a:off x="1629916" y="4348214"/>
          <a:ext cx="8415002" cy="2329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p:cNvSpPr txBox="1"/>
          <p:nvPr/>
        </p:nvSpPr>
        <p:spPr>
          <a:xfrm>
            <a:off x="453737" y="1171349"/>
            <a:ext cx="5640675" cy="2751522"/>
          </a:xfrm>
          <a:prstGeom prst="rect">
            <a:avLst/>
          </a:prstGeom>
          <a:noFill/>
        </p:spPr>
        <p:txBody>
          <a:bodyPr wrap="square" rtlCol="0">
            <a:spAutoFit/>
          </a:bodyPr>
          <a:lstStyle/>
          <a:p>
            <a:pPr>
              <a:lnSpc>
                <a:spcPct val="90000"/>
              </a:lnSpc>
            </a:pPr>
            <a:r>
              <a:rPr lang="en-GB" sz="2400" b="1" dirty="0">
                <a:solidFill>
                  <a:schemeClr val="tx2"/>
                </a:solidFill>
                <a:latin typeface="Bell MT" panose="02020503060305020303" pitchFamily="18" charset="0"/>
              </a:rPr>
              <a:t>The American Tradition</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The 1787 Constitution of the USA established federalism.</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Sought to consolidate the 1777 Constitution.</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Confederation of States v Federalism; the sovereignty battle.</a:t>
            </a:r>
          </a:p>
          <a:p>
            <a:pPr marL="342900" indent="-342900">
              <a:lnSpc>
                <a:spcPct val="90000"/>
              </a:lnSpc>
              <a:buFont typeface="Arial" panose="020B0604020202020204" pitchFamily="34" charset="0"/>
              <a:buChar char="•"/>
            </a:pPr>
            <a:endParaRPr lang="en-GB" sz="2400" b="1" dirty="0">
              <a:solidFill>
                <a:schemeClr val="tx2"/>
              </a:solidFill>
              <a:latin typeface="Bell MT" panose="02020503060305020303" pitchFamily="18" charset="0"/>
            </a:endParaRPr>
          </a:p>
        </p:txBody>
      </p:sp>
      <p:sp>
        <p:nvSpPr>
          <p:cNvPr id="20" name="TextBox 19"/>
          <p:cNvSpPr txBox="1"/>
          <p:nvPr/>
        </p:nvSpPr>
        <p:spPr>
          <a:xfrm>
            <a:off x="3515060" y="3806248"/>
            <a:ext cx="5626558" cy="430824"/>
          </a:xfrm>
          <a:prstGeom prst="rect">
            <a:avLst/>
          </a:prstGeom>
          <a:noFill/>
        </p:spPr>
        <p:txBody>
          <a:bodyPr wrap="square" rtlCol="0">
            <a:spAutoFit/>
          </a:bodyPr>
          <a:lstStyle/>
          <a:p>
            <a:pPr>
              <a:lnSpc>
                <a:spcPct val="90000"/>
              </a:lnSpc>
            </a:pPr>
            <a:r>
              <a:rPr lang="en-GB" sz="2400" i="1" dirty="0">
                <a:solidFill>
                  <a:schemeClr val="tx1">
                    <a:lumMod val="50000"/>
                  </a:schemeClr>
                </a:solidFill>
                <a:latin typeface="Bell MT" panose="02020503060305020303" pitchFamily="18" charset="0"/>
              </a:rPr>
              <a:t>Madison; 3 Dimensions of Federalism</a:t>
            </a:r>
          </a:p>
        </p:txBody>
      </p:sp>
      <p:sp>
        <p:nvSpPr>
          <p:cNvPr id="21" name="Speech Bubble: Rectangle with Corners Rounded 20"/>
          <p:cNvSpPr/>
          <p:nvPr/>
        </p:nvSpPr>
        <p:spPr>
          <a:xfrm>
            <a:off x="5884576" y="1082746"/>
            <a:ext cx="6038738" cy="1753595"/>
          </a:xfrm>
          <a:prstGeom prst="wedgeRoundRectCallout">
            <a:avLst>
              <a:gd name="adj1" fmla="val 53469"/>
              <a:gd name="adj2" fmla="val 81835"/>
              <a:gd name="adj3" fmla="val 16667"/>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u="sng" dirty="0">
                <a:latin typeface="Bell MT" panose="02020503060305020303" pitchFamily="18" charset="0"/>
              </a:rPr>
              <a:t>What is federalism? </a:t>
            </a:r>
          </a:p>
          <a:p>
            <a:pPr algn="ctr"/>
            <a:r>
              <a:rPr lang="en-GB" sz="2400" i="1" dirty="0">
                <a:latin typeface="Bell MT" panose="02020503060305020303" pitchFamily="18" charset="0"/>
              </a:rPr>
              <a:t>Federalism is a system of government in which entities such as states or provinces share power with a national government.</a:t>
            </a:r>
          </a:p>
        </p:txBody>
      </p:sp>
      <p:sp>
        <p:nvSpPr>
          <p:cNvPr id="2" name="Footer Placeholder 1">
            <a:extLst>
              <a:ext uri="{FF2B5EF4-FFF2-40B4-BE49-F238E27FC236}">
                <a16:creationId xmlns:a16="http://schemas.microsoft.com/office/drawing/2014/main" id="{B5ED713C-FFE2-4D54-9AB2-13DB59BA552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5175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2">
                <a:lumMod val="40000"/>
                <a:lumOff val="60000"/>
              </a:schemeClr>
            </a:gs>
            <a:gs pos="83000">
              <a:schemeClr val="bg2">
                <a:lumMod val="40000"/>
                <a:lumOff val="60000"/>
              </a:schemeClr>
            </a:gs>
            <a:gs pos="89613">
              <a:schemeClr val="bg2">
                <a:lumMod val="60000"/>
                <a:lumOff val="40000"/>
              </a:schemeClr>
            </a:gs>
            <a:gs pos="100000">
              <a:schemeClr val="bg2">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65820" y="1126645"/>
            <a:ext cx="4464496" cy="4222051"/>
          </a:xfrm>
        </p:spPr>
      </p:pic>
      <p:sp>
        <p:nvSpPr>
          <p:cNvPr id="4" name="Title 3"/>
          <p:cNvSpPr>
            <a:spLocks noGrp="1"/>
          </p:cNvSpPr>
          <p:nvPr>
            <p:ph type="title"/>
          </p:nvPr>
        </p:nvSpPr>
        <p:spPr>
          <a:xfrm>
            <a:off x="10124" y="45885"/>
            <a:ext cx="12168948" cy="818728"/>
          </a:xfrm>
        </p:spPr>
        <p:txBody>
          <a:bodyPr/>
          <a:lstStyle/>
          <a:p>
            <a:pPr algn="ctr"/>
            <a:r>
              <a:rPr lang="en-GB" sz="3600" b="1" dirty="0">
                <a:solidFill>
                  <a:schemeClr val="tx2"/>
                </a:solidFill>
                <a:latin typeface="Bell MT" panose="02020503060305020303" pitchFamily="18" charset="0"/>
              </a:rPr>
              <a:t>The Mixed federation</a:t>
            </a:r>
          </a:p>
        </p:txBody>
      </p:sp>
      <p:sp>
        <p:nvSpPr>
          <p:cNvPr id="5" name="Text Placeholder 4"/>
          <p:cNvSpPr>
            <a:spLocks noGrp="1"/>
          </p:cNvSpPr>
          <p:nvPr>
            <p:ph type="body" sz="half" idx="2"/>
          </p:nvPr>
        </p:nvSpPr>
        <p:spPr>
          <a:xfrm>
            <a:off x="765820" y="5400737"/>
            <a:ext cx="4464496" cy="1295400"/>
          </a:xfrm>
        </p:spPr>
        <p:txBody>
          <a:bodyPr>
            <a:noAutofit/>
          </a:bodyPr>
          <a:lstStyle/>
          <a:p>
            <a:pPr algn="ctr"/>
            <a:r>
              <a:rPr lang="en-GB" sz="2000" i="1" dirty="0">
                <a:latin typeface="Bell MT" panose="02020503060305020303" pitchFamily="18" charset="0"/>
              </a:rPr>
              <a:t>“The sovereignty of the United States is shared between the Union and the States whilst in France it is undivided and compact.” </a:t>
            </a:r>
            <a:r>
              <a:rPr lang="en-GB" sz="2000" dirty="0">
                <a:latin typeface="Bell MT" panose="02020503060305020303" pitchFamily="18" charset="0"/>
              </a:rPr>
              <a:t>Tocqueville (1954)</a:t>
            </a:r>
            <a:endParaRPr lang="en-GB" dirty="0">
              <a:latin typeface="Bell MT" panose="02020503060305020303" pitchFamily="18" charset="0"/>
            </a:endParaRPr>
          </a:p>
        </p:txBody>
      </p:sp>
      <p:sp>
        <p:nvSpPr>
          <p:cNvPr id="7" name="TextBox 6"/>
          <p:cNvSpPr txBox="1"/>
          <p:nvPr/>
        </p:nvSpPr>
        <p:spPr>
          <a:xfrm>
            <a:off x="5497151" y="1110017"/>
            <a:ext cx="6264696" cy="4699941"/>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300" dirty="0">
                <a:solidFill>
                  <a:schemeClr val="tx2"/>
                </a:solidFill>
                <a:latin typeface="Bell MT" panose="02020503060305020303" pitchFamily="18" charset="0"/>
              </a:rPr>
              <a:t>The 1787 Constitution was an International Act; needed to be ratified by unanimous assent of the States. (voluntary act)</a:t>
            </a:r>
          </a:p>
          <a:p>
            <a:pPr marL="342900" indent="-342900">
              <a:lnSpc>
                <a:spcPct val="90000"/>
              </a:lnSpc>
              <a:spcBef>
                <a:spcPts val="600"/>
              </a:spcBef>
              <a:buFont typeface="Wingdings" panose="05000000000000000000" pitchFamily="2" charset="2"/>
              <a:buChar char="§"/>
            </a:pPr>
            <a:r>
              <a:rPr lang="en-GB" sz="2300" b="1" dirty="0">
                <a:solidFill>
                  <a:schemeClr val="tx2"/>
                </a:solidFill>
                <a:latin typeface="Bell MT" panose="02020503060305020303" pitchFamily="18" charset="0"/>
              </a:rPr>
              <a:t>House of Representatives;</a:t>
            </a:r>
            <a:r>
              <a:rPr lang="en-GB" sz="2300" dirty="0">
                <a:solidFill>
                  <a:schemeClr val="tx2"/>
                </a:solidFill>
                <a:latin typeface="Bell MT" panose="02020503060305020303" pitchFamily="18" charset="0"/>
              </a:rPr>
              <a:t> The States</a:t>
            </a:r>
          </a:p>
          <a:p>
            <a:pPr marL="342900" indent="-342900">
              <a:lnSpc>
                <a:spcPct val="90000"/>
              </a:lnSpc>
              <a:spcBef>
                <a:spcPts val="600"/>
              </a:spcBef>
              <a:buFont typeface="Wingdings" panose="05000000000000000000" pitchFamily="2" charset="2"/>
              <a:buChar char="§"/>
            </a:pPr>
            <a:r>
              <a:rPr lang="en-GB" sz="2300" b="1" dirty="0">
                <a:solidFill>
                  <a:schemeClr val="tx2"/>
                </a:solidFill>
                <a:latin typeface="Bell MT" panose="02020503060305020303" pitchFamily="18" charset="0"/>
              </a:rPr>
              <a:t>The Senate; </a:t>
            </a:r>
            <a:r>
              <a:rPr lang="en-GB" sz="2300" dirty="0">
                <a:solidFill>
                  <a:schemeClr val="tx2"/>
                </a:solidFill>
                <a:latin typeface="Bell MT" panose="02020503060305020303" pitchFamily="18" charset="0"/>
              </a:rPr>
              <a:t>International Organ (Federal Government)</a:t>
            </a:r>
          </a:p>
          <a:p>
            <a:pPr marL="342900" indent="-342900">
              <a:lnSpc>
                <a:spcPct val="90000"/>
              </a:lnSpc>
              <a:spcBef>
                <a:spcPts val="600"/>
              </a:spcBef>
              <a:buFont typeface="Wingdings" panose="05000000000000000000" pitchFamily="2" charset="2"/>
              <a:buChar char="§"/>
            </a:pPr>
            <a:r>
              <a:rPr lang="en-GB" sz="2300" dirty="0">
                <a:solidFill>
                  <a:schemeClr val="tx2"/>
                </a:solidFill>
                <a:latin typeface="Bell MT" panose="02020503060305020303" pitchFamily="18" charset="0"/>
              </a:rPr>
              <a:t>Central government had both national &amp; international powers; hence a mixed government.</a:t>
            </a:r>
          </a:p>
          <a:p>
            <a:pPr marL="342900" indent="-342900">
              <a:lnSpc>
                <a:spcPct val="90000"/>
              </a:lnSpc>
              <a:spcBef>
                <a:spcPts val="600"/>
              </a:spcBef>
              <a:buFont typeface="Wingdings" panose="05000000000000000000" pitchFamily="2" charset="2"/>
              <a:buChar char="§"/>
            </a:pPr>
            <a:r>
              <a:rPr lang="en-GB" sz="2300" dirty="0">
                <a:solidFill>
                  <a:schemeClr val="tx2"/>
                </a:solidFill>
                <a:latin typeface="Bell MT" panose="02020503060305020303" pitchFamily="18" charset="0"/>
              </a:rPr>
              <a:t>Each state gave up some sovereignty whilst the national government remained incomplete;</a:t>
            </a:r>
          </a:p>
          <a:p>
            <a:pPr marL="342900" indent="-342900">
              <a:lnSpc>
                <a:spcPct val="90000"/>
              </a:lnSpc>
              <a:spcBef>
                <a:spcPts val="600"/>
              </a:spcBef>
              <a:buFont typeface="Wingdings" panose="05000000000000000000" pitchFamily="2" charset="2"/>
              <a:buChar char="§"/>
            </a:pPr>
            <a:r>
              <a:rPr lang="en-GB" sz="2300" dirty="0">
                <a:solidFill>
                  <a:schemeClr val="tx2"/>
                </a:solidFill>
                <a:latin typeface="Bell MT" panose="02020503060305020303" pitchFamily="18" charset="0"/>
              </a:rPr>
              <a:t>Concept of </a:t>
            </a:r>
            <a:r>
              <a:rPr lang="en-GB" sz="2300" i="1" dirty="0">
                <a:solidFill>
                  <a:schemeClr val="tx2"/>
                </a:solidFill>
                <a:latin typeface="Bell MT" panose="02020503060305020303" pitchFamily="18" charset="0"/>
              </a:rPr>
              <a:t>dualism</a:t>
            </a:r>
            <a:r>
              <a:rPr lang="en-GB" sz="2300" dirty="0">
                <a:solidFill>
                  <a:schemeClr val="tx2"/>
                </a:solidFill>
                <a:latin typeface="Bell MT" panose="02020503060305020303" pitchFamily="18" charset="0"/>
              </a:rPr>
              <a:t> created:</a:t>
            </a:r>
          </a:p>
          <a:p>
            <a:pPr algn="ctr">
              <a:lnSpc>
                <a:spcPct val="90000"/>
              </a:lnSpc>
              <a:spcBef>
                <a:spcPts val="600"/>
              </a:spcBef>
            </a:pPr>
            <a:r>
              <a:rPr lang="en-GB" sz="2400" i="1" dirty="0">
                <a:solidFill>
                  <a:schemeClr val="tx2"/>
                </a:solidFill>
                <a:latin typeface="Bell MT" panose="02020503060305020303" pitchFamily="18" charset="0"/>
              </a:rPr>
              <a:t>Dual government, dual sovereignty, dual citizenship</a:t>
            </a:r>
          </a:p>
        </p:txBody>
      </p:sp>
      <p:sp>
        <p:nvSpPr>
          <p:cNvPr id="2" name="Footer Placeholder 1">
            <a:extLst>
              <a:ext uri="{FF2B5EF4-FFF2-40B4-BE49-F238E27FC236}">
                <a16:creationId xmlns:a16="http://schemas.microsoft.com/office/drawing/2014/main" id="{FEFA33DB-F45A-43DE-895A-1BCF2428ACD0}"/>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98229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35" y="204196"/>
            <a:ext cx="12147915" cy="691480"/>
          </a:xfrm>
        </p:spPr>
        <p:txBody>
          <a:bodyPr/>
          <a:lstStyle/>
          <a:p>
            <a:pPr algn="ctr"/>
            <a:r>
              <a:rPr lang="en-US" b="1" u="sng" dirty="0">
                <a:latin typeface="Bell MT" panose="02020503060305020303" pitchFamily="18" charset="0"/>
              </a:rPr>
              <a:t>The European tradition</a:t>
            </a:r>
          </a:p>
        </p:txBody>
      </p:sp>
      <p:sp>
        <p:nvSpPr>
          <p:cNvPr id="3" name="TextBox 2"/>
          <p:cNvSpPr txBox="1"/>
          <p:nvPr/>
        </p:nvSpPr>
        <p:spPr>
          <a:xfrm>
            <a:off x="5648248" y="1036815"/>
            <a:ext cx="6206806" cy="5660011"/>
          </a:xfrm>
          <a:prstGeom prst="rect">
            <a:avLst/>
          </a:prstGeom>
          <a:noFill/>
        </p:spPr>
        <p:txBody>
          <a:bodyPr wrap="square" rtlCol="0">
            <a:spAutoFit/>
          </a:bodyPr>
          <a:lstStyle/>
          <a:p>
            <a:pPr>
              <a:lnSpc>
                <a:spcPct val="90000"/>
              </a:lnSpc>
            </a:pPr>
            <a:r>
              <a:rPr lang="en-GB" sz="2400" b="1" dirty="0">
                <a:solidFill>
                  <a:schemeClr val="tx2"/>
                </a:solidFill>
                <a:latin typeface="Bell MT" panose="02020503060305020303" pitchFamily="18" charset="0"/>
              </a:rPr>
              <a:t>History of Absolute Sovereignty</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According to </a:t>
            </a:r>
            <a:r>
              <a:rPr lang="en-GB" sz="2400" i="1" dirty="0">
                <a:solidFill>
                  <a:schemeClr val="tx2"/>
                </a:solidFill>
                <a:latin typeface="Bell MT" panose="02020503060305020303" pitchFamily="18" charset="0"/>
              </a:rPr>
              <a:t>Dicey</a:t>
            </a:r>
            <a:r>
              <a:rPr lang="en-GB" sz="2400" dirty="0">
                <a:solidFill>
                  <a:schemeClr val="tx2"/>
                </a:solidFill>
                <a:latin typeface="Bell MT" panose="02020503060305020303" pitchFamily="18" charset="0"/>
              </a:rPr>
              <a:t>, sovereignty of a state was indivisible and absolute.</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The European Union of States could only be a confederation or a federal state.</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 International Act; following voluntary nature of ordinary international law.</a:t>
            </a:r>
          </a:p>
          <a:p>
            <a:pPr>
              <a:lnSpc>
                <a:spcPct val="90000"/>
              </a:lnSpc>
            </a:pPr>
            <a:endParaRPr lang="en-GB" sz="2400" dirty="0">
              <a:solidFill>
                <a:schemeClr val="tx2"/>
              </a:solidFill>
              <a:latin typeface="Bell MT" panose="02020503060305020303" pitchFamily="18" charset="0"/>
            </a:endParaRPr>
          </a:p>
          <a:p>
            <a:pPr>
              <a:lnSpc>
                <a:spcPct val="90000"/>
              </a:lnSpc>
            </a:pPr>
            <a:r>
              <a:rPr lang="en-GB" sz="2400" b="1" dirty="0">
                <a:solidFill>
                  <a:schemeClr val="tx2"/>
                </a:solidFill>
                <a:latin typeface="Bell MT" panose="02020503060305020303" pitchFamily="18" charset="0"/>
              </a:rPr>
              <a:t>Confederation of States?</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Member states could only be the authors of the Unions suggestions (</a:t>
            </a:r>
            <a:r>
              <a:rPr lang="en-GB" sz="2400" dirty="0" err="1">
                <a:solidFill>
                  <a:schemeClr val="tx2"/>
                </a:solidFill>
                <a:latin typeface="Bell MT" panose="02020503060305020303" pitchFamily="18" charset="0"/>
              </a:rPr>
              <a:t>Jellinek</a:t>
            </a:r>
            <a:r>
              <a:rPr lang="en-GB" sz="2400" dirty="0">
                <a:solidFill>
                  <a:schemeClr val="tx2"/>
                </a:solidFill>
                <a:latin typeface="Bell MT" panose="02020503060305020303" pitchFamily="18" charset="0"/>
              </a:rPr>
              <a:t>)</a:t>
            </a:r>
          </a:p>
          <a:p>
            <a:pPr>
              <a:lnSpc>
                <a:spcPct val="90000"/>
              </a:lnSpc>
            </a:pPr>
            <a:endParaRPr lang="en-GB" sz="2400" dirty="0">
              <a:solidFill>
                <a:schemeClr val="tx2"/>
              </a:solidFill>
              <a:latin typeface="Bell MT" panose="02020503060305020303" pitchFamily="18" charset="0"/>
            </a:endParaRPr>
          </a:p>
          <a:p>
            <a:pPr>
              <a:lnSpc>
                <a:spcPct val="90000"/>
              </a:lnSpc>
            </a:pPr>
            <a:r>
              <a:rPr lang="en-GB" sz="2400" b="1" dirty="0">
                <a:solidFill>
                  <a:schemeClr val="tx2"/>
                </a:solidFill>
                <a:latin typeface="Bell MT" panose="02020503060305020303" pitchFamily="18" charset="0"/>
              </a:rPr>
              <a:t>Federal State?</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Higher, sovereign authority with unifying power.</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Member states lose all sovereignty.</a:t>
            </a:r>
          </a:p>
          <a:p>
            <a:pPr marL="285750" indent="-285750">
              <a:lnSpc>
                <a:spcPct val="90000"/>
              </a:lnSpc>
              <a:buFont typeface="Arial" panose="020B0604020202020204" pitchFamily="34" charset="0"/>
              <a:buChar char="•"/>
            </a:pPr>
            <a:endParaRPr lang="en-GB" dirty="0">
              <a:solidFill>
                <a:schemeClr val="tx2"/>
              </a:solidFill>
              <a:latin typeface="Bell MT" panose="02020503060305020303"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023" y="1134012"/>
            <a:ext cx="5009067" cy="4828264"/>
          </a:xfrm>
          <a:prstGeom prst="ellipse">
            <a:avLst/>
          </a:prstGeom>
          <a:ln>
            <a:noFill/>
          </a:ln>
          <a:effectLst>
            <a:softEdge rad="112500"/>
          </a:effectLst>
        </p:spPr>
      </p:pic>
      <p:sp>
        <p:nvSpPr>
          <p:cNvPr id="2" name="Footer Placeholder 1">
            <a:extLst>
              <a:ext uri="{FF2B5EF4-FFF2-40B4-BE49-F238E27FC236}">
                <a16:creationId xmlns:a16="http://schemas.microsoft.com/office/drawing/2014/main" id="{F3FDD640-8A4D-4C90-8927-1BF6FD98FEF6}"/>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9" y="188640"/>
            <a:ext cx="12163796" cy="669540"/>
          </a:xfrm>
        </p:spPr>
        <p:txBody>
          <a:bodyPr>
            <a:normAutofit/>
          </a:bodyPr>
          <a:lstStyle/>
          <a:p>
            <a:pPr algn="ctr"/>
            <a:r>
              <a:rPr lang="en-US" sz="3600" b="1" dirty="0">
                <a:latin typeface="Bell MT" panose="02020503060305020303" pitchFamily="18" charset="0"/>
              </a:rPr>
              <a:t>Criticisms of the European tradition</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194357634"/>
              </p:ext>
            </p:extLst>
          </p:nvPr>
        </p:nvGraphicFramePr>
        <p:xfrm>
          <a:off x="259838" y="858180"/>
          <a:ext cx="6002850" cy="573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82D4CD88-C567-4C52-85FF-A7B729E52B49}"/>
              </a:ext>
            </a:extLst>
          </p:cNvPr>
          <p:cNvSpPr>
            <a:spLocks noGrp="1"/>
          </p:cNvSpPr>
          <p:nvPr>
            <p:ph type="ftr" sz="quarter" idx="11"/>
          </p:nvPr>
        </p:nvSpPr>
        <p:spPr/>
        <p:txBody>
          <a:bodyPr/>
          <a:lstStyle/>
          <a:p>
            <a:r>
              <a:rPr lang="en-GB"/>
              <a:t>SCHUTZE.EU</a:t>
            </a:r>
          </a:p>
        </p:txBody>
      </p:sp>
      <p:sp>
        <p:nvSpPr>
          <p:cNvPr id="5" name="TextBox 4">
            <a:extLst>
              <a:ext uri="{FF2B5EF4-FFF2-40B4-BE49-F238E27FC236}">
                <a16:creationId xmlns:a16="http://schemas.microsoft.com/office/drawing/2014/main" id="{30F70D47-B25C-4873-96CB-7A679ACCE4D9}"/>
              </a:ext>
            </a:extLst>
          </p:cNvPr>
          <p:cNvSpPr txBox="1"/>
          <p:nvPr/>
        </p:nvSpPr>
        <p:spPr>
          <a:xfrm>
            <a:off x="6476137" y="565313"/>
            <a:ext cx="5472608" cy="6149376"/>
          </a:xfrm>
          <a:prstGeom prst="rect">
            <a:avLst/>
          </a:prstGeom>
          <a:noFill/>
        </p:spPr>
        <p:txBody>
          <a:bodyPr wrap="square" rtlCol="0">
            <a:spAutoFit/>
          </a:bodyPr>
          <a:lstStyle/>
          <a:p>
            <a:pPr lvl="0" algn="ctr"/>
            <a:endParaRPr lang="en-US" sz="3200" b="1" dirty="0">
              <a:solidFill>
                <a:srgbClr val="C00000"/>
              </a:solidFill>
              <a:latin typeface="Bell MT" panose="02020503060305020303" pitchFamily="18" charset="0"/>
            </a:endParaRPr>
          </a:p>
          <a:p>
            <a:pPr lvl="0" algn="ctr"/>
            <a:r>
              <a:rPr lang="en-US" sz="2800" b="1" dirty="0">
                <a:solidFill>
                  <a:srgbClr val="C00000"/>
                </a:solidFill>
                <a:latin typeface="Bell MT" panose="02020503060305020303" pitchFamily="18" charset="0"/>
              </a:rPr>
              <a:t>What is a federal union of states</a:t>
            </a:r>
            <a:r>
              <a:rPr lang="en-US" sz="2000" b="1" dirty="0">
                <a:solidFill>
                  <a:srgbClr val="C00000"/>
                </a:solidFill>
                <a:latin typeface="Bell MT" panose="02020503060305020303" pitchFamily="18" charset="0"/>
              </a:rPr>
              <a:t>?</a:t>
            </a:r>
          </a:p>
          <a:p>
            <a:pPr lvl="0" algn="ctr"/>
            <a:endParaRPr lang="en-US" sz="2400" b="1" dirty="0">
              <a:solidFill>
                <a:srgbClr val="C00000"/>
              </a:solidFill>
              <a:latin typeface="Bell MT" panose="02020503060305020303" pitchFamily="18" charset="0"/>
            </a:endParaRPr>
          </a:p>
          <a:p>
            <a:pPr lvl="0" algn="ctr"/>
            <a:r>
              <a:rPr lang="en-US" sz="2400" i="1" dirty="0">
                <a:solidFill>
                  <a:srgbClr val="C00000"/>
                </a:solidFill>
                <a:latin typeface="Bell MT" panose="02020503060305020303" pitchFamily="18" charset="0"/>
              </a:rPr>
              <a:t>“A federal union was one that was a permanent union based on a voluntary agreement whose object is the political preservation of its members.” </a:t>
            </a:r>
            <a:r>
              <a:rPr lang="en-US" sz="2400" dirty="0">
                <a:solidFill>
                  <a:srgbClr val="C00000"/>
                </a:solidFill>
                <a:latin typeface="Bell MT" panose="02020503060305020303" pitchFamily="18" charset="0"/>
              </a:rPr>
              <a:t>Schmitt</a:t>
            </a:r>
          </a:p>
          <a:p>
            <a:pPr lvl="0" algn="ctr"/>
            <a:endParaRPr lang="en-US" sz="2400" dirty="0">
              <a:solidFill>
                <a:srgbClr val="C00000"/>
              </a:solidFill>
              <a:latin typeface="Bell MT" panose="02020503060305020303" pitchFamily="18" charset="0"/>
            </a:endParaRPr>
          </a:p>
          <a:p>
            <a:pPr lvl="0" algn="ctr"/>
            <a:r>
              <a:rPr lang="en-US" sz="2400" dirty="0">
                <a:solidFill>
                  <a:srgbClr val="C00000"/>
                </a:solidFill>
                <a:latin typeface="Bell MT" panose="02020503060305020303" pitchFamily="18" charset="0"/>
              </a:rPr>
              <a:t>The Federation is </a:t>
            </a:r>
            <a:r>
              <a:rPr lang="en-US" sz="2400" dirty="0" err="1">
                <a:solidFill>
                  <a:srgbClr val="C00000"/>
                </a:solidFill>
                <a:latin typeface="Bell MT" panose="02020503060305020303" pitchFamily="18" charset="0"/>
              </a:rPr>
              <a:t>characterised</a:t>
            </a:r>
            <a:r>
              <a:rPr lang="en-US" sz="2400" dirty="0">
                <a:solidFill>
                  <a:srgbClr val="C00000"/>
                </a:solidFill>
                <a:latin typeface="Bell MT" panose="02020503060305020303" pitchFamily="18" charset="0"/>
              </a:rPr>
              <a:t> by dualism;</a:t>
            </a:r>
          </a:p>
          <a:p>
            <a:pPr lvl="0" algn="ctr"/>
            <a:endParaRPr lang="en-US" sz="2400" dirty="0">
              <a:solidFill>
                <a:srgbClr val="C00000"/>
              </a:solidFill>
              <a:latin typeface="Bell MT" panose="02020503060305020303" pitchFamily="18" charset="0"/>
            </a:endParaRPr>
          </a:p>
          <a:p>
            <a:pPr lvl="0" algn="ctr"/>
            <a:r>
              <a:rPr lang="en-US" sz="2400" i="1" dirty="0">
                <a:solidFill>
                  <a:srgbClr val="C00000"/>
                </a:solidFill>
                <a:latin typeface="Bell MT" panose="02020503060305020303" pitchFamily="18" charset="0"/>
              </a:rPr>
              <a:t>“In each federal body, two kinds of political bodies co-exist: the existence of the whole federation and the individual existence of each federal member.” </a:t>
            </a:r>
            <a:r>
              <a:rPr lang="en-US" sz="2400" dirty="0" err="1">
                <a:solidFill>
                  <a:srgbClr val="C00000"/>
                </a:solidFill>
                <a:latin typeface="Bell MT" panose="02020503060305020303" pitchFamily="18" charset="0"/>
              </a:rPr>
              <a:t>Schutze</a:t>
            </a:r>
            <a:endParaRPr lang="en-US" sz="2400" dirty="0">
              <a:solidFill>
                <a:srgbClr val="C00000"/>
              </a:solidFill>
              <a:latin typeface="Bell MT" panose="02020503060305020303" pitchFamily="18" charset="0"/>
            </a:endParaRPr>
          </a:p>
          <a:p>
            <a:pPr>
              <a:lnSpc>
                <a:spcPct val="90000"/>
              </a:lnSpc>
            </a:pPr>
            <a:endParaRPr lang="en-GB" sz="2400" dirty="0">
              <a:solidFill>
                <a:srgbClr val="C00000"/>
              </a:solidFill>
            </a:endParaRPr>
          </a:p>
        </p:txBody>
      </p:sp>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lvl="0"/>
            <a:endParaRPr lang="en-US" dirty="0"/>
          </a:p>
          <a:p>
            <a:pPr lvl="0"/>
            <a:endParaRPr lang="en-US" dirty="0"/>
          </a:p>
          <a:p>
            <a:pPr lvl="0"/>
            <a:endParaRPr lang="en-US" dirty="0"/>
          </a:p>
          <a:p>
            <a:endParaRPr lang="en-US" dirty="0"/>
          </a:p>
        </p:txBody>
      </p:sp>
      <p:sp>
        <p:nvSpPr>
          <p:cNvPr id="4" name="TextBox 3"/>
          <p:cNvSpPr txBox="1"/>
          <p:nvPr/>
        </p:nvSpPr>
        <p:spPr>
          <a:xfrm>
            <a:off x="8263" y="90735"/>
            <a:ext cx="12180561" cy="1207062"/>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THE EU IN LIGHT OF THE AMERICAN TRADITION</a:t>
            </a:r>
          </a:p>
        </p:txBody>
      </p:sp>
      <p:sp>
        <p:nvSpPr>
          <p:cNvPr id="6" name="TextBox 5"/>
          <p:cNvSpPr txBox="1"/>
          <p:nvPr/>
        </p:nvSpPr>
        <p:spPr>
          <a:xfrm>
            <a:off x="248544" y="1281310"/>
            <a:ext cx="5917876" cy="4668329"/>
          </a:xfrm>
          <a:prstGeom prst="rect">
            <a:avLst/>
          </a:prstGeom>
          <a:noFill/>
        </p:spPr>
        <p:txBody>
          <a:bodyPr wrap="square" rtlCol="0">
            <a:spAutoFit/>
          </a:bodyPr>
          <a:lstStyle/>
          <a:p>
            <a:pPr>
              <a:lnSpc>
                <a:spcPct val="90000"/>
              </a:lnSpc>
            </a:pPr>
            <a:r>
              <a:rPr lang="en-GB" sz="2200" b="1" dirty="0">
                <a:solidFill>
                  <a:schemeClr val="tx2"/>
                </a:solidFill>
                <a:latin typeface="Bell MT" panose="02020503060305020303" pitchFamily="18" charset="0"/>
              </a:rPr>
              <a:t>Foundational dimension</a:t>
            </a:r>
            <a:r>
              <a:rPr lang="en-GB" sz="2200" dirty="0">
                <a:solidFill>
                  <a:schemeClr val="tx2"/>
                </a:solidFill>
                <a:latin typeface="Bell MT" panose="02020503060305020303" pitchFamily="18" charset="0"/>
              </a:rPr>
              <a:t>;</a:t>
            </a:r>
          </a:p>
          <a:p>
            <a:pPr marL="342900" indent="-342900">
              <a:lnSpc>
                <a:spcPct val="90000"/>
              </a:lnSpc>
              <a:buFont typeface="Wingdings" panose="05000000000000000000" pitchFamily="2" charset="2"/>
              <a:buChar char="§"/>
            </a:pPr>
            <a:r>
              <a:rPr lang="en-GB" sz="2200" dirty="0">
                <a:solidFill>
                  <a:schemeClr val="tx2"/>
                </a:solidFill>
                <a:latin typeface="Bell MT" panose="02020503060305020303" pitchFamily="18" charset="0"/>
              </a:rPr>
              <a:t>The European Union of States was formed by international treaties, they were ratified by the national legislators, (not the people.) </a:t>
            </a:r>
          </a:p>
          <a:p>
            <a:pPr marL="342900" indent="-342900">
              <a:lnSpc>
                <a:spcPct val="90000"/>
              </a:lnSpc>
              <a:buFont typeface="Wingdings" panose="05000000000000000000" pitchFamily="2" charset="2"/>
              <a:buChar char="§"/>
            </a:pPr>
            <a:r>
              <a:rPr lang="en-GB" sz="2200" dirty="0">
                <a:solidFill>
                  <a:schemeClr val="tx2"/>
                </a:solidFill>
                <a:latin typeface="Bell MT" panose="02020503060305020303" pitchFamily="18" charset="0"/>
              </a:rPr>
              <a:t>The Treaties were elevated to a constitutional status due to societies perception of it.</a:t>
            </a:r>
          </a:p>
          <a:p>
            <a:pPr marL="342900" indent="-342900">
              <a:lnSpc>
                <a:spcPct val="90000"/>
              </a:lnSpc>
              <a:buFont typeface="Wingdings" panose="05000000000000000000" pitchFamily="2" charset="2"/>
              <a:buChar char="§"/>
            </a:pPr>
            <a:r>
              <a:rPr lang="en-GB" sz="2200" dirty="0">
                <a:solidFill>
                  <a:schemeClr val="tx2"/>
                </a:solidFill>
                <a:latin typeface="Bell MT" panose="02020503060305020303" pitchFamily="18" charset="0"/>
              </a:rPr>
              <a:t> Non-contractual nature of EU law in </a:t>
            </a:r>
            <a:r>
              <a:rPr lang="en-GB" sz="2200" i="1" dirty="0">
                <a:solidFill>
                  <a:schemeClr val="tx2"/>
                </a:solidFill>
                <a:latin typeface="Bell MT" panose="02020503060305020303" pitchFamily="18" charset="0"/>
              </a:rPr>
              <a:t>Commission v Luxembourg &amp; Belgium [1963] </a:t>
            </a:r>
          </a:p>
          <a:p>
            <a:pPr marL="342900" indent="-342900">
              <a:lnSpc>
                <a:spcPct val="90000"/>
              </a:lnSpc>
              <a:buFont typeface="Wingdings" panose="05000000000000000000" pitchFamily="2" charset="2"/>
              <a:buChar char="§"/>
            </a:pPr>
            <a:r>
              <a:rPr lang="en-GB" sz="2200" dirty="0">
                <a:solidFill>
                  <a:schemeClr val="tx2"/>
                </a:solidFill>
                <a:latin typeface="Bell MT" panose="02020503060305020303" pitchFamily="18" charset="0"/>
              </a:rPr>
              <a:t>Article 9 of the TEU established European citizenship; members are citizens of two separate political orders.</a:t>
            </a:r>
          </a:p>
          <a:p>
            <a:pPr marL="342900" indent="-342900">
              <a:lnSpc>
                <a:spcPct val="90000"/>
              </a:lnSpc>
              <a:buFont typeface="Wingdings" panose="05000000000000000000" pitchFamily="2" charset="2"/>
              <a:buChar char="§"/>
            </a:pPr>
            <a:r>
              <a:rPr lang="en-GB" sz="2200" i="1" dirty="0">
                <a:solidFill>
                  <a:schemeClr val="tx2"/>
                </a:solidFill>
                <a:latin typeface="Bell MT" panose="02020503060305020303" pitchFamily="18" charset="0"/>
              </a:rPr>
              <a:t>Les Verts [1986]</a:t>
            </a:r>
            <a:r>
              <a:rPr lang="en-GB" sz="2200" dirty="0">
                <a:solidFill>
                  <a:schemeClr val="tx2"/>
                </a:solidFill>
                <a:latin typeface="Bell MT" panose="02020503060305020303" pitchFamily="18" charset="0"/>
              </a:rPr>
              <a:t> The EU Treaties despite being formed as an International Agreement constitutes the constitutional charter of a Union based on article of law. (para. 23)</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82443" y="1402110"/>
            <a:ext cx="5557838" cy="3446909"/>
          </a:xfrm>
          <a:prstGeom prst="rect">
            <a:avLst/>
          </a:prstGeom>
          <a:effectLst>
            <a:softEdge rad="76200"/>
          </a:effectLst>
        </p:spPr>
      </p:pic>
      <p:sp>
        <p:nvSpPr>
          <p:cNvPr id="9" name="TextBox 8"/>
          <p:cNvSpPr txBox="1"/>
          <p:nvPr/>
        </p:nvSpPr>
        <p:spPr>
          <a:xfrm>
            <a:off x="6382443" y="4953332"/>
            <a:ext cx="5466217" cy="844783"/>
          </a:xfrm>
          <a:prstGeom prst="rect">
            <a:avLst/>
          </a:prstGeom>
          <a:noFill/>
        </p:spPr>
        <p:txBody>
          <a:bodyPr wrap="square" rtlCol="0">
            <a:spAutoFit/>
          </a:bodyPr>
          <a:lstStyle/>
          <a:p>
            <a:pPr algn="r">
              <a:lnSpc>
                <a:spcPct val="90000"/>
              </a:lnSpc>
            </a:pPr>
            <a:r>
              <a:rPr lang="en-GB" dirty="0">
                <a:latin typeface="Bell MT" panose="02020503060305020303" pitchFamily="18" charset="0"/>
              </a:rPr>
              <a:t>The EU is characterised by dualism; political  dualist position, federal citizenship and national citizenship, as well as a balanced approach to legislation making.</a:t>
            </a:r>
          </a:p>
        </p:txBody>
      </p:sp>
      <p:sp>
        <p:nvSpPr>
          <p:cNvPr id="2" name="Footer Placeholder 1">
            <a:extLst>
              <a:ext uri="{FF2B5EF4-FFF2-40B4-BE49-F238E27FC236}">
                <a16:creationId xmlns:a16="http://schemas.microsoft.com/office/drawing/2014/main" id="{304185CD-255F-427F-90B6-07A77449A452}"/>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57139"/>
            <a:ext cx="12188825" cy="1597232"/>
          </a:xfrm>
          <a:prstGeom prst="rect">
            <a:avLst/>
          </a:prstGeom>
          <a:noFill/>
        </p:spPr>
        <p:txBody>
          <a:bodyPr wrap="square" rtlCol="0" anchor="ctr">
            <a:spAutoFit/>
          </a:bodyPr>
          <a:lstStyle/>
          <a:p>
            <a:pPr algn="ctr">
              <a:lnSpc>
                <a:spcPct val="90000"/>
              </a:lnSpc>
            </a:pPr>
            <a:r>
              <a:rPr lang="en-GB" sz="3600" dirty="0">
                <a:solidFill>
                  <a:schemeClr val="tx2"/>
                </a:solidFill>
                <a:latin typeface="Bell MT" panose="02020503060305020303" pitchFamily="18" charset="0"/>
              </a:rPr>
              <a:t>THE EU IN LIGHT OF THE AMERICAN TRADITION </a:t>
            </a:r>
            <a:r>
              <a:rPr lang="en-GB" sz="3600" i="1" dirty="0">
                <a:solidFill>
                  <a:schemeClr val="tx2"/>
                </a:solidFill>
                <a:latin typeface="Bell MT" panose="02020503060305020303" pitchFamily="18" charset="0"/>
              </a:rPr>
              <a:t>(cont.)</a:t>
            </a:r>
          </a:p>
          <a:p>
            <a:pPr algn="ctr">
              <a:lnSpc>
                <a:spcPct val="90000"/>
              </a:lnSpc>
            </a:pPr>
            <a:endParaRPr lang="en-GB" sz="3600" dirty="0">
              <a:solidFill>
                <a:schemeClr val="tx2"/>
              </a:solidFill>
              <a:latin typeface="Bell MT" panose="02020503060305020303" pitchFamily="18" charset="0"/>
            </a:endParaRPr>
          </a:p>
        </p:txBody>
      </p:sp>
      <p:graphicFrame>
        <p:nvGraphicFramePr>
          <p:cNvPr id="4" name="Diagram 3"/>
          <p:cNvGraphicFramePr/>
          <p:nvPr>
            <p:extLst>
              <p:ext uri="{D42A27DB-BD31-4B8C-83A1-F6EECF244321}">
                <p14:modId xmlns:p14="http://schemas.microsoft.com/office/powerpoint/2010/main" val="925556668"/>
              </p:ext>
            </p:extLst>
          </p:nvPr>
        </p:nvGraphicFramePr>
        <p:xfrm>
          <a:off x="-1" y="1567978"/>
          <a:ext cx="12071077" cy="5403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899792" y="1567978"/>
            <a:ext cx="7416824" cy="429733"/>
          </a:xfrm>
          <a:prstGeom prst="rect">
            <a:avLst/>
          </a:prstGeom>
          <a:noFill/>
        </p:spPr>
        <p:txBody>
          <a:bodyPr wrap="square" rtlCol="0">
            <a:spAutoFit/>
          </a:bodyPr>
          <a:lstStyle/>
          <a:p>
            <a:pPr>
              <a:lnSpc>
                <a:spcPct val="90000"/>
              </a:lnSpc>
            </a:pPr>
            <a:r>
              <a:rPr lang="en-GB" sz="2400" i="1" dirty="0">
                <a:latin typeface="Bell MT" panose="02020503060305020303" pitchFamily="18" charset="0"/>
              </a:rPr>
              <a:t>Institutional Dimension; Dual Basis of Democratic Legitimacy</a:t>
            </a:r>
          </a:p>
        </p:txBody>
      </p:sp>
      <p:sp>
        <p:nvSpPr>
          <p:cNvPr id="3" name="Footer Placeholder 2">
            <a:extLst>
              <a:ext uri="{FF2B5EF4-FFF2-40B4-BE49-F238E27FC236}">
                <a16:creationId xmlns:a16="http://schemas.microsoft.com/office/drawing/2014/main" id="{D991C877-4EA2-49F5-85F2-CC956CC58591}"/>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40114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1731</Words>
  <Application>Microsoft Office PowerPoint</Application>
  <PresentationFormat>Custom</PresentationFormat>
  <Paragraphs>167</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Bell MT</vt:lpstr>
      <vt:lpstr>Century Gothic</vt:lpstr>
      <vt:lpstr>Wingdings</vt:lpstr>
      <vt:lpstr>Continental Europe 16x9</vt:lpstr>
      <vt:lpstr>The EUROPEAN UNION</vt:lpstr>
      <vt:lpstr>The EUROPEAN UNION</vt:lpstr>
      <vt:lpstr>How does the eu operate?</vt:lpstr>
      <vt:lpstr>Federalism as international law</vt:lpstr>
      <vt:lpstr>The Mixed federation</vt:lpstr>
      <vt:lpstr>The European tradition</vt:lpstr>
      <vt:lpstr>Criticisms of the European tradition</vt:lpstr>
      <vt:lpstr>PowerPoint Presentation</vt:lpstr>
      <vt:lpstr>PowerPoint Presentation</vt:lpstr>
      <vt:lpstr>PowerPoint Presentation</vt:lpstr>
      <vt:lpstr>THE EU IN LIGHT OF THE EUROPEAN TRADITION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A constitutional History</dc:title>
  <dc:creator/>
  <cp:keywords>EU Law, Revision, Constitutional Law</cp:keywords>
  <cp:lastModifiedBy/>
  <cp:revision>1</cp:revision>
  <dcterms:created xsi:type="dcterms:W3CDTF">2017-06-04T09:04:58Z</dcterms:created>
  <dcterms:modified xsi:type="dcterms:W3CDTF">2018-09-10T09:14:09Z</dcterms:modified>
  <cp:category>Law</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